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36"/>
  </p:notesMasterIdLst>
  <p:sldIdLst>
    <p:sldId id="266" r:id="rId2"/>
    <p:sldId id="272" r:id="rId3"/>
    <p:sldId id="276" r:id="rId4"/>
    <p:sldId id="277" r:id="rId5"/>
    <p:sldId id="278" r:id="rId6"/>
    <p:sldId id="279" r:id="rId7"/>
    <p:sldId id="280" r:id="rId8"/>
    <p:sldId id="281" r:id="rId9"/>
    <p:sldId id="282" r:id="rId10"/>
    <p:sldId id="283" r:id="rId11"/>
    <p:sldId id="284" r:id="rId12"/>
    <p:sldId id="285" r:id="rId13"/>
    <p:sldId id="307" r:id="rId14"/>
    <p:sldId id="309" r:id="rId15"/>
    <p:sldId id="310" r:id="rId16"/>
    <p:sldId id="311" r:id="rId17"/>
    <p:sldId id="290" r:id="rId18"/>
    <p:sldId id="322" r:id="rId19"/>
    <p:sldId id="323" r:id="rId20"/>
    <p:sldId id="324" r:id="rId21"/>
    <p:sldId id="328" r:id="rId22"/>
    <p:sldId id="325" r:id="rId23"/>
    <p:sldId id="326" r:id="rId24"/>
    <p:sldId id="329" r:id="rId25"/>
    <p:sldId id="327" r:id="rId26"/>
    <p:sldId id="312" r:id="rId27"/>
    <p:sldId id="314" r:id="rId28"/>
    <p:sldId id="299" r:id="rId29"/>
    <p:sldId id="300" r:id="rId30"/>
    <p:sldId id="301" r:id="rId31"/>
    <p:sldId id="302" r:id="rId32"/>
    <p:sldId id="303" r:id="rId33"/>
    <p:sldId id="273" r:id="rId34"/>
    <p:sldId id="306"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969696"/>
    <a:srgbClr val="008000"/>
    <a:srgbClr val="00CC66"/>
    <a:srgbClr val="FF0000"/>
    <a:srgbClr val="339966"/>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23120" autoAdjust="0"/>
    <p:restoredTop sz="86391" autoAdjust="0"/>
  </p:normalViewPr>
  <p:slideViewPr>
    <p:cSldViewPr snapToGrid="0">
      <p:cViewPr>
        <p:scale>
          <a:sx n="64" d="100"/>
          <a:sy n="64" d="100"/>
        </p:scale>
        <p:origin x="-1470" y="-354"/>
      </p:cViewPr>
      <p:guideLst>
        <p:guide orient="horz" pos="1307"/>
        <p:guide pos="909"/>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p:scale>
          <a:sx n="100" d="100"/>
          <a:sy n="100" d="100"/>
        </p:scale>
        <p:origin x="-2592" y="8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0E4A78-303F-48CC-A065-9A5A209AF6D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88C42B-E043-417C-947B-B6A5B50BBA4C}" type="slidenum">
              <a:rPr lang="en-US"/>
              <a:pPr/>
              <a:t>0</a:t>
            </a:fld>
            <a:endParaRPr 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xfrm>
            <a:off x="685800" y="4321175"/>
            <a:ext cx="5486400" cy="4114800"/>
          </a:xfrm>
        </p:spPr>
        <p:txBody>
          <a:bodyPr/>
          <a:lstStyle/>
          <a:p>
            <a:pPr>
              <a:spcBef>
                <a:spcPct val="0"/>
              </a:spcBef>
            </a:pPr>
            <a:r>
              <a:rPr lang="en-US" sz="1000"/>
              <a:t>This chapter builds on the previous two (supply &amp; demand and elasticity).  Students who learned those chapters well usually do not have much difficulty with the material in Chapter 6.  This chapter can usually be covered in about 90 minutes of class time.  </a:t>
            </a:r>
          </a:p>
          <a:p>
            <a:pPr>
              <a:spcBef>
                <a:spcPct val="0"/>
              </a:spcBef>
            </a:pPr>
            <a:endParaRPr lang="en-US" sz="1000"/>
          </a:p>
          <a:p>
            <a:pPr>
              <a:spcBef>
                <a:spcPct val="0"/>
              </a:spcBef>
            </a:pPr>
            <a:r>
              <a:rPr lang="en-US" sz="1000"/>
              <a:t>I have combined the analysis of price ceilings with the rent control example, and I’ve combined the analysis of price floors with the minimum wage example. (In contrast, the textbook presents a generic analysis of price ceilings, then the rent control example, then a generic analysis of price floors, then the minimum wage).  Most students learn new concepts better in the context of a specific example rather than a generic analysis, and combining them in this way saves class time.  </a:t>
            </a:r>
          </a:p>
          <a:p>
            <a:pPr>
              <a:spcBef>
                <a:spcPct val="0"/>
              </a:spcBef>
            </a:pPr>
            <a:endParaRPr lang="en-US" sz="1000"/>
          </a:p>
          <a:p>
            <a:pPr>
              <a:spcBef>
                <a:spcPct val="0"/>
              </a:spcBef>
            </a:pPr>
            <a:r>
              <a:rPr lang="en-US" sz="1000"/>
              <a:t>Here’s an idea you might consider: </a:t>
            </a:r>
          </a:p>
          <a:p>
            <a:pPr>
              <a:spcBef>
                <a:spcPct val="0"/>
              </a:spcBef>
            </a:pPr>
            <a:endParaRPr lang="en-US" sz="1000"/>
          </a:p>
          <a:p>
            <a:pPr>
              <a:spcBef>
                <a:spcPct val="0"/>
              </a:spcBef>
            </a:pPr>
            <a:r>
              <a:rPr lang="en-US" sz="1000"/>
              <a:t>At the end of the class session just prior to the one in which you begin to cover this chapter, ask students to take out a piece of blank paper, and write down whether they think the minimum wage should be increased, and their reason(s). Tell them </a:t>
            </a:r>
            <a:r>
              <a:rPr lang="en-US" sz="1000" u="sng"/>
              <a:t>not</a:t>
            </a:r>
            <a:r>
              <a:rPr lang="en-US" sz="1000"/>
              <a:t> to write their names (you want them to be candid), and have them leave their pieces of paper in a pile as they exit the classroom.  Later, divide the papers into two groups based on whether they support or oppose increasing the minimum wage.  In this PowerPoint file, immediately after this slide, insert new two slides, titling them “Your reasons for raising the minimum wage” and “Your reasons for not raising the minimum wage.”  Summarize on each slide the most common reasons students gave.  Begin the class session by showing them the results of this impromptu survey (how many students responded each way, and the most common reasons).  Tell those students that support a minimum wage increase that their thinking represents that of many educated non-economists.  But tell them that economics offers another perspective, and this is something they will learn in this chapter.  </a:t>
            </a:r>
          </a:p>
          <a:p>
            <a:pPr>
              <a:spcBef>
                <a:spcPct val="0"/>
              </a:spcBef>
            </a:pPr>
            <a:endParaRPr lang="en-US" sz="1000"/>
          </a:p>
          <a:p>
            <a:pPr>
              <a:spcBef>
                <a:spcPct val="0"/>
              </a:spcBef>
            </a:pPr>
            <a:r>
              <a:rPr lang="en-US" sz="1000"/>
              <a:t>If you do this, then I recommend rearranging the slides a bit so that the price floor/minimum wage slides come BEFORE the price ceiling/rent control slides.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33B8C54-5C03-49E2-8C55-91239598BEF0}" type="slidenum">
              <a:rPr lang="en-US"/>
              <a:pPr/>
              <a:t>9</a:t>
            </a:fld>
            <a:endParaRPr lang="en-US"/>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38427F5-27B1-4CC8-A074-2D434BBEA889}" type="slidenum">
              <a:rPr lang="en-US" sz="1200">
                <a:cs typeface="Arial" charset="0"/>
              </a:rPr>
              <a:pPr algn="r"/>
              <a:t>9</a:t>
            </a:fld>
            <a:endParaRPr lang="en-US" sz="1200">
              <a:cs typeface="Arial" charset="0"/>
            </a:endParaRPr>
          </a:p>
        </p:txBody>
      </p:sp>
      <p:sp>
        <p:nvSpPr>
          <p:cNvPr id="61443" name="Rectangle 2"/>
          <p:cNvSpPr>
            <a:spLocks noRot="1" noChangeArrowheads="1" noTextEdit="1"/>
          </p:cNvSpPr>
          <p:nvPr>
            <p:ph type="sldImg"/>
          </p:nvPr>
        </p:nvSpPr>
        <p:spPr>
          <a:xfrm>
            <a:off x="1143000" y="534988"/>
            <a:ext cx="4572000" cy="3429000"/>
          </a:xfrm>
          <a:ln/>
        </p:spPr>
      </p:sp>
      <p:sp>
        <p:nvSpPr>
          <p:cNvPr id="61444" name="Rectangle 3"/>
          <p:cNvSpPr>
            <a:spLocks noGrp="1" noChangeArrowheads="1"/>
          </p:cNvSpPr>
          <p:nvPr>
            <p:ph type="body" idx="1"/>
          </p:nvPr>
        </p:nvSpPr>
        <p:spPr>
          <a:xfrm>
            <a:off x="685800" y="4248150"/>
            <a:ext cx="5486400" cy="4210050"/>
          </a:xfrm>
        </p:spPr>
        <p:txBody>
          <a:bodyPr/>
          <a:lstStyle/>
          <a:p>
            <a:r>
              <a:rPr lang="en-US"/>
              <a:t>Some students may wonder why the $3 price floor does not cause a shortage.  After all, at a wage of $3, the quantity of unskilled workers that firms wish to hire exceeds the quantity of unskilled workers that are looking for jobs.  </a:t>
            </a:r>
          </a:p>
          <a:p>
            <a:endParaRPr lang="en-US"/>
          </a:p>
          <a:p>
            <a:r>
              <a:rPr lang="en-US"/>
              <a:t>But the minimum wage law does not stop the wage from rising above $3.  So, in response to this shortage, the wage will rise until the shortage disappears – which occurs at the equilibrium wage of $4.  The equilibrium wage is perfectly legal when the price floor (i.e. minimum wage) is below it.  </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D66C767-909F-4430-8F38-E91C56C24BB2}" type="slidenum">
              <a:rPr lang="en-US"/>
              <a:pPr/>
              <a:t>10</a:t>
            </a:fld>
            <a:endParaRPr lang="en-US"/>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C17E682-FB39-47DA-BBB2-D2EBD31B2251}" type="slidenum">
              <a:rPr lang="en-US" sz="1200">
                <a:cs typeface="Arial" charset="0"/>
              </a:rPr>
              <a:pPr algn="r"/>
              <a:t>10</a:t>
            </a:fld>
            <a:endParaRPr lang="en-US" sz="1200">
              <a:cs typeface="Arial" charset="0"/>
            </a:endParaRPr>
          </a:p>
        </p:txBody>
      </p:sp>
      <p:sp>
        <p:nvSpPr>
          <p:cNvPr id="63491" name="Rectangle 2"/>
          <p:cNvSpPr>
            <a:spLocks noRot="1" noChangeArrowheads="1" noTextEdit="1"/>
          </p:cNvSpPr>
          <p:nvPr>
            <p:ph type="sldImg"/>
          </p:nvPr>
        </p:nvSpPr>
        <p:spPr>
          <a:xfrm>
            <a:off x="1143000" y="534988"/>
            <a:ext cx="4572000" cy="3429000"/>
          </a:xfrm>
          <a:ln/>
        </p:spPr>
      </p:sp>
      <p:sp>
        <p:nvSpPr>
          <p:cNvPr id="63492" name="Rectangle 3"/>
          <p:cNvSpPr>
            <a:spLocks noGrp="1" noChangeArrowheads="1"/>
          </p:cNvSpPr>
          <p:nvPr>
            <p:ph type="body" idx="1"/>
          </p:nvPr>
        </p:nvSpPr>
        <p:spPr>
          <a:xfrm>
            <a:off x="685800" y="4248150"/>
            <a:ext cx="5486400" cy="4210050"/>
          </a:xfrm>
        </p:spPr>
        <p:txBody>
          <a:bodyPr/>
          <a:lstStyle/>
          <a:p>
            <a:r>
              <a:rPr lang="en-US"/>
              <a:t>Now, the minimum wage exceeds the equilibrium wage.  The equilibrium wage (or any wage below $5) is illegal.  </a:t>
            </a:r>
          </a:p>
          <a:p>
            <a:endParaRPr lang="en-US"/>
          </a:p>
          <a:p>
            <a:r>
              <a:rPr lang="en-US"/>
              <a:t>In this case, the actual wage will be $5.  It will not be lower, because any lower wage is illegal.  It will not be higher, because at any higher wage, the surplus would be even greater.  The actual number of unskilled workers with jobs equals 400.  550 want jobs, but firms are only willing to hire 400, leaving a surplus (i.e. unemployment) of 150 workers.  </a:t>
            </a:r>
          </a:p>
          <a:p>
            <a:endParaRPr lang="en-US"/>
          </a:p>
          <a:p>
            <a:r>
              <a:rPr lang="en-US"/>
              <a:t>A surplus of anything – especially labor – represents wasted resources.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78A68D-D0E4-4569-9AD6-AEA90AA52CB1}" type="slidenum">
              <a:rPr lang="en-US"/>
              <a:pPr/>
              <a:t>11</a:t>
            </a:fld>
            <a:endParaRPr lang="en-US"/>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67EF404-F6C0-40F1-8A5C-98DB50267AF7}" type="slidenum">
              <a:rPr lang="en-US" sz="1200">
                <a:cs typeface="Arial" charset="0"/>
              </a:rPr>
              <a:pPr algn="r"/>
              <a:t>11</a:t>
            </a:fld>
            <a:endParaRPr lang="en-US" sz="1200">
              <a:cs typeface="Arial" charset="0"/>
            </a:endParaRPr>
          </a:p>
        </p:txBody>
      </p:sp>
      <p:sp>
        <p:nvSpPr>
          <p:cNvPr id="65539" name="Rectangle 2"/>
          <p:cNvSpPr>
            <a:spLocks noRot="1" noChangeArrowheads="1" noTextEdit="1"/>
          </p:cNvSpPr>
          <p:nvPr>
            <p:ph type="sldImg"/>
          </p:nvPr>
        </p:nvSpPr>
        <p:spPr>
          <a:xfrm>
            <a:off x="1143000" y="534988"/>
            <a:ext cx="4572000" cy="3429000"/>
          </a:xfrm>
          <a:ln/>
        </p:spPr>
      </p:sp>
      <p:sp>
        <p:nvSpPr>
          <p:cNvPr id="65540" name="Rectangle 3"/>
          <p:cNvSpPr>
            <a:spLocks noGrp="1" noChangeArrowheads="1"/>
          </p:cNvSpPr>
          <p:nvPr>
            <p:ph type="body" idx="1"/>
          </p:nvPr>
        </p:nvSpPr>
        <p:spPr>
          <a:xfrm>
            <a:off x="685800" y="4248150"/>
            <a:ext cx="5486400" cy="421005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B208A0-43F5-4240-B78C-6FBAA2AB5D9E}" type="slidenum">
              <a:rPr lang="en-US"/>
              <a:pPr/>
              <a:t>12</a:t>
            </a:fld>
            <a:endParaRPr lang="en-US"/>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en-US"/>
              <a:t>A good exercise to break up the lecture, engage students, and assess their learning so far.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A8180-E6EF-4A15-994E-708C465D8F3E}" type="slidenum">
              <a:rPr lang="en-US"/>
              <a:pPr/>
              <a:t>13</a:t>
            </a:fld>
            <a:endParaRPr lang="en-US"/>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5E7C1-DBE6-4C0E-890B-55C520B0FF66}" type="slidenum">
              <a:rPr lang="en-US"/>
              <a:pPr/>
              <a:t>14</a:t>
            </a:fld>
            <a:endParaRPr lang="en-US"/>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80019-66FF-4387-9BE1-FF2F5B21503F}" type="slidenum">
              <a:rPr lang="en-US"/>
              <a:pPr/>
              <a:t>15</a:t>
            </a:fld>
            <a:endParaRPr lang="en-U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3A7BDB3-BD20-44FB-80C7-85A99C1AE342}" type="slidenum">
              <a:rPr lang="en-US"/>
              <a:pPr/>
              <a:t>16</a:t>
            </a:fld>
            <a:endParaRPr lang="en-US"/>
          </a:p>
        </p:txBody>
      </p:sp>
      <p:sp>
        <p:nvSpPr>
          <p:cNvPr id="757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CD42D3-BBAB-4C65-B419-197CC2A2E20C}" type="slidenum">
              <a:rPr lang="en-US" sz="1200">
                <a:cs typeface="Arial" charset="0"/>
              </a:rPr>
              <a:pPr algn="r"/>
              <a:t>16</a:t>
            </a:fld>
            <a:endParaRPr lang="en-US" sz="1200">
              <a:cs typeface="Arial" charset="0"/>
            </a:endParaRPr>
          </a:p>
        </p:txBody>
      </p:sp>
      <p:sp>
        <p:nvSpPr>
          <p:cNvPr id="75779" name="Rectangle 2"/>
          <p:cNvSpPr>
            <a:spLocks noRot="1" noChangeArrowheads="1" noTextEdit="1"/>
          </p:cNvSpPr>
          <p:nvPr>
            <p:ph type="sldImg"/>
          </p:nvPr>
        </p:nvSpPr>
        <p:spPr>
          <a:xfrm>
            <a:off x="1143000" y="534988"/>
            <a:ext cx="4572000" cy="3429000"/>
          </a:xfrm>
          <a:ln/>
        </p:spPr>
      </p:sp>
      <p:sp>
        <p:nvSpPr>
          <p:cNvPr id="75780" name="Rectangle 3"/>
          <p:cNvSpPr>
            <a:spLocks noGrp="1" noChangeArrowheads="1"/>
          </p:cNvSpPr>
          <p:nvPr>
            <p:ph type="body" idx="1"/>
          </p:nvPr>
        </p:nvSpPr>
        <p:spPr>
          <a:xfrm>
            <a:off x="685800" y="4248150"/>
            <a:ext cx="5486400" cy="4210050"/>
          </a:xfrm>
        </p:spPr>
        <p:txBody>
          <a:bodyPr/>
          <a:lstStyle/>
          <a:p>
            <a:r>
              <a:rPr lang="en-US"/>
              <a:t>RE: the last bullet “price controls often hurt the poor more than help them.”  We have seen that the minimum wage can cause job losses, and rent control can reduce the quantity and quality of affordable housing.  Both policies make the poor worse off.  </a:t>
            </a:r>
          </a:p>
          <a:p>
            <a:endParaRPr lang="en-US"/>
          </a:p>
          <a:p>
            <a:r>
              <a:rPr lang="en-US"/>
              <a:t>It might be worth reminding students that our analysis has been in the context of a world without market failures.  Subsequent chapters (except in the macro split) will introduce situations in which government intervention can improve on the private market outcome.  However, even in such cases, the appropriate policy is usually something other than a direct price control.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E95E306-2634-4F32-BCD7-87EC91E6CC46}" type="slidenum">
              <a:rPr lang="en-US"/>
              <a:pPr/>
              <a:t>17</a:t>
            </a:fld>
            <a:endParaRPr lang="en-US"/>
          </a:p>
        </p:txBody>
      </p:sp>
      <p:sp>
        <p:nvSpPr>
          <p:cNvPr id="183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4216ACA-22DB-4CA5-B694-C40D118F128E}" type="slidenum">
              <a:rPr lang="en-US" sz="1200">
                <a:cs typeface="Arial" charset="0"/>
              </a:rPr>
              <a:pPr algn="r"/>
              <a:t>17</a:t>
            </a:fld>
            <a:endParaRPr lang="en-US" sz="1200">
              <a:cs typeface="Arial" charset="0"/>
            </a:endParaRPr>
          </a:p>
        </p:txBody>
      </p:sp>
      <p:sp>
        <p:nvSpPr>
          <p:cNvPr id="183299" name="Rectangle 2"/>
          <p:cNvSpPr>
            <a:spLocks noRot="1" noChangeArrowheads="1" noTextEdit="1"/>
          </p:cNvSpPr>
          <p:nvPr>
            <p:ph type="sldImg"/>
          </p:nvPr>
        </p:nvSpPr>
        <p:spPr>
          <a:xfrm>
            <a:off x="1143000" y="534988"/>
            <a:ext cx="4572000" cy="3429000"/>
          </a:xfrm>
          <a:ln/>
        </p:spPr>
      </p:sp>
      <p:sp>
        <p:nvSpPr>
          <p:cNvPr id="183300" name="Rectangle 3"/>
          <p:cNvSpPr>
            <a:spLocks noGrp="1" noChangeArrowheads="1"/>
          </p:cNvSpPr>
          <p:nvPr>
            <p:ph type="body" idx="1"/>
          </p:nvPr>
        </p:nvSpPr>
        <p:spPr>
          <a:xfrm>
            <a:off x="685800" y="4248150"/>
            <a:ext cx="5486400" cy="4210050"/>
          </a:xfrm>
          <a:noFill/>
        </p:spPr>
        <p:txBody>
          <a:bodyPr/>
          <a:lstStyle/>
          <a:p>
            <a:r>
              <a:rPr lang="en-US"/>
              <a:t>The slides in this section have been revised from the previous edition.  They now better explain why a tax on buyers shifts D down by the amount of the tax, and why a tax on sellers shifts S up by the amount of the tax.    </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4BBA63A-FC7D-449D-8EB7-F3686E439E7C}" type="slidenum">
              <a:rPr lang="en-US"/>
              <a:pPr/>
              <a:t>18</a:t>
            </a:fld>
            <a:endParaRPr lang="en-US"/>
          </a:p>
        </p:txBody>
      </p:sp>
      <p:sp>
        <p:nvSpPr>
          <p:cNvPr id="185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96E60E9-8FE4-4FE4-B5B6-5CD1519543DF}" type="slidenum">
              <a:rPr lang="en-US" sz="1200">
                <a:cs typeface="Arial" charset="0"/>
              </a:rPr>
              <a:pPr algn="r"/>
              <a:t>18</a:t>
            </a:fld>
            <a:endParaRPr lang="en-US" sz="1200">
              <a:cs typeface="Arial" charset="0"/>
            </a:endParaRPr>
          </a:p>
        </p:txBody>
      </p:sp>
      <p:sp>
        <p:nvSpPr>
          <p:cNvPr id="185347" name="Rectangle 2"/>
          <p:cNvSpPr>
            <a:spLocks noRot="1" noChangeArrowheads="1" noTextEdit="1"/>
          </p:cNvSpPr>
          <p:nvPr>
            <p:ph type="sldImg"/>
          </p:nvPr>
        </p:nvSpPr>
        <p:spPr>
          <a:xfrm>
            <a:off x="1143000" y="534988"/>
            <a:ext cx="4572000" cy="3429000"/>
          </a:xfrm>
          <a:ln/>
        </p:spPr>
      </p:sp>
      <p:sp>
        <p:nvSpPr>
          <p:cNvPr id="185348" name="Rectangle 3"/>
          <p:cNvSpPr>
            <a:spLocks noGrp="1" noChangeArrowheads="1"/>
          </p:cNvSpPr>
          <p:nvPr>
            <p:ph type="body" idx="1"/>
          </p:nvPr>
        </p:nvSpPr>
        <p:spPr>
          <a:xfrm>
            <a:off x="685800" y="4248150"/>
            <a:ext cx="5486400" cy="421005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DCAD99-C0CF-4BF3-9A76-DDCC3D4166C8}" type="slidenum">
              <a:rPr lang="en-US"/>
              <a:pPr/>
              <a:t>1</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en-US"/>
              <a:t>When we talk about how a policy “affects the market outcome,” we mean the policy’s impact on the price and quantity of the good and therefore on the market’s allocation of resources.  The concluding slide elaborates on this a bit.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72E4833-E54A-49BC-9BC2-A70D8FFC944C}" type="slidenum">
              <a:rPr lang="en-US"/>
              <a:pPr/>
              <a:t>19</a:t>
            </a:fld>
            <a:endParaRPr lang="en-US"/>
          </a:p>
        </p:txBody>
      </p:sp>
      <p:sp>
        <p:nvSpPr>
          <p:cNvPr id="187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8972E59-6202-4A06-A098-ADBEAC9A5A64}" type="slidenum">
              <a:rPr lang="en-US" sz="1200">
                <a:cs typeface="Arial" charset="0"/>
              </a:rPr>
              <a:pPr algn="r"/>
              <a:t>19</a:t>
            </a:fld>
            <a:endParaRPr lang="en-US" sz="1200">
              <a:cs typeface="Arial" charset="0"/>
            </a:endParaRPr>
          </a:p>
        </p:txBody>
      </p:sp>
      <p:sp>
        <p:nvSpPr>
          <p:cNvPr id="187395" name="Rectangle 2"/>
          <p:cNvSpPr>
            <a:spLocks noRot="1" noChangeArrowheads="1" noTextEdit="1"/>
          </p:cNvSpPr>
          <p:nvPr>
            <p:ph type="sldImg"/>
          </p:nvPr>
        </p:nvSpPr>
        <p:spPr>
          <a:xfrm>
            <a:off x="1143000" y="534988"/>
            <a:ext cx="4572000" cy="3429000"/>
          </a:xfrm>
          <a:ln/>
        </p:spPr>
      </p:sp>
      <p:sp>
        <p:nvSpPr>
          <p:cNvPr id="187396" name="Rectangle 3"/>
          <p:cNvSpPr>
            <a:spLocks noGrp="1" noChangeArrowheads="1"/>
          </p:cNvSpPr>
          <p:nvPr>
            <p:ph type="body" idx="1"/>
          </p:nvPr>
        </p:nvSpPr>
        <p:spPr>
          <a:xfrm>
            <a:off x="685800" y="4248150"/>
            <a:ext cx="5486400" cy="4210050"/>
          </a:xfrm>
        </p:spPr>
        <p:txBody>
          <a:bodyPr/>
          <a:lstStyle/>
          <a:p>
            <a:r>
              <a:rPr lang="en-US"/>
              <a:t>NOTE:  On this and subsequent slides, “P</a:t>
            </a:r>
            <a:r>
              <a:rPr lang="en-US" baseline="-25000"/>
              <a:t>B</a:t>
            </a:r>
            <a:r>
              <a:rPr lang="en-US"/>
              <a:t>” denotes the price buyers pay and “P</a:t>
            </a:r>
            <a:r>
              <a:rPr lang="en-US" baseline="-25000"/>
              <a:t>S</a:t>
            </a:r>
            <a:r>
              <a:rPr lang="en-US"/>
              <a:t>” denotes the price sellers receive.  (The Chapter 8 PowerPoint uses the same notation for the welfare analysis of taxes.) </a:t>
            </a:r>
          </a:p>
          <a:p>
            <a:endParaRPr lang="en-US"/>
          </a:p>
          <a:p>
            <a:r>
              <a:rPr lang="en-US"/>
              <a:t>The government makes buyers pay a $1.50 on each pizza they purchase.  The new demand curve (in red, labeled D</a:t>
            </a:r>
            <a:r>
              <a:rPr lang="en-US" baseline="-25000"/>
              <a:t>2</a:t>
            </a:r>
            <a:r>
              <a:rPr lang="en-US"/>
              <a:t>) reflects buyers’ demand as a function of the after-tax price.  The original demand curve (D</a:t>
            </a:r>
            <a:r>
              <a:rPr lang="en-US" baseline="-25000"/>
              <a:t>1</a:t>
            </a:r>
            <a:r>
              <a:rPr lang="en-US"/>
              <a:t>) still reflects buyers’ demand as a function of the total price – inclusive of the tax. </a:t>
            </a:r>
          </a:p>
          <a:p>
            <a:endParaRPr lang="en-US"/>
          </a:p>
          <a:p>
            <a:r>
              <a:rPr lang="en-US"/>
              <a:t>Thus, buyers’ demand hasn’t really changed:  at each quantity, the height of the original (blue) D curve is still the maximum that buyers will pay for that quantity, while the height of the new (red) D curve is the maximum that buyers will pay sellers for that quantity, given that buyers also must pay the tax.  At any Q, the vertical distance between the blue and red D curves equals the tax.  </a:t>
            </a:r>
          </a:p>
          <a:p>
            <a:endParaRPr lang="en-US"/>
          </a:p>
          <a:p>
            <a:r>
              <a:rPr lang="en-US"/>
              <a:t>(If this were a percentage tax rather than a per-unit tax, the new D curve would not be parallel to the old one, it would be flatter:  a tax of a given percentage would be a larger dollar amount at high prices than at low prices, so the downward shift would be greater in absolute terms when P is high than when it is low.  This is the type of complexity we avoid by working with per-unit taxes.)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CEAC36A-77D7-490B-A0E5-D7021D09631A}" type="slidenum">
              <a:rPr lang="en-US"/>
              <a:pPr/>
              <a:t>20</a:t>
            </a:fld>
            <a:endParaRPr lang="en-US"/>
          </a:p>
        </p:txBody>
      </p:sp>
      <p:sp>
        <p:nvSpPr>
          <p:cNvPr id="1955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229AF55-2F58-401A-91B7-692F9B324678}" type="slidenum">
              <a:rPr lang="en-US" sz="1200">
                <a:cs typeface="Arial" charset="0"/>
              </a:rPr>
              <a:pPr algn="r"/>
              <a:t>20</a:t>
            </a:fld>
            <a:endParaRPr lang="en-US" sz="1200">
              <a:cs typeface="Arial" charset="0"/>
            </a:endParaRPr>
          </a:p>
        </p:txBody>
      </p:sp>
      <p:sp>
        <p:nvSpPr>
          <p:cNvPr id="195587" name="Rectangle 2"/>
          <p:cNvSpPr>
            <a:spLocks noRot="1" noChangeArrowheads="1" noTextEdit="1"/>
          </p:cNvSpPr>
          <p:nvPr>
            <p:ph type="sldImg"/>
          </p:nvPr>
        </p:nvSpPr>
        <p:spPr>
          <a:xfrm>
            <a:off x="1143000" y="534988"/>
            <a:ext cx="4572000" cy="3429000"/>
          </a:xfrm>
          <a:ln/>
        </p:spPr>
      </p:sp>
      <p:sp>
        <p:nvSpPr>
          <p:cNvPr id="195588" name="Rectangle 3"/>
          <p:cNvSpPr>
            <a:spLocks noGrp="1" noChangeArrowheads="1"/>
          </p:cNvSpPr>
          <p:nvPr>
            <p:ph type="body" idx="1"/>
          </p:nvPr>
        </p:nvSpPr>
        <p:spPr>
          <a:xfrm>
            <a:off x="685800" y="4248150"/>
            <a:ext cx="5486400" cy="421005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6320F04-2A9F-482E-9367-A1B5EDF2748F}" type="slidenum">
              <a:rPr lang="en-US"/>
              <a:pPr/>
              <a:t>21</a:t>
            </a:fld>
            <a:endParaRPr lang="en-US"/>
          </a:p>
        </p:txBody>
      </p:sp>
      <p:sp>
        <p:nvSpPr>
          <p:cNvPr id="189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DC8337E-B6E7-4E8C-AFE0-0D0E80EF9DFA}" type="slidenum">
              <a:rPr lang="en-US" sz="1200">
                <a:cs typeface="Arial" charset="0"/>
              </a:rPr>
              <a:pPr algn="r"/>
              <a:t>21</a:t>
            </a:fld>
            <a:endParaRPr lang="en-US" sz="1200">
              <a:cs typeface="Arial" charset="0"/>
            </a:endParaRPr>
          </a:p>
        </p:txBody>
      </p:sp>
      <p:sp>
        <p:nvSpPr>
          <p:cNvPr id="189443" name="Rectangle 2"/>
          <p:cNvSpPr>
            <a:spLocks noRot="1" noChangeArrowheads="1" noTextEdit="1"/>
          </p:cNvSpPr>
          <p:nvPr>
            <p:ph type="sldImg"/>
          </p:nvPr>
        </p:nvSpPr>
        <p:spPr>
          <a:xfrm>
            <a:off x="1143000" y="534988"/>
            <a:ext cx="4572000" cy="3429000"/>
          </a:xfrm>
          <a:ln/>
        </p:spPr>
      </p:sp>
      <p:sp>
        <p:nvSpPr>
          <p:cNvPr id="189444" name="Rectangle 3"/>
          <p:cNvSpPr>
            <a:spLocks noGrp="1" noChangeArrowheads="1"/>
          </p:cNvSpPr>
          <p:nvPr>
            <p:ph type="body" idx="1"/>
          </p:nvPr>
        </p:nvSpPr>
        <p:spPr>
          <a:xfrm>
            <a:off x="685800" y="4248150"/>
            <a:ext cx="5486400" cy="4210050"/>
          </a:xfrm>
        </p:spPr>
        <p:txBody>
          <a:bodyPr/>
          <a:lstStyle/>
          <a:p>
            <a:r>
              <a:rPr lang="en-US"/>
              <a:t>“Market participants” simply means buyers and sellers.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09DABE6-E96A-405C-9E14-EEB63AA57074}" type="slidenum">
              <a:rPr lang="en-US"/>
              <a:pPr/>
              <a:t>22</a:t>
            </a:fld>
            <a:endParaRPr lang="en-US"/>
          </a:p>
        </p:txBody>
      </p:sp>
      <p:sp>
        <p:nvSpPr>
          <p:cNvPr id="191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348F06C-C1EC-4648-B825-8B91236B1827}" type="slidenum">
              <a:rPr lang="en-US" sz="1200">
                <a:cs typeface="Arial" charset="0"/>
              </a:rPr>
              <a:pPr algn="r"/>
              <a:t>22</a:t>
            </a:fld>
            <a:endParaRPr lang="en-US" sz="1200">
              <a:cs typeface="Arial" charset="0"/>
            </a:endParaRPr>
          </a:p>
        </p:txBody>
      </p:sp>
      <p:sp>
        <p:nvSpPr>
          <p:cNvPr id="191491" name="Rectangle 2"/>
          <p:cNvSpPr>
            <a:spLocks noRot="1" noChangeArrowheads="1" noTextEdit="1"/>
          </p:cNvSpPr>
          <p:nvPr>
            <p:ph type="sldImg"/>
          </p:nvPr>
        </p:nvSpPr>
        <p:spPr>
          <a:xfrm>
            <a:off x="1143000" y="534988"/>
            <a:ext cx="4572000" cy="3429000"/>
          </a:xfrm>
          <a:ln/>
        </p:spPr>
      </p:sp>
      <p:sp>
        <p:nvSpPr>
          <p:cNvPr id="191492" name="Rectangle 3"/>
          <p:cNvSpPr>
            <a:spLocks noGrp="1" noChangeArrowheads="1"/>
          </p:cNvSpPr>
          <p:nvPr>
            <p:ph type="body" idx="1"/>
          </p:nvPr>
        </p:nvSpPr>
        <p:spPr>
          <a:xfrm>
            <a:off x="685800" y="4248150"/>
            <a:ext cx="5486400" cy="4210050"/>
          </a:xfrm>
        </p:spPr>
        <p:txBody>
          <a:bodyPr/>
          <a:lstStyle/>
          <a:p>
            <a:r>
              <a:rPr lang="en-US"/>
              <a:t>The government makes sellers pay a $1.50 on each pizza they sell.  The new, red supply curve reflects sellers’ supply as a function of the after-tax price.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BF7BBF2-0C6B-4146-91CA-0BB1340DA14A}" type="slidenum">
              <a:rPr lang="en-US"/>
              <a:pPr/>
              <a:t>23</a:t>
            </a:fld>
            <a:endParaRPr lang="en-US"/>
          </a:p>
        </p:txBody>
      </p:sp>
      <p:sp>
        <p:nvSpPr>
          <p:cNvPr id="2078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1C1FBF9-053D-4EF7-A38C-982084303D0D}" type="slidenum">
              <a:rPr lang="en-US" sz="1200">
                <a:cs typeface="Arial" charset="0"/>
              </a:rPr>
              <a:pPr algn="r"/>
              <a:t>23</a:t>
            </a:fld>
            <a:endParaRPr lang="en-US" sz="1200">
              <a:cs typeface="Arial" charset="0"/>
            </a:endParaRPr>
          </a:p>
        </p:txBody>
      </p:sp>
      <p:sp>
        <p:nvSpPr>
          <p:cNvPr id="207875" name="Rectangle 2"/>
          <p:cNvSpPr>
            <a:spLocks noRot="1" noChangeArrowheads="1" noTextEdit="1"/>
          </p:cNvSpPr>
          <p:nvPr>
            <p:ph type="sldImg"/>
          </p:nvPr>
        </p:nvSpPr>
        <p:spPr>
          <a:xfrm>
            <a:off x="1143000" y="534988"/>
            <a:ext cx="4572000" cy="3429000"/>
          </a:xfrm>
          <a:ln/>
        </p:spPr>
      </p:sp>
      <p:sp>
        <p:nvSpPr>
          <p:cNvPr id="207876" name="Rectangle 3"/>
          <p:cNvSpPr>
            <a:spLocks noGrp="1" noChangeArrowheads="1"/>
          </p:cNvSpPr>
          <p:nvPr>
            <p:ph type="body" idx="1"/>
          </p:nvPr>
        </p:nvSpPr>
        <p:spPr>
          <a:xfrm>
            <a:off x="685800" y="4248150"/>
            <a:ext cx="5486400" cy="4210050"/>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18D74DD-B1A7-4C67-ABEA-8862B50F785F}" type="slidenum">
              <a:rPr lang="en-US"/>
              <a:pPr/>
              <a:t>24</a:t>
            </a:fld>
            <a:endParaRPr lang="en-US"/>
          </a:p>
        </p:txBody>
      </p:sp>
      <p:sp>
        <p:nvSpPr>
          <p:cNvPr id="193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305577A-2092-406C-B791-25326C94F69E}" type="slidenum">
              <a:rPr lang="en-US" sz="1200">
                <a:cs typeface="Arial" charset="0"/>
              </a:rPr>
              <a:pPr algn="r"/>
              <a:t>24</a:t>
            </a:fld>
            <a:endParaRPr lang="en-US" sz="1200">
              <a:cs typeface="Arial" charset="0"/>
            </a:endParaRPr>
          </a:p>
        </p:txBody>
      </p:sp>
      <p:sp>
        <p:nvSpPr>
          <p:cNvPr id="193539" name="Rectangle 2"/>
          <p:cNvSpPr>
            <a:spLocks noRot="1" noChangeArrowheads="1" noTextEdit="1"/>
          </p:cNvSpPr>
          <p:nvPr>
            <p:ph type="sldImg"/>
          </p:nvPr>
        </p:nvSpPr>
        <p:spPr>
          <a:xfrm>
            <a:off x="1143000" y="534988"/>
            <a:ext cx="4572000" cy="3429000"/>
          </a:xfrm>
          <a:ln/>
        </p:spPr>
      </p:sp>
      <p:sp>
        <p:nvSpPr>
          <p:cNvPr id="193540" name="Rectangle 3"/>
          <p:cNvSpPr>
            <a:spLocks noGrp="1" noChangeArrowheads="1"/>
          </p:cNvSpPr>
          <p:nvPr>
            <p:ph type="body" idx="1"/>
          </p:nvPr>
        </p:nvSpPr>
        <p:spPr>
          <a:xfrm>
            <a:off x="685800" y="4171950"/>
            <a:ext cx="5486400" cy="4419600"/>
          </a:xfrm>
        </p:spPr>
        <p:txBody>
          <a:bodyPr/>
          <a:lstStyle/>
          <a:p>
            <a:r>
              <a:rPr lang="en-US" sz="1000"/>
              <a:t>Whether the government makes buyers or sellers pay the tax, all of the effects are the same:</a:t>
            </a:r>
          </a:p>
          <a:p>
            <a:r>
              <a:rPr lang="en-US" sz="1000"/>
              <a:t>   - the price buyers pay rises (in this case to $11)</a:t>
            </a:r>
          </a:p>
          <a:p>
            <a:r>
              <a:rPr lang="en-US" sz="1000"/>
              <a:t>   - the price sellers receive falls (to $9.50)</a:t>
            </a:r>
          </a:p>
          <a:p>
            <a:r>
              <a:rPr lang="en-US" sz="1000"/>
              <a:t>   - the equilibrium quantity falls (to 450)</a:t>
            </a:r>
          </a:p>
          <a:p>
            <a:r>
              <a:rPr lang="en-US" sz="1000"/>
              <a:t>   - the incidence of the tax is the same (here, buyers pay $1 of the tax, while sellers pay $.50 of the tax on each unit)</a:t>
            </a:r>
          </a:p>
          <a:p>
            <a:endParaRPr lang="en-US" sz="1000"/>
          </a:p>
          <a:p>
            <a:r>
              <a:rPr lang="en-US" sz="1000"/>
              <a:t>This should make sense if students think it through:  A tax on buyers means buyers will have to pay more, which causes their demand to fall.  The fall in demand hurts sellers, forcing them to reduce their price.  Similarly, a tax on sellers is like a cost increase, and sellers pass along a portion of that increase to buyers in the form of higher prices.  </a:t>
            </a:r>
          </a:p>
          <a:p>
            <a:endParaRPr lang="en-US" sz="1000"/>
          </a:p>
          <a:p>
            <a:r>
              <a:rPr lang="en-US" sz="1000"/>
              <a:t>The equivalence of taxes on buyers and taxes on sellers means that we can ignore whether the tax is imposed on buyers or sellers.  All that matters is the size of the tax.  </a:t>
            </a:r>
          </a:p>
          <a:p>
            <a:endParaRPr lang="en-US" sz="1000"/>
          </a:p>
          <a:p>
            <a:r>
              <a:rPr lang="en-US" sz="1000"/>
              <a:t>So, in future problems, we can think of the tax as a wedge between the price buyers pay and the price sellers receive.  On a supply-demand diagram, this wedge is a vertical line segment (shown in green on this graph).  You can think of taking a toothpick the size of the tax and wedging it between the S and D curves.  The quantity at which the toothpick fits just snuggly is the new equilibrium quantity.  Students will have a chance to practice this in a moment with an exercise.  </a:t>
            </a:r>
          </a:p>
          <a:p>
            <a:endParaRPr lang="en-US" sz="1000"/>
          </a:p>
          <a:p>
            <a:r>
              <a:rPr lang="en-US" sz="1000"/>
              <a:t>One last remark:  Someone once said “if you want less of something, tax it.”  A tax on any good or service causes a fall in its quantity.  This is because people respond to incentives:  </a:t>
            </a:r>
            <a:br>
              <a:rPr lang="en-US" sz="1000"/>
            </a:br>
            <a:r>
              <a:rPr lang="en-US" sz="1000"/>
              <a:t>the tax gives buyers an incentive to buy less and gives sellers an incentive to produce less.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C193B-4C75-4BFF-AD40-79CB0AAD6EDD}" type="slidenum">
              <a:rPr lang="en-US"/>
              <a:pPr/>
              <a:t>25</a:t>
            </a:fld>
            <a:endParaRPr 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a:t>These are the same supply and demand curves used in the previous exercise.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ADA9C-1C9D-4185-903A-61B9D5A01492}" type="slidenum">
              <a:rPr lang="en-US"/>
              <a:pPr/>
              <a:t>26</a:t>
            </a:fld>
            <a:endParaRPr lang="en-US"/>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US"/>
              <a:t>First, the equilibrium quantity is the quantity where P</a:t>
            </a:r>
            <a:r>
              <a:rPr lang="en-US" baseline="-25000"/>
              <a:t>B</a:t>
            </a:r>
            <a:r>
              <a:rPr lang="en-US"/>
              <a:t> – P</a:t>
            </a:r>
            <a:r>
              <a:rPr lang="en-US" baseline="-25000"/>
              <a:t>S</a:t>
            </a:r>
            <a:r>
              <a:rPr lang="en-US"/>
              <a:t> = $30.  This quantity is 80. </a:t>
            </a:r>
          </a:p>
          <a:p>
            <a:endParaRPr lang="en-US"/>
          </a:p>
          <a:p>
            <a:r>
              <a:rPr lang="en-US"/>
              <a:t>Next, to find P</a:t>
            </a:r>
            <a:r>
              <a:rPr lang="en-US" baseline="-25000"/>
              <a:t>B</a:t>
            </a:r>
            <a:r>
              <a:rPr lang="en-US"/>
              <a:t>, start at Q=80 and go up to the demand curve to see that P</a:t>
            </a:r>
            <a:r>
              <a:rPr lang="en-US" baseline="-25000"/>
              <a:t>B</a:t>
            </a:r>
            <a:r>
              <a:rPr lang="en-US"/>
              <a:t> = $110.  </a:t>
            </a:r>
          </a:p>
          <a:p>
            <a:endParaRPr lang="en-US"/>
          </a:p>
          <a:p>
            <a:r>
              <a:rPr lang="en-US"/>
              <a:t>To find P</a:t>
            </a:r>
            <a:r>
              <a:rPr lang="en-US" baseline="-25000"/>
              <a:t>S</a:t>
            </a:r>
            <a:r>
              <a:rPr lang="en-US"/>
              <a:t>, start at Q=80 and go up to the supply curve to see that P</a:t>
            </a:r>
            <a:r>
              <a:rPr lang="en-US" baseline="-25000"/>
              <a:t>S</a:t>
            </a:r>
            <a:r>
              <a:rPr lang="en-US"/>
              <a:t> = $80. </a:t>
            </a:r>
          </a:p>
          <a:p>
            <a:endParaRPr lang="en-US"/>
          </a:p>
          <a:p>
            <a:r>
              <a:rPr lang="en-US"/>
              <a:t>To find incidence, just compare P</a:t>
            </a:r>
            <a:r>
              <a:rPr lang="en-US" baseline="-25000"/>
              <a:t>B</a:t>
            </a:r>
            <a:r>
              <a:rPr lang="en-US"/>
              <a:t> and P</a:t>
            </a:r>
            <a:r>
              <a:rPr lang="en-US" baseline="-25000"/>
              <a:t>S</a:t>
            </a:r>
            <a:r>
              <a:rPr lang="en-US"/>
              <a:t> to the no-tax equilibrium price, $100.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2B58D5E-3488-4A59-B265-A9903CCE729D}" type="slidenum">
              <a:rPr lang="en-US"/>
              <a:pPr/>
              <a:t>27</a:t>
            </a:fld>
            <a:endParaRPr lang="en-US"/>
          </a:p>
        </p:txBody>
      </p:sp>
      <p:sp>
        <p:nvSpPr>
          <p:cNvPr id="942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97D8CB5-2BBC-472C-8305-61210266D948}" type="slidenum">
              <a:rPr lang="en-US" sz="1200">
                <a:cs typeface="Arial" charset="0"/>
              </a:rPr>
              <a:pPr algn="r"/>
              <a:t>27</a:t>
            </a:fld>
            <a:endParaRPr lang="en-US" sz="1200">
              <a:cs typeface="Arial" charset="0"/>
            </a:endParaRPr>
          </a:p>
        </p:txBody>
      </p:sp>
      <p:sp>
        <p:nvSpPr>
          <p:cNvPr id="94211" name="Rectangle 2"/>
          <p:cNvSpPr>
            <a:spLocks noRot="1" noChangeArrowheads="1" noTextEdit="1"/>
          </p:cNvSpPr>
          <p:nvPr>
            <p:ph type="sldImg"/>
          </p:nvPr>
        </p:nvSpPr>
        <p:spPr>
          <a:xfrm>
            <a:off x="1143000" y="534988"/>
            <a:ext cx="4572000" cy="3429000"/>
          </a:xfrm>
          <a:ln/>
        </p:spPr>
      </p:sp>
      <p:sp>
        <p:nvSpPr>
          <p:cNvPr id="94212" name="Rectangle 3"/>
          <p:cNvSpPr>
            <a:spLocks noGrp="1" noChangeArrowheads="1"/>
          </p:cNvSpPr>
          <p:nvPr>
            <p:ph type="body" idx="1"/>
          </p:nvPr>
        </p:nvSpPr>
        <p:spPr>
          <a:xfrm>
            <a:off x="685800" y="4248150"/>
            <a:ext cx="5486400" cy="4210050"/>
          </a:xfrm>
        </p:spPr>
        <p:txBody>
          <a:bodyPr/>
          <a:lstStyle/>
          <a:p>
            <a:r>
              <a:rPr lang="en-US"/>
              <a:t>We have just seen that tax incidence is not affected by whether the government makes buyers or sellers pay the tax.  So what, then, does determine tax incidence?  Turns out it’s elasticity – specifically, the price elasticities of supply and demand. </a:t>
            </a:r>
          </a:p>
          <a:p>
            <a:endParaRPr lang="en-US"/>
          </a:p>
          <a:p>
            <a:r>
              <a:rPr lang="en-US"/>
              <a:t>There are two cases:  1) supply is more price-elastic than demand (this slide), and 2) demand is more price-elastic than supply (next slide).  </a:t>
            </a:r>
          </a:p>
          <a:p>
            <a:endParaRPr lang="en-US"/>
          </a:p>
          <a:p>
            <a:r>
              <a:rPr lang="en-US"/>
              <a:t>When supply is more price-elastic than demand, sellers are relatively more responsive to changes in price, and the supply curve is less steep than the demand curve.  Buyers have relatively fewer alternatives, so they have to “eat” most of the price increase caused by the imposition of the tax.  </a:t>
            </a:r>
          </a:p>
          <a:p>
            <a:endParaRPr lang="en-US"/>
          </a:p>
          <a:p>
            <a:r>
              <a:rPr lang="en-US"/>
              <a:t>As the textbook puts it, sellers can more easily leave the market in response to the tax than can buyers.  Thus, buyers are stuck bearing most of the burden of the tax.  </a:t>
            </a:r>
          </a:p>
          <a:p>
            <a:r>
              <a:rPr lang="en-US"/>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5346DB0-4DCA-40F5-93B2-1AECE13E3ED9}" type="slidenum">
              <a:rPr lang="en-US"/>
              <a:pPr/>
              <a:t>28</a:t>
            </a:fld>
            <a:endParaRPr lang="en-US"/>
          </a:p>
        </p:txBody>
      </p:sp>
      <p:sp>
        <p:nvSpPr>
          <p:cNvPr id="962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97E7410-18C0-495B-A212-A720C83ACD06}" type="slidenum">
              <a:rPr lang="en-US" sz="1200">
                <a:cs typeface="Arial" charset="0"/>
              </a:rPr>
              <a:pPr algn="r"/>
              <a:t>28</a:t>
            </a:fld>
            <a:endParaRPr lang="en-US" sz="1200">
              <a:cs typeface="Arial" charset="0"/>
            </a:endParaRPr>
          </a:p>
        </p:txBody>
      </p:sp>
      <p:sp>
        <p:nvSpPr>
          <p:cNvPr id="96259" name="Rectangle 2"/>
          <p:cNvSpPr>
            <a:spLocks noRot="1" noChangeArrowheads="1" noTextEdit="1"/>
          </p:cNvSpPr>
          <p:nvPr>
            <p:ph type="sldImg"/>
          </p:nvPr>
        </p:nvSpPr>
        <p:spPr>
          <a:xfrm>
            <a:off x="1143000" y="534988"/>
            <a:ext cx="4572000" cy="3429000"/>
          </a:xfrm>
          <a:ln/>
        </p:spPr>
      </p:sp>
      <p:sp>
        <p:nvSpPr>
          <p:cNvPr id="96260" name="Rectangle 3"/>
          <p:cNvSpPr>
            <a:spLocks noGrp="1" noChangeArrowheads="1"/>
          </p:cNvSpPr>
          <p:nvPr>
            <p:ph type="body" idx="1"/>
          </p:nvPr>
        </p:nvSpPr>
        <p:spPr>
          <a:xfrm>
            <a:off x="685800" y="4248150"/>
            <a:ext cx="5486400" cy="4210050"/>
          </a:xfrm>
        </p:spPr>
        <p:txBody>
          <a:bodyPr/>
          <a:lstStyle/>
          <a:p>
            <a:r>
              <a:rPr lang="en-US"/>
              <a:t>The size of the tax is the same in this diagram as in the one on the preceding slide. </a:t>
            </a:r>
          </a:p>
          <a:p>
            <a:endParaRPr lang="en-US"/>
          </a:p>
          <a:p>
            <a:r>
              <a:rPr lang="en-US"/>
              <a:t>When demand is more price-elastic than supply, buyers are relatively more price-sensitive, and the demand curve is less steep than the supply curve.  Buyers have relatively more alternatives, so they can avoid most of the tax.  Sellers are less flexible, so they have to “eat” a greater share of the price increase caused by the tax.  </a:t>
            </a:r>
          </a:p>
          <a:p>
            <a:endParaRPr lang="en-US"/>
          </a:p>
          <a:p>
            <a:r>
              <a:rPr lang="en-US"/>
              <a:t>From the textbook:  </a:t>
            </a:r>
          </a:p>
          <a:p>
            <a:r>
              <a:rPr lang="en-US"/>
              <a:t>Buyers can more easily leave the market than sellers in response to the tax.  Thus, sellers end up with most of the burden of the tax.</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AFEB992-8EA4-4C15-A4B8-181FF42E9DE1}" type="slidenum">
              <a:rPr lang="en-US"/>
              <a:pPr/>
              <a:t>2</a:t>
            </a:fld>
            <a:endParaRPr lang="en-US"/>
          </a:p>
        </p:txBody>
      </p:sp>
      <p:sp>
        <p:nvSpPr>
          <p:cNvPr id="47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C96E8A7-4A17-464D-99DB-4C097BEA8846}" type="slidenum">
              <a:rPr lang="en-US" sz="1200">
                <a:cs typeface="Arial" charset="0"/>
              </a:rPr>
              <a:pPr algn="r"/>
              <a:t>2</a:t>
            </a:fld>
            <a:endParaRPr lang="en-US" sz="1200">
              <a:cs typeface="Arial" charset="0"/>
            </a:endParaRPr>
          </a:p>
        </p:txBody>
      </p:sp>
      <p:sp>
        <p:nvSpPr>
          <p:cNvPr id="47107" name="Rectangle 2"/>
          <p:cNvSpPr>
            <a:spLocks noRot="1" noChangeArrowheads="1" noTextEdit="1"/>
          </p:cNvSpPr>
          <p:nvPr>
            <p:ph type="sldImg"/>
          </p:nvPr>
        </p:nvSpPr>
        <p:spPr>
          <a:xfrm>
            <a:off x="1143000" y="534988"/>
            <a:ext cx="4572000" cy="3429000"/>
          </a:xfrm>
          <a:ln/>
        </p:spPr>
      </p:sp>
      <p:sp>
        <p:nvSpPr>
          <p:cNvPr id="47108" name="Rectangle 3"/>
          <p:cNvSpPr>
            <a:spLocks noGrp="1" noChangeArrowheads="1"/>
          </p:cNvSpPr>
          <p:nvPr>
            <p:ph type="body" idx="1"/>
          </p:nvPr>
        </p:nvSpPr>
        <p:spPr>
          <a:xfrm>
            <a:off x="685800" y="4248150"/>
            <a:ext cx="5486400" cy="4210050"/>
          </a:xfrm>
        </p:spPr>
        <p:txBody>
          <a:bodyPr/>
          <a:lstStyle/>
          <a:p>
            <a:r>
              <a:rPr lang="en-US"/>
              <a:t>This slide outlines the chapter.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82AE9BC-C6CB-4529-B473-A8A3EA6B6D21}" type="slidenum">
              <a:rPr lang="en-US"/>
              <a:pPr/>
              <a:t>29</a:t>
            </a:fld>
            <a:endParaRPr lang="en-US"/>
          </a:p>
        </p:txBody>
      </p:sp>
      <p:sp>
        <p:nvSpPr>
          <p:cNvPr id="983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B33609F-BF3F-4B50-9BBD-BCCD06AEE2BB}" type="slidenum">
              <a:rPr lang="en-US" sz="1200">
                <a:cs typeface="Arial" charset="0"/>
              </a:rPr>
              <a:pPr algn="r"/>
              <a:t>29</a:t>
            </a:fld>
            <a:endParaRPr lang="en-US" sz="1200">
              <a:cs typeface="Arial" charset="0"/>
            </a:endParaRPr>
          </a:p>
        </p:txBody>
      </p:sp>
      <p:sp>
        <p:nvSpPr>
          <p:cNvPr id="98307" name="Rectangle 2"/>
          <p:cNvSpPr>
            <a:spLocks noRot="1" noChangeArrowheads="1" noTextEdit="1"/>
          </p:cNvSpPr>
          <p:nvPr>
            <p:ph type="sldImg"/>
          </p:nvPr>
        </p:nvSpPr>
        <p:spPr>
          <a:xfrm>
            <a:off x="1143000" y="534988"/>
            <a:ext cx="4572000" cy="3429000"/>
          </a:xfrm>
          <a:ln/>
        </p:spPr>
      </p:sp>
      <p:sp>
        <p:nvSpPr>
          <p:cNvPr id="98308" name="Rectangle 3"/>
          <p:cNvSpPr>
            <a:spLocks noGrp="1" noChangeArrowheads="1"/>
          </p:cNvSpPr>
          <p:nvPr>
            <p:ph type="body" idx="1"/>
          </p:nvPr>
        </p:nvSpPr>
        <p:spPr>
          <a:xfrm>
            <a:off x="685800" y="4248150"/>
            <a:ext cx="5486400" cy="4210050"/>
          </a:xfrm>
        </p:spPr>
        <p:txBody>
          <a:bodyPr/>
          <a:lstStyle/>
          <a:p>
            <a:r>
              <a:rPr lang="en-US"/>
              <a:t>This case study shows students an interesting real-world example of the material they just learned.  </a:t>
            </a:r>
          </a:p>
          <a:p>
            <a:endParaRPr lang="en-US"/>
          </a:p>
          <a:p>
            <a:r>
              <a:rPr lang="en-US"/>
              <a:t>If you’re pressed for time, it is probably safe to skip it and let students read it on their own.  It does not introduce any new concepts, and most students do not find it difficult to read.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8BD890A-6C57-4297-8700-2BC321FBCA8A}" type="slidenum">
              <a:rPr lang="en-US"/>
              <a:pPr/>
              <a:t>30</a:t>
            </a:fld>
            <a:endParaRPr lang="en-US"/>
          </a:p>
        </p:txBody>
      </p:sp>
      <p:sp>
        <p:nvSpPr>
          <p:cNvPr id="1003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5BA1ACD-DD02-4DFC-B8A6-0EA02A0F7278}" type="slidenum">
              <a:rPr lang="en-US" sz="1200">
                <a:cs typeface="Arial" charset="0"/>
              </a:rPr>
              <a:pPr algn="r"/>
              <a:t>30</a:t>
            </a:fld>
            <a:endParaRPr lang="en-US" sz="1200">
              <a:cs typeface="Arial" charset="0"/>
            </a:endParaRPr>
          </a:p>
        </p:txBody>
      </p:sp>
      <p:sp>
        <p:nvSpPr>
          <p:cNvPr id="100355" name="Rectangle 2"/>
          <p:cNvSpPr>
            <a:spLocks noRot="1" noChangeArrowheads="1" noTextEdit="1"/>
          </p:cNvSpPr>
          <p:nvPr>
            <p:ph type="sldImg"/>
          </p:nvPr>
        </p:nvSpPr>
        <p:spPr>
          <a:xfrm>
            <a:off x="1143000" y="534988"/>
            <a:ext cx="4572000" cy="3429000"/>
          </a:xfrm>
          <a:ln/>
        </p:spPr>
      </p:sp>
      <p:sp>
        <p:nvSpPr>
          <p:cNvPr id="100356" name="Rectangle 3"/>
          <p:cNvSpPr>
            <a:spLocks noGrp="1" noChangeArrowheads="1"/>
          </p:cNvSpPr>
          <p:nvPr>
            <p:ph type="body" idx="1"/>
          </p:nvPr>
        </p:nvSpPr>
        <p:spPr>
          <a:xfrm>
            <a:off x="685800" y="4248150"/>
            <a:ext cx="5486400" cy="4210050"/>
          </a:xfrm>
        </p:spPr>
        <p:txBody>
          <a:bodyPr/>
          <a:lstStyle/>
          <a:p>
            <a:r>
              <a:rPr lang="en-US"/>
              <a:t>Demand for yachts (and other luxury items) is price-elastic:  if the price of yachts rises, rich consumers can easily avoid the tax by spending their millions on some other luxury item. </a:t>
            </a:r>
          </a:p>
          <a:p>
            <a:endParaRPr lang="en-US"/>
          </a:p>
          <a:p>
            <a:r>
              <a:rPr lang="en-US"/>
              <a:t>Supply of yachts is less elastic, especially in the short run.  It is difficult for the companies that build yachts to re-tool their factories and reeducate their workers to produce some other product.  </a:t>
            </a:r>
          </a:p>
          <a:p>
            <a:endParaRPr lang="en-US"/>
          </a:p>
          <a:p>
            <a:r>
              <a:rPr lang="en-US"/>
              <a:t>Hence, companies that build yachts pay most of the tax, and the rich pay relatively little of it.  </a:t>
            </a:r>
          </a:p>
          <a:p>
            <a:endParaRPr lang="en-US"/>
          </a:p>
          <a:p>
            <a:r>
              <a:rPr lang="en-US"/>
              <a:t>The same is true for taxes on other luxury items.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CB5395F-4A1F-4C9E-A98B-43932E9D028A}" type="slidenum">
              <a:rPr lang="en-US"/>
              <a:pPr/>
              <a:t>31</a:t>
            </a:fld>
            <a:endParaRPr lang="en-US"/>
          </a:p>
        </p:txBody>
      </p:sp>
      <p:sp>
        <p:nvSpPr>
          <p:cNvPr id="1024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1FC022B-2F04-4C41-BFDE-587EBE5BD04D}" type="slidenum">
              <a:rPr lang="en-US" sz="1200">
                <a:cs typeface="Arial" charset="0"/>
              </a:rPr>
              <a:pPr algn="r"/>
              <a:t>31</a:t>
            </a:fld>
            <a:endParaRPr lang="en-US" sz="1200">
              <a:cs typeface="Arial" charset="0"/>
            </a:endParaRPr>
          </a:p>
        </p:txBody>
      </p:sp>
      <p:sp>
        <p:nvSpPr>
          <p:cNvPr id="102403" name="Rectangle 2"/>
          <p:cNvSpPr>
            <a:spLocks noRot="1" noChangeArrowheads="1" noTextEdit="1"/>
          </p:cNvSpPr>
          <p:nvPr>
            <p:ph type="sldImg"/>
          </p:nvPr>
        </p:nvSpPr>
        <p:spPr>
          <a:xfrm>
            <a:off x="1143000" y="534988"/>
            <a:ext cx="4572000" cy="3429000"/>
          </a:xfrm>
          <a:ln/>
        </p:spPr>
      </p:sp>
      <p:sp>
        <p:nvSpPr>
          <p:cNvPr id="102404" name="Rectangle 3"/>
          <p:cNvSpPr>
            <a:spLocks noGrp="1" noChangeArrowheads="1"/>
          </p:cNvSpPr>
          <p:nvPr>
            <p:ph type="body" idx="1"/>
          </p:nvPr>
        </p:nvSpPr>
        <p:spPr>
          <a:xfrm>
            <a:off x="685800" y="4248150"/>
            <a:ext cx="5486400" cy="4210050"/>
          </a:xfrm>
        </p:spPr>
        <p:txBody>
          <a:bodyPr/>
          <a:lstStyle/>
          <a:p>
            <a:r>
              <a:rPr lang="en-US"/>
              <a:t>Recall one of the 10 principles from Chapter 1:  Markets are usually a good way to organize economic activity.  This means that, in absence of market failures (which we will learn more about in later chapters), the allocation of resources resulting from the free market equilibrium is optimal.  Hence, government policies which alter this allocation tend to make the economy worse off.  </a:t>
            </a:r>
          </a:p>
          <a:p>
            <a:endParaRPr lang="en-US"/>
          </a:p>
          <a:p>
            <a:r>
              <a:rPr lang="en-US"/>
              <a:t>When we study market failures later, we will see that government policies can – in principle – improve on the market’s allocation of resources, and make society better off.  </a:t>
            </a:r>
          </a:p>
          <a:p>
            <a:endParaRPr lang="en-US"/>
          </a:p>
          <a:p>
            <a:r>
              <a:rPr lang="en-US"/>
              <a:t>First, though, we need to learn how to measure the impact of government policies like taxes on society’s well-being, as well as define what, exactly, we mean by “well-being.”  This field of study, called “welfare economics,” is the topic of the following three chapters.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E9D0E4-8FCA-456B-A6B3-A5E6CE8F5E39}" type="slidenum">
              <a:rPr lang="en-US"/>
              <a:pPr/>
              <a:t>32</a:t>
            </a:fld>
            <a:endParaRPr lang="en-U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CF5AD3-43C6-47EC-B31D-9D3F74A421CA}" type="slidenum">
              <a:rPr lang="en-US"/>
              <a:pPr/>
              <a:t>33</a:t>
            </a:fld>
            <a:endParaRPr lang="en-U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7B0AAC0-88ED-4EE4-9F55-CBCE5D3639F3}" type="slidenum">
              <a:rPr lang="en-US"/>
              <a:pPr/>
              <a:t>3</a:t>
            </a:fld>
            <a:endParaRPr lang="en-US"/>
          </a:p>
        </p:txBody>
      </p:sp>
      <p:sp>
        <p:nvSpPr>
          <p:cNvPr id="491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ED97C0B-C94F-4111-B774-D86A54ED633C}" type="slidenum">
              <a:rPr lang="en-US" sz="1200">
                <a:cs typeface="Arial" charset="0"/>
              </a:rPr>
              <a:pPr algn="r"/>
              <a:t>3</a:t>
            </a:fld>
            <a:endParaRPr lang="en-US" sz="1200">
              <a:cs typeface="Arial" charset="0"/>
            </a:endParaRPr>
          </a:p>
        </p:txBody>
      </p:sp>
      <p:sp>
        <p:nvSpPr>
          <p:cNvPr id="49155" name="Rectangle 2"/>
          <p:cNvSpPr>
            <a:spLocks noRot="1" noChangeArrowheads="1" noTextEdit="1"/>
          </p:cNvSpPr>
          <p:nvPr>
            <p:ph type="sldImg"/>
          </p:nvPr>
        </p:nvSpPr>
        <p:spPr>
          <a:xfrm>
            <a:off x="1143000" y="534988"/>
            <a:ext cx="4572000" cy="3429000"/>
          </a:xfrm>
          <a:ln/>
        </p:spPr>
      </p:sp>
      <p:sp>
        <p:nvSpPr>
          <p:cNvPr id="49156" name="Rectangle 3"/>
          <p:cNvSpPr>
            <a:spLocks noGrp="1" noChangeArrowheads="1"/>
          </p:cNvSpPr>
          <p:nvPr>
            <p:ph type="body" idx="1"/>
          </p:nvPr>
        </p:nvSpPr>
        <p:spPr>
          <a:xfrm>
            <a:off x="685800" y="4248150"/>
            <a:ext cx="5486400" cy="4210050"/>
          </a:xfrm>
        </p:spPr>
        <p:txBody>
          <a:bodyPr/>
          <a:lstStyle/>
          <a:p>
            <a:r>
              <a:rPr lang="en-US"/>
              <a:t>We start by analyzing the effects of a price ceiling.  The most common example is rent control, so we do the analysis in the context of this example.  </a:t>
            </a:r>
          </a:p>
          <a:p>
            <a:endParaRPr lang="en-US"/>
          </a:p>
          <a:p>
            <a:r>
              <a:rPr lang="en-US"/>
              <a:t>We begin by showing the market for apartments in equilibrium (before the government imposes any price controls).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919AC59-1AB8-4A19-BB9D-60DB673BE964}" type="slidenum">
              <a:rPr lang="en-US"/>
              <a:pPr/>
              <a:t>4</a:t>
            </a:fld>
            <a:endParaRPr lang="en-US"/>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8DDF8BF-44FF-4C3A-A9E7-7A5F38FF8821}" type="slidenum">
              <a:rPr lang="en-US" sz="1200">
                <a:cs typeface="Arial" charset="0"/>
              </a:rPr>
              <a:pPr algn="r"/>
              <a:t>4</a:t>
            </a:fld>
            <a:endParaRPr lang="en-US" sz="1200">
              <a:cs typeface="Arial" charset="0"/>
            </a:endParaRPr>
          </a:p>
        </p:txBody>
      </p:sp>
      <p:sp>
        <p:nvSpPr>
          <p:cNvPr id="51203" name="Rectangle 2"/>
          <p:cNvSpPr>
            <a:spLocks noRot="1" noChangeArrowheads="1" noTextEdit="1"/>
          </p:cNvSpPr>
          <p:nvPr>
            <p:ph type="sldImg"/>
          </p:nvPr>
        </p:nvSpPr>
        <p:spPr>
          <a:xfrm>
            <a:off x="1143000" y="534988"/>
            <a:ext cx="4572000" cy="3429000"/>
          </a:xfrm>
          <a:ln/>
        </p:spPr>
      </p:sp>
      <p:sp>
        <p:nvSpPr>
          <p:cNvPr id="51204" name="Rectangle 3"/>
          <p:cNvSpPr>
            <a:spLocks noGrp="1" noChangeArrowheads="1"/>
          </p:cNvSpPr>
          <p:nvPr>
            <p:ph type="body" idx="1"/>
          </p:nvPr>
        </p:nvSpPr>
        <p:spPr>
          <a:xfrm>
            <a:off x="685800" y="4248150"/>
            <a:ext cx="5486400" cy="4210050"/>
          </a:xfrm>
        </p:spPr>
        <p:txBody>
          <a:bodyPr/>
          <a:lstStyle/>
          <a:p>
            <a:r>
              <a:rPr lang="en-US"/>
              <a:t>When some students see this for the first time, they wonder why the price ceiling does not result in a surplus.  </a:t>
            </a:r>
          </a:p>
          <a:p>
            <a:endParaRPr lang="en-US"/>
          </a:p>
          <a:p>
            <a:r>
              <a:rPr lang="en-US"/>
              <a:t>When the price ceiling is above the equilibrium price, the equilibrium price is still perfectly legal.  Just because landlords are allowed to charge $1000 rent doesn’t mean they will – if they do, they won’t be able to rent all of their apartments – a surplus will result, causing downward pressure on the price (rent).  There’s no law that prevents the price (rent) from falling, so it does fall until the surplus is gone and equilibrium is reached (at P = $800 and Q = 300).  </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DF2BAFD-F8FE-478D-9890-7DA9DEA0D3F0}" type="slidenum">
              <a:rPr lang="en-US"/>
              <a:pPr/>
              <a:t>5</a:t>
            </a:fld>
            <a:endParaRPr lang="en-US"/>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370431E-610E-48DD-BDE0-C32FD82B18E1}" type="slidenum">
              <a:rPr lang="en-US" sz="1200">
                <a:cs typeface="Arial" charset="0"/>
              </a:rPr>
              <a:pPr algn="r"/>
              <a:t>5</a:t>
            </a:fld>
            <a:endParaRPr lang="en-US" sz="1200">
              <a:cs typeface="Arial" charset="0"/>
            </a:endParaRPr>
          </a:p>
        </p:txBody>
      </p:sp>
      <p:sp>
        <p:nvSpPr>
          <p:cNvPr id="53251" name="Rectangle 2"/>
          <p:cNvSpPr>
            <a:spLocks noRot="1" noChangeArrowheads="1" noTextEdit="1"/>
          </p:cNvSpPr>
          <p:nvPr>
            <p:ph type="sldImg"/>
          </p:nvPr>
        </p:nvSpPr>
        <p:spPr>
          <a:xfrm>
            <a:off x="1143000" y="534988"/>
            <a:ext cx="4572000" cy="3429000"/>
          </a:xfrm>
          <a:ln/>
        </p:spPr>
      </p:sp>
      <p:sp>
        <p:nvSpPr>
          <p:cNvPr id="53252" name="Rectangle 3"/>
          <p:cNvSpPr>
            <a:spLocks noGrp="1" noChangeArrowheads="1"/>
          </p:cNvSpPr>
          <p:nvPr>
            <p:ph type="body" idx="1"/>
          </p:nvPr>
        </p:nvSpPr>
        <p:spPr>
          <a:xfrm>
            <a:off x="685800" y="4248150"/>
            <a:ext cx="5486400" cy="4210050"/>
          </a:xfrm>
        </p:spPr>
        <p:txBody>
          <a:bodyPr/>
          <a:lstStyle/>
          <a:p>
            <a:r>
              <a:rPr lang="en-US"/>
              <a:t>In this case, the price ceiling is binding. </a:t>
            </a:r>
          </a:p>
          <a:p>
            <a:endParaRPr lang="en-US"/>
          </a:p>
          <a:p>
            <a:r>
              <a:rPr lang="en-US"/>
              <a:t>In the new equilibrium with the price ceiling, the actual price (rent) of an apartment will be $500.  It won’t be more than that, because any higher price is illegal.  It won’t be less than $500, because the shortage would be even larger if the price were lower.  </a:t>
            </a:r>
          </a:p>
          <a:p>
            <a:endParaRPr lang="en-US"/>
          </a:p>
          <a:p>
            <a:r>
              <a:rPr lang="en-US"/>
              <a:t>The actual quantity of apartments rented equals 250, and there is a shortage equal to 150 (the difference between the quantity demanded, 400, and the quantity supplied, 250).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27A39F8-653C-418D-AAF1-D1C777A8EA53}" type="slidenum">
              <a:rPr lang="en-US"/>
              <a:pPr/>
              <a:t>6</a:t>
            </a:fld>
            <a:endParaRPr lang="en-US"/>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75CD7A1-2AE1-4651-9BBE-927A173EEFD1}" type="slidenum">
              <a:rPr lang="en-US" sz="1200">
                <a:cs typeface="Arial" charset="0"/>
              </a:rPr>
              <a:pPr algn="r"/>
              <a:t>6</a:t>
            </a:fld>
            <a:endParaRPr lang="en-US" sz="1200">
              <a:cs typeface="Arial" charset="0"/>
            </a:endParaRPr>
          </a:p>
        </p:txBody>
      </p:sp>
      <p:sp>
        <p:nvSpPr>
          <p:cNvPr id="55299" name="Rectangle 2"/>
          <p:cNvSpPr>
            <a:spLocks noRot="1" noChangeArrowheads="1" noTextEdit="1"/>
          </p:cNvSpPr>
          <p:nvPr>
            <p:ph type="sldImg"/>
          </p:nvPr>
        </p:nvSpPr>
        <p:spPr>
          <a:xfrm>
            <a:off x="1143000" y="534988"/>
            <a:ext cx="4572000" cy="3429000"/>
          </a:xfrm>
          <a:ln/>
        </p:spPr>
      </p:sp>
      <p:sp>
        <p:nvSpPr>
          <p:cNvPr id="55300" name="Rectangle 3"/>
          <p:cNvSpPr>
            <a:spLocks noGrp="1" noChangeArrowheads="1"/>
          </p:cNvSpPr>
          <p:nvPr>
            <p:ph type="body" idx="1"/>
          </p:nvPr>
        </p:nvSpPr>
        <p:spPr>
          <a:xfrm>
            <a:off x="685800" y="4248150"/>
            <a:ext cx="5486400" cy="4210050"/>
          </a:xfrm>
        </p:spPr>
        <p:txBody>
          <a:bodyPr/>
          <a:lstStyle/>
          <a:p>
            <a:r>
              <a:rPr lang="en-US"/>
              <a:t>In this slide, the equilibrium price ($800) and price ceiling ($500) are the same as on the preceding slides, but supply and demand are more price-elastic than before, and the shortage that results from a binding price ceiling is larger.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71A395B-B3F4-4E52-BA08-BB30FCA557BF}" type="slidenum">
              <a:rPr lang="en-US"/>
              <a:pPr/>
              <a:t>7</a:t>
            </a:fld>
            <a:endParaRPr lang="en-US"/>
          </a:p>
        </p:txBody>
      </p:sp>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04F66B7-0A0A-434F-9B1F-809A71B996CA}" type="slidenum">
              <a:rPr lang="en-US" sz="1200">
                <a:cs typeface="Arial" charset="0"/>
              </a:rPr>
              <a:pPr algn="r"/>
              <a:t>7</a:t>
            </a:fld>
            <a:endParaRPr lang="en-US" sz="1200">
              <a:cs typeface="Arial" charset="0"/>
            </a:endParaRPr>
          </a:p>
        </p:txBody>
      </p:sp>
      <p:sp>
        <p:nvSpPr>
          <p:cNvPr id="57347" name="Rectangle 2"/>
          <p:cNvSpPr>
            <a:spLocks noRot="1" noChangeArrowheads="1" noTextEdit="1"/>
          </p:cNvSpPr>
          <p:nvPr>
            <p:ph type="sldImg"/>
          </p:nvPr>
        </p:nvSpPr>
        <p:spPr>
          <a:xfrm>
            <a:off x="1143000" y="534988"/>
            <a:ext cx="4572000" cy="3429000"/>
          </a:xfrm>
          <a:ln/>
        </p:spPr>
      </p:sp>
      <p:sp>
        <p:nvSpPr>
          <p:cNvPr id="57348" name="Rectangle 3"/>
          <p:cNvSpPr>
            <a:spLocks noGrp="1" noChangeArrowheads="1"/>
          </p:cNvSpPr>
          <p:nvPr>
            <p:ph type="body" idx="1"/>
          </p:nvPr>
        </p:nvSpPr>
        <p:spPr>
          <a:xfrm>
            <a:off x="685800" y="4248150"/>
            <a:ext cx="5486400" cy="4210050"/>
          </a:xfrm>
        </p:spPr>
        <p:txBody>
          <a:bodyPr/>
          <a:lstStyle/>
          <a:p>
            <a:r>
              <a:rPr lang="en-US"/>
              <a:t>The last two bullets discuss “efficiency” in the context of rationing goods to those buyers who value them most highly.  This concept will be explored further in the following chapter.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F0EBA1A-6040-416D-92E1-069AB46B75D8}" type="slidenum">
              <a:rPr lang="en-US"/>
              <a:pPr/>
              <a:t>8</a:t>
            </a:fld>
            <a:endParaRPr lang="en-US"/>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ADBCDF4-E353-4BE8-882F-A8DFD0AAFBE6}" type="slidenum">
              <a:rPr lang="en-US" sz="1200">
                <a:cs typeface="Arial" charset="0"/>
              </a:rPr>
              <a:pPr algn="r"/>
              <a:t>8</a:t>
            </a:fld>
            <a:endParaRPr lang="en-US" sz="1200">
              <a:cs typeface="Arial" charset="0"/>
            </a:endParaRPr>
          </a:p>
        </p:txBody>
      </p:sp>
      <p:sp>
        <p:nvSpPr>
          <p:cNvPr id="59395" name="Rectangle 2"/>
          <p:cNvSpPr>
            <a:spLocks noRot="1" noChangeArrowheads="1" noTextEdit="1"/>
          </p:cNvSpPr>
          <p:nvPr>
            <p:ph type="sldImg"/>
          </p:nvPr>
        </p:nvSpPr>
        <p:spPr>
          <a:xfrm>
            <a:off x="1143000" y="534988"/>
            <a:ext cx="4572000" cy="3429000"/>
          </a:xfrm>
          <a:ln/>
        </p:spPr>
      </p:sp>
      <p:sp>
        <p:nvSpPr>
          <p:cNvPr id="59396" name="Rectangle 3"/>
          <p:cNvSpPr>
            <a:spLocks noGrp="1" noChangeArrowheads="1"/>
          </p:cNvSpPr>
          <p:nvPr>
            <p:ph type="body" idx="1"/>
          </p:nvPr>
        </p:nvSpPr>
        <p:spPr>
          <a:xfrm>
            <a:off x="685800" y="4248150"/>
            <a:ext cx="5486400" cy="4210050"/>
          </a:xfrm>
        </p:spPr>
        <p:txBody>
          <a:bodyPr/>
          <a:lstStyle/>
          <a:p>
            <a:r>
              <a:rPr lang="en-US"/>
              <a:t>Now we switch gears and look at the effects of a price floor.  We illustrate this concept using the common textbook example – the minimum wage. </a:t>
            </a:r>
          </a:p>
          <a:p>
            <a:endParaRPr lang="en-US"/>
          </a:p>
          <a:p>
            <a:r>
              <a:rPr lang="en-US"/>
              <a:t>This may be the first time students have seen a supply-demand diagram of the labor market.  It might be useful to note that the “price” of labor is simply the wage, which we measure on the vertical axis of our supply-demand diagram.  Along the horizontal axis, we measure the quantity of labor (number of workers).  The demand for unskilled labor comes from firms.  The supply comes from workers.  </a:t>
            </a:r>
          </a:p>
          <a:p>
            <a:endParaRPr lang="en-US"/>
          </a:p>
          <a:p>
            <a:r>
              <a:rPr lang="en-US"/>
              <a:t>We focus on unskilled labor because the minimum wage is not relevant for higher skilled, higher wage workers.  </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479550"/>
            <a:ext cx="9144000" cy="1470025"/>
          </a:xfrm>
        </p:spPr>
        <p:txBody>
          <a:bodyPr/>
          <a:lstStyle>
            <a:lvl1pPr>
              <a:lnSpc>
                <a:spcPct val="105000"/>
              </a:lnSpc>
              <a:defRPr>
                <a:solidFill>
                  <a:schemeClr val="bg1"/>
                </a:solidFill>
                <a:effectLst>
                  <a:outerShdw blurRad="38100" dist="38100" dir="2700000" algn="tl">
                    <a:srgbClr val="C0C0C0"/>
                  </a:outerShdw>
                </a:effectLst>
              </a:defRPr>
            </a:lvl1pPr>
          </a:lstStyle>
          <a:p>
            <a:endParaRPr lang="en-US"/>
          </a:p>
        </p:txBody>
      </p:sp>
      <p:sp>
        <p:nvSpPr>
          <p:cNvPr id="6155" name="Text Box 14"/>
          <p:cNvSpPr txBox="1">
            <a:spLocks noChangeArrowheads="1"/>
          </p:cNvSpPr>
          <p:nvPr userDrawn="1"/>
        </p:nvSpPr>
        <p:spPr bwMode="auto">
          <a:xfrm>
            <a:off x="0" y="6445250"/>
            <a:ext cx="9144000" cy="336550"/>
          </a:xfrm>
          <a:prstGeom prst="rect">
            <a:avLst/>
          </a:prstGeom>
          <a:noFill/>
          <a:ln w="9525">
            <a:noFill/>
            <a:miter lim="800000"/>
            <a:headEnd/>
            <a:tailEnd/>
          </a:ln>
        </p:spPr>
        <p:txBody>
          <a:bodyPr>
            <a:spAutoFit/>
          </a:bodyPr>
          <a:lstStyle/>
          <a:p>
            <a:pPr algn="ctr">
              <a:spcBef>
                <a:spcPct val="50000"/>
              </a:spcBef>
            </a:pPr>
            <a:r>
              <a:rPr lang="en-US" sz="1600" i="1">
                <a:solidFill>
                  <a:srgbClr val="969696"/>
                </a:solidFill>
                <a:latin typeface="Times New Roman" pitchFamily="18" charset="0"/>
                <a:cs typeface="Arial" charset="0"/>
              </a:rPr>
              <a:t>© 2009 South-Western, a part of Cengage Learning, all rights reserved</a:t>
            </a:r>
          </a:p>
        </p:txBody>
      </p:sp>
      <p:sp>
        <p:nvSpPr>
          <p:cNvPr id="6147" name="Rectangle 3"/>
          <p:cNvSpPr>
            <a:spLocks noGrp="1" noChangeArrowheads="1"/>
          </p:cNvSpPr>
          <p:nvPr>
            <p:ph type="subTitle" idx="1"/>
          </p:nvPr>
        </p:nvSpPr>
        <p:spPr>
          <a:xfrm>
            <a:off x="1987550" y="130175"/>
            <a:ext cx="1219200" cy="990600"/>
          </a:xfrm>
        </p:spPr>
        <p:txBody>
          <a:bodyPr/>
          <a:lstStyle>
            <a:lvl1pPr marL="0" indent="0" algn="ctr">
              <a:buFont typeface="Wingdings" pitchFamily="2" charset="2"/>
              <a:buNone/>
              <a:defRPr sz="5800" i="1">
                <a:solidFill>
                  <a:srgbClr val="008080"/>
                </a:solidFill>
                <a:latin typeface="Tahoma" pitchFamily="34" charset="0"/>
              </a:defRPr>
            </a:lvl1pPr>
          </a:lstStyle>
          <a:p>
            <a:r>
              <a:rPr lang="en-US"/>
              <a:t>34</a:t>
            </a:r>
          </a:p>
        </p:txBody>
      </p:sp>
      <p:sp>
        <p:nvSpPr>
          <p:cNvPr id="6152" name="TextBox 6"/>
          <p:cNvSpPr txBox="1">
            <a:spLocks noChangeArrowheads="1"/>
          </p:cNvSpPr>
          <p:nvPr userDrawn="1"/>
        </p:nvSpPr>
        <p:spPr bwMode="auto">
          <a:xfrm>
            <a:off x="327025" y="301625"/>
            <a:ext cx="1958975" cy="427038"/>
          </a:xfrm>
          <a:prstGeom prst="rect">
            <a:avLst/>
          </a:prstGeom>
          <a:noFill/>
          <a:ln w="9525">
            <a:noFill/>
            <a:miter lim="800000"/>
            <a:headEnd/>
            <a:tailEnd/>
          </a:ln>
        </p:spPr>
        <p:txBody>
          <a:bodyPr>
            <a:spAutoFit/>
          </a:bodyPr>
          <a:lstStyle/>
          <a:p>
            <a:r>
              <a:rPr lang="en-US" sz="2200">
                <a:solidFill>
                  <a:srgbClr val="008080"/>
                </a:solidFill>
                <a:latin typeface="Tahoma" pitchFamily="34" charset="0"/>
                <a:cs typeface="Arial" charset="0"/>
              </a:rPr>
              <a:t>C H A P T E R</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SUPPLY, DEMAND, AND GOVERNMENT POLICIES</a:t>
            </a:r>
          </a:p>
        </p:txBody>
      </p:sp>
      <p:sp>
        <p:nvSpPr>
          <p:cNvPr id="5" name="Slide Number Placeholder 4"/>
          <p:cNvSpPr>
            <a:spLocks noGrp="1"/>
          </p:cNvSpPr>
          <p:nvPr>
            <p:ph type="sldNum" sz="quarter" idx="11"/>
          </p:nvPr>
        </p:nvSpPr>
        <p:spPr/>
        <p:txBody>
          <a:bodyPr/>
          <a:lstStyle>
            <a:lvl1pPr>
              <a:defRPr/>
            </a:lvl1pPr>
          </a:lstStyle>
          <a:p>
            <a:fld id="{92C13F56-DA14-4E3F-9541-29892850C8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52413"/>
            <a:ext cx="2101850" cy="5873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52413"/>
            <a:ext cx="6156325" cy="5873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SUPPLY, DEMAND, AND GOVERNMENT POLICIES</a:t>
            </a:r>
          </a:p>
        </p:txBody>
      </p:sp>
      <p:sp>
        <p:nvSpPr>
          <p:cNvPr id="5" name="Slide Number Placeholder 4"/>
          <p:cNvSpPr>
            <a:spLocks noGrp="1"/>
          </p:cNvSpPr>
          <p:nvPr>
            <p:ph type="sldNum" sz="quarter" idx="11"/>
          </p:nvPr>
        </p:nvSpPr>
        <p:spPr/>
        <p:txBody>
          <a:bodyPr/>
          <a:lstStyle>
            <a:lvl1pPr>
              <a:defRPr/>
            </a:lvl1pPr>
          </a:lstStyle>
          <a:p>
            <a:fld id="{8DDAD220-21A7-42FA-95D5-D253B0D312F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SUPPLY, DEMAND, AND GOVERNMENT POLICIES</a:t>
            </a:r>
          </a:p>
        </p:txBody>
      </p:sp>
      <p:sp>
        <p:nvSpPr>
          <p:cNvPr id="5" name="Slide Number Placeholder 4"/>
          <p:cNvSpPr>
            <a:spLocks noGrp="1"/>
          </p:cNvSpPr>
          <p:nvPr>
            <p:ph type="sldNum" sz="quarter" idx="11"/>
          </p:nvPr>
        </p:nvSpPr>
        <p:spPr/>
        <p:txBody>
          <a:bodyPr/>
          <a:lstStyle>
            <a:lvl1pPr>
              <a:defRPr/>
            </a:lvl1pPr>
          </a:lstStyle>
          <a:p>
            <a:fld id="{57E25CCE-FF4F-40C2-97EB-48D474200EF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SUPPLY, DEMAND, AND GOVERNMENT POLICIES</a:t>
            </a:r>
          </a:p>
        </p:txBody>
      </p:sp>
      <p:sp>
        <p:nvSpPr>
          <p:cNvPr id="5" name="Slide Number Placeholder 4"/>
          <p:cNvSpPr>
            <a:spLocks noGrp="1"/>
          </p:cNvSpPr>
          <p:nvPr>
            <p:ph type="sldNum" sz="quarter" idx="11"/>
          </p:nvPr>
        </p:nvSpPr>
        <p:spPr/>
        <p:txBody>
          <a:bodyPr/>
          <a:lstStyle>
            <a:lvl1pPr>
              <a:defRPr/>
            </a:lvl1pPr>
          </a:lstStyle>
          <a:p>
            <a:fld id="{50F936F2-28B7-4FA6-8584-6AE6D31D67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3063" y="1008063"/>
            <a:ext cx="4079875"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5338" y="1008063"/>
            <a:ext cx="4081462"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SUPPLY, DEMAND, AND GOVERNMENT POLICIES</a:t>
            </a:r>
          </a:p>
        </p:txBody>
      </p:sp>
      <p:sp>
        <p:nvSpPr>
          <p:cNvPr id="6" name="Slide Number Placeholder 5"/>
          <p:cNvSpPr>
            <a:spLocks noGrp="1"/>
          </p:cNvSpPr>
          <p:nvPr>
            <p:ph type="sldNum" sz="quarter" idx="11"/>
          </p:nvPr>
        </p:nvSpPr>
        <p:spPr/>
        <p:txBody>
          <a:bodyPr/>
          <a:lstStyle>
            <a:lvl1pPr>
              <a:defRPr/>
            </a:lvl1pPr>
          </a:lstStyle>
          <a:p>
            <a:fld id="{EEA797EA-868B-4776-9B48-64C23DDDD0D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SUPPLY, DEMAND, AND GOVERNMENT POLICIES</a:t>
            </a:r>
          </a:p>
        </p:txBody>
      </p:sp>
      <p:sp>
        <p:nvSpPr>
          <p:cNvPr id="8" name="Slide Number Placeholder 7"/>
          <p:cNvSpPr>
            <a:spLocks noGrp="1"/>
          </p:cNvSpPr>
          <p:nvPr>
            <p:ph type="sldNum" sz="quarter" idx="11"/>
          </p:nvPr>
        </p:nvSpPr>
        <p:spPr/>
        <p:txBody>
          <a:bodyPr/>
          <a:lstStyle>
            <a:lvl1pPr>
              <a:defRPr/>
            </a:lvl1pPr>
          </a:lstStyle>
          <a:p>
            <a:fld id="{81F2F4CB-0433-4175-AC3C-300EF66CE7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SUPPLY, DEMAND, AND GOVERNMENT POLICIES</a:t>
            </a:r>
          </a:p>
        </p:txBody>
      </p:sp>
      <p:sp>
        <p:nvSpPr>
          <p:cNvPr id="4" name="Slide Number Placeholder 3"/>
          <p:cNvSpPr>
            <a:spLocks noGrp="1"/>
          </p:cNvSpPr>
          <p:nvPr>
            <p:ph type="sldNum" sz="quarter" idx="11"/>
          </p:nvPr>
        </p:nvSpPr>
        <p:spPr/>
        <p:txBody>
          <a:bodyPr/>
          <a:lstStyle>
            <a:lvl1pPr>
              <a:defRPr/>
            </a:lvl1pPr>
          </a:lstStyle>
          <a:p>
            <a:fld id="{06B70AAF-64CA-4CDC-B52C-4B0FAD4F67E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SUPPLY, DEMAND, AND GOVERNMENT POLICIES</a:t>
            </a:r>
          </a:p>
        </p:txBody>
      </p:sp>
      <p:sp>
        <p:nvSpPr>
          <p:cNvPr id="3" name="Slide Number Placeholder 2"/>
          <p:cNvSpPr>
            <a:spLocks noGrp="1"/>
          </p:cNvSpPr>
          <p:nvPr>
            <p:ph type="sldNum" sz="quarter" idx="11"/>
          </p:nvPr>
        </p:nvSpPr>
        <p:spPr/>
        <p:txBody>
          <a:bodyPr/>
          <a:lstStyle>
            <a:lvl1pPr>
              <a:defRPr/>
            </a:lvl1pPr>
          </a:lstStyle>
          <a:p>
            <a:fld id="{65693BC6-9E3D-4DFD-BC6E-239C51EA6F5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SUPPLY, DEMAND, AND GOVERNMENT POLICIES</a:t>
            </a:r>
          </a:p>
        </p:txBody>
      </p:sp>
      <p:sp>
        <p:nvSpPr>
          <p:cNvPr id="6" name="Slide Number Placeholder 5"/>
          <p:cNvSpPr>
            <a:spLocks noGrp="1"/>
          </p:cNvSpPr>
          <p:nvPr>
            <p:ph type="sldNum" sz="quarter" idx="11"/>
          </p:nvPr>
        </p:nvSpPr>
        <p:spPr/>
        <p:txBody>
          <a:bodyPr/>
          <a:lstStyle>
            <a:lvl1pPr>
              <a:defRPr/>
            </a:lvl1pPr>
          </a:lstStyle>
          <a:p>
            <a:fld id="{9D56E313-738B-4F12-AEDE-DB98CC01585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SUPPLY, DEMAND, AND GOVERNMENT POLICIES</a:t>
            </a:r>
          </a:p>
        </p:txBody>
      </p:sp>
      <p:sp>
        <p:nvSpPr>
          <p:cNvPr id="6" name="Slide Number Placeholder 5"/>
          <p:cNvSpPr>
            <a:spLocks noGrp="1"/>
          </p:cNvSpPr>
          <p:nvPr>
            <p:ph type="sldNum" sz="quarter" idx="11"/>
          </p:nvPr>
        </p:nvSpPr>
        <p:spPr/>
        <p:txBody>
          <a:bodyPr/>
          <a:lstStyle>
            <a:lvl1pPr>
              <a:defRPr/>
            </a:lvl1pPr>
          </a:lstStyle>
          <a:p>
            <a:fld id="{4D73F18C-9723-41B5-AF25-20F62D99A0D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42900" y="252413"/>
            <a:ext cx="8410575" cy="681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en-US" smtClean="0"/>
          </a:p>
        </p:txBody>
      </p:sp>
      <p:sp>
        <p:nvSpPr>
          <p:cNvPr id="4099" name="Rectangle 3"/>
          <p:cNvSpPr>
            <a:spLocks noGrp="1" noChangeArrowheads="1"/>
          </p:cNvSpPr>
          <p:nvPr>
            <p:ph type="body" idx="1"/>
          </p:nvPr>
        </p:nvSpPr>
        <p:spPr bwMode="auto">
          <a:xfrm>
            <a:off x="373063" y="1008063"/>
            <a:ext cx="8313737" cy="5118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285750" y="6392863"/>
            <a:ext cx="7335838" cy="366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i="1">
                <a:solidFill>
                  <a:srgbClr val="777777"/>
                </a:solidFill>
              </a:defRPr>
            </a:lvl1pPr>
          </a:lstStyle>
          <a:p>
            <a:r>
              <a:rPr lang="en-US"/>
              <a:t>SUPPLY, DEMAND, AND GOVERNMENT POLICIES</a:t>
            </a:r>
          </a:p>
        </p:txBody>
      </p:sp>
      <p:sp>
        <p:nvSpPr>
          <p:cNvPr id="4102" name="Rectangle 6"/>
          <p:cNvSpPr>
            <a:spLocks noGrp="1" noChangeArrowheads="1"/>
          </p:cNvSpPr>
          <p:nvPr>
            <p:ph type="sldNum" sz="quarter" idx="4"/>
          </p:nvPr>
        </p:nvSpPr>
        <p:spPr bwMode="auto">
          <a:xfrm>
            <a:off x="8302625" y="6375400"/>
            <a:ext cx="684213" cy="36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700">
                <a:solidFill>
                  <a:srgbClr val="777777"/>
                </a:solidFill>
                <a:latin typeface="Tahoma" pitchFamily="34" charset="0"/>
              </a:defRPr>
            </a:lvl1pPr>
          </a:lstStyle>
          <a:p>
            <a:fld id="{7339AFC0-241A-4E1F-9861-D5AE2C13B81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wipe(left)">
                                      <p:cBhvr>
                                        <p:cTn id="25"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4">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dt="0"/>
  <p:txStyles>
    <p:titleStyle>
      <a:lvl1pPr algn="ctr" rtl="0" fontAlgn="base">
        <a:spcBef>
          <a:spcPct val="0"/>
        </a:spcBef>
        <a:spcAft>
          <a:spcPct val="0"/>
        </a:spcAft>
        <a:defRPr sz="3800" b="1">
          <a:solidFill>
            <a:srgbClr val="333399"/>
          </a:solidFill>
          <a:latin typeface="+mj-lt"/>
          <a:ea typeface="+mj-ea"/>
          <a:cs typeface="+mj-cs"/>
        </a:defRPr>
      </a:lvl1pPr>
      <a:lvl2pPr algn="ctr" rtl="0" fontAlgn="base">
        <a:spcBef>
          <a:spcPct val="0"/>
        </a:spcBef>
        <a:spcAft>
          <a:spcPct val="0"/>
        </a:spcAft>
        <a:defRPr sz="3800" b="1">
          <a:solidFill>
            <a:srgbClr val="333399"/>
          </a:solidFill>
          <a:latin typeface="Book Antiqua" pitchFamily="18" charset="0"/>
        </a:defRPr>
      </a:lvl2pPr>
      <a:lvl3pPr algn="ctr" rtl="0" fontAlgn="base">
        <a:spcBef>
          <a:spcPct val="0"/>
        </a:spcBef>
        <a:spcAft>
          <a:spcPct val="0"/>
        </a:spcAft>
        <a:defRPr sz="3800" b="1">
          <a:solidFill>
            <a:srgbClr val="333399"/>
          </a:solidFill>
          <a:latin typeface="Book Antiqua" pitchFamily="18" charset="0"/>
        </a:defRPr>
      </a:lvl3pPr>
      <a:lvl4pPr algn="ctr" rtl="0" fontAlgn="base">
        <a:spcBef>
          <a:spcPct val="0"/>
        </a:spcBef>
        <a:spcAft>
          <a:spcPct val="0"/>
        </a:spcAft>
        <a:defRPr sz="3800" b="1">
          <a:solidFill>
            <a:srgbClr val="333399"/>
          </a:solidFill>
          <a:latin typeface="Book Antiqua" pitchFamily="18" charset="0"/>
        </a:defRPr>
      </a:lvl4pPr>
      <a:lvl5pPr algn="ctr" rtl="0" fontAlgn="base">
        <a:spcBef>
          <a:spcPct val="0"/>
        </a:spcBef>
        <a:spcAft>
          <a:spcPct val="0"/>
        </a:spcAft>
        <a:defRPr sz="3800" b="1">
          <a:solidFill>
            <a:srgbClr val="333399"/>
          </a:solidFill>
          <a:latin typeface="Book Antiqua" pitchFamily="18" charset="0"/>
        </a:defRPr>
      </a:lvl5pPr>
      <a:lvl6pPr marL="457200" algn="ctr" rtl="0" fontAlgn="base">
        <a:spcBef>
          <a:spcPct val="0"/>
        </a:spcBef>
        <a:spcAft>
          <a:spcPct val="0"/>
        </a:spcAft>
        <a:defRPr sz="3800" b="1">
          <a:solidFill>
            <a:srgbClr val="333399"/>
          </a:solidFill>
          <a:latin typeface="Book Antiqua" pitchFamily="18" charset="0"/>
        </a:defRPr>
      </a:lvl6pPr>
      <a:lvl7pPr marL="914400" algn="ctr" rtl="0" fontAlgn="base">
        <a:spcBef>
          <a:spcPct val="0"/>
        </a:spcBef>
        <a:spcAft>
          <a:spcPct val="0"/>
        </a:spcAft>
        <a:defRPr sz="3800" b="1">
          <a:solidFill>
            <a:srgbClr val="333399"/>
          </a:solidFill>
          <a:latin typeface="Book Antiqua" pitchFamily="18" charset="0"/>
        </a:defRPr>
      </a:lvl7pPr>
      <a:lvl8pPr marL="1371600" algn="ctr" rtl="0" fontAlgn="base">
        <a:spcBef>
          <a:spcPct val="0"/>
        </a:spcBef>
        <a:spcAft>
          <a:spcPct val="0"/>
        </a:spcAft>
        <a:defRPr sz="3800" b="1">
          <a:solidFill>
            <a:srgbClr val="333399"/>
          </a:solidFill>
          <a:latin typeface="Book Antiqua" pitchFamily="18" charset="0"/>
        </a:defRPr>
      </a:lvl8pPr>
      <a:lvl9pPr marL="1828800" algn="ctr" rtl="0" fontAlgn="base">
        <a:spcBef>
          <a:spcPct val="0"/>
        </a:spcBef>
        <a:spcAft>
          <a:spcPct val="0"/>
        </a:spcAft>
        <a:defRPr sz="3800" b="1">
          <a:solidFill>
            <a:srgbClr val="333399"/>
          </a:solidFill>
          <a:latin typeface="Book Antiqua" pitchFamily="18" charset="0"/>
        </a:defRPr>
      </a:lvl9pPr>
    </p:titleStyle>
    <p:bodyStyle>
      <a:lvl1pPr marL="342900" indent="-342900" algn="l" rtl="0" fontAlgn="base">
        <a:lnSpc>
          <a:spcPct val="105000"/>
        </a:lnSpc>
        <a:spcBef>
          <a:spcPct val="45000"/>
        </a:spcBef>
        <a:spcAft>
          <a:spcPct val="0"/>
        </a:spcAft>
        <a:buClr>
          <a:srgbClr val="339966"/>
        </a:buClr>
        <a:buSzPct val="120000"/>
        <a:buFont typeface="Wingdings" pitchFamily="2" charset="2"/>
        <a:buChar char="§"/>
        <a:defRPr sz="2800">
          <a:solidFill>
            <a:schemeClr val="tx1"/>
          </a:solidFill>
          <a:latin typeface="+mn-lt"/>
          <a:ea typeface="+mn-ea"/>
          <a:cs typeface="+mn-cs"/>
        </a:defRPr>
      </a:lvl1pPr>
      <a:lvl2pPr marL="742950" indent="-285750" algn="l" rtl="0" fontAlgn="base">
        <a:spcBef>
          <a:spcPct val="15000"/>
        </a:spcBef>
        <a:spcAft>
          <a:spcPct val="0"/>
        </a:spcAft>
        <a:buClr>
          <a:srgbClr val="996633"/>
        </a:buClr>
        <a:buSzPct val="120000"/>
        <a:buFont typeface="Wingdings" pitchFamily="2" charset="2"/>
        <a:buChar char="§"/>
        <a:defRPr sz="2700">
          <a:solidFill>
            <a:schemeClr val="tx1"/>
          </a:solidFill>
          <a:latin typeface="+mn-lt"/>
        </a:defRPr>
      </a:lvl2pPr>
      <a:lvl3pPr marL="1143000" indent="-228600" algn="l" rtl="0" fontAlgn="base">
        <a:spcBef>
          <a:spcPct val="15000"/>
        </a:spcBef>
        <a:spcAft>
          <a:spcPct val="0"/>
        </a:spcAft>
        <a:buClr>
          <a:srgbClr val="339966"/>
        </a:buClr>
        <a:buSzPct val="120000"/>
        <a:buFont typeface="Wingdings" pitchFamily="2" charset="2"/>
        <a:buChar char="§"/>
        <a:defRPr sz="2500">
          <a:solidFill>
            <a:schemeClr val="tx1"/>
          </a:solidFill>
          <a:latin typeface="+mn-lt"/>
        </a:defRPr>
      </a:lvl3pPr>
      <a:lvl4pPr marL="1600200" indent="-228600" algn="l" rtl="0" fontAlgn="base">
        <a:spcBef>
          <a:spcPct val="15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Chart3.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Chart4.xls"/></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Chart5.xls"/></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Excel_Chart6.xls"/></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2" name="Picture 8" descr="Mankiw_brshstroke_rust"/>
          <p:cNvPicPr>
            <a:picLocks noChangeAspect="1" noChangeArrowheads="1"/>
          </p:cNvPicPr>
          <p:nvPr/>
        </p:nvPicPr>
        <p:blipFill>
          <a:blip r:embed="rId3"/>
          <a:srcRect/>
          <a:stretch>
            <a:fillRect/>
          </a:stretch>
        </p:blipFill>
        <p:spPr bwMode="auto">
          <a:xfrm>
            <a:off x="0" y="906463"/>
            <a:ext cx="9144000" cy="5097462"/>
          </a:xfrm>
          <a:prstGeom prst="rect">
            <a:avLst/>
          </a:prstGeom>
          <a:noFill/>
        </p:spPr>
      </p:pic>
      <p:sp>
        <p:nvSpPr>
          <p:cNvPr id="16386" name="Rectangle 2"/>
          <p:cNvSpPr>
            <a:spLocks noGrp="1" noChangeArrowheads="1"/>
          </p:cNvSpPr>
          <p:nvPr>
            <p:ph type="ctrTitle"/>
          </p:nvPr>
        </p:nvSpPr>
        <p:spPr>
          <a:xfrm>
            <a:off x="0" y="1501775"/>
            <a:ext cx="9144000" cy="1470025"/>
          </a:xfrm>
        </p:spPr>
        <p:txBody>
          <a:bodyPr/>
          <a:lstStyle/>
          <a:p>
            <a:r>
              <a:rPr lang="en-US" sz="4600"/>
              <a:t>Supply, Demand, and </a:t>
            </a:r>
            <a:br>
              <a:rPr lang="en-US" sz="4600"/>
            </a:br>
            <a:r>
              <a:rPr lang="en-US" sz="4600"/>
              <a:t>Government Policies</a:t>
            </a:r>
          </a:p>
        </p:txBody>
      </p:sp>
      <p:sp>
        <p:nvSpPr>
          <p:cNvPr id="16388" name="TextBox 9"/>
          <p:cNvSpPr txBox="1">
            <a:spLocks noChangeArrowheads="1"/>
          </p:cNvSpPr>
          <p:nvPr/>
        </p:nvSpPr>
        <p:spPr bwMode="auto">
          <a:xfrm>
            <a:off x="1811338" y="3060700"/>
            <a:ext cx="6707187" cy="1189038"/>
          </a:xfrm>
          <a:prstGeom prst="rect">
            <a:avLst/>
          </a:prstGeom>
          <a:noFill/>
          <a:ln w="9525">
            <a:noFill/>
            <a:miter lim="800000"/>
            <a:headEnd/>
            <a:tailEnd/>
          </a:ln>
        </p:spPr>
        <p:txBody>
          <a:bodyPr>
            <a:spAutoFit/>
          </a:bodyPr>
          <a:lstStyle/>
          <a:p>
            <a:r>
              <a:rPr lang="en-US" sz="7200">
                <a:latin typeface="Book Antiqua" pitchFamily="18" charset="0"/>
                <a:cs typeface="Arial" charset="0"/>
              </a:rPr>
              <a:t>E</a:t>
            </a:r>
            <a:r>
              <a:rPr lang="en-US" sz="6400">
                <a:latin typeface="Book Antiqua" pitchFamily="18" charset="0"/>
                <a:cs typeface="Arial" charset="0"/>
              </a:rPr>
              <a:t>conomics</a:t>
            </a:r>
          </a:p>
        </p:txBody>
      </p:sp>
      <p:sp>
        <p:nvSpPr>
          <p:cNvPr id="11" name="TextBox 10"/>
          <p:cNvSpPr txBox="1"/>
          <p:nvPr/>
        </p:nvSpPr>
        <p:spPr>
          <a:xfrm>
            <a:off x="2478088" y="3205163"/>
            <a:ext cx="4681537" cy="350837"/>
          </a:xfrm>
          <a:prstGeom prst="rect">
            <a:avLst/>
          </a:prstGeom>
          <a:noFill/>
        </p:spPr>
        <p:txBody>
          <a:bodyPr>
            <a:spAutoFit/>
          </a:bodyPr>
          <a:lstStyle/>
          <a:p>
            <a:r>
              <a:rPr lang="en-US" sz="1700">
                <a:solidFill>
                  <a:schemeClr val="bg1"/>
                </a:solidFill>
                <a:effectLst>
                  <a:outerShdw blurRad="38100" dist="38100" dir="2700000" algn="tl">
                    <a:srgbClr val="C0C0C0"/>
                  </a:outerShdw>
                </a:effectLst>
                <a:latin typeface="Tahoma" pitchFamily="34" charset="0"/>
                <a:cs typeface="Arial" charset="0"/>
              </a:rPr>
              <a:t>P R I N C I P L E S   O F</a:t>
            </a:r>
          </a:p>
        </p:txBody>
      </p:sp>
      <p:sp>
        <p:nvSpPr>
          <p:cNvPr id="14" name="TextBox 13"/>
          <p:cNvSpPr txBox="1"/>
          <p:nvPr/>
        </p:nvSpPr>
        <p:spPr>
          <a:xfrm>
            <a:off x="3233738" y="3932238"/>
            <a:ext cx="4516437" cy="641350"/>
          </a:xfrm>
          <a:prstGeom prst="rect">
            <a:avLst/>
          </a:prstGeom>
          <a:noFill/>
        </p:spPr>
        <p:txBody>
          <a:bodyPr>
            <a:spAutoFit/>
          </a:bodyPr>
          <a:lstStyle/>
          <a:p>
            <a:r>
              <a:rPr lang="en-US" sz="3600">
                <a:solidFill>
                  <a:schemeClr val="bg1"/>
                </a:solidFill>
                <a:effectLst>
                  <a:outerShdw blurRad="38100" dist="38100" dir="2700000" algn="tl">
                    <a:srgbClr val="C0C0C0"/>
                  </a:outerShdw>
                </a:effectLst>
                <a:latin typeface="Tahoma" pitchFamily="34" charset="0"/>
                <a:cs typeface="Arial" charset="0"/>
              </a:rPr>
              <a:t>N. Gregory Mankiw</a:t>
            </a:r>
          </a:p>
        </p:txBody>
      </p:sp>
      <p:sp>
        <p:nvSpPr>
          <p:cNvPr id="16393" name="TextBox 12"/>
          <p:cNvSpPr txBox="1">
            <a:spLocks noChangeArrowheads="1"/>
          </p:cNvSpPr>
          <p:nvPr/>
        </p:nvSpPr>
        <p:spPr bwMode="auto">
          <a:xfrm>
            <a:off x="128588" y="5399088"/>
            <a:ext cx="8875712" cy="946150"/>
          </a:xfrm>
          <a:prstGeom prst="rect">
            <a:avLst/>
          </a:prstGeom>
          <a:noFill/>
          <a:ln w="9525">
            <a:noFill/>
            <a:miter lim="800000"/>
            <a:headEnd/>
            <a:tailEnd/>
          </a:ln>
        </p:spPr>
        <p:txBody>
          <a:bodyPr>
            <a:spAutoFit/>
          </a:bodyPr>
          <a:lstStyle/>
          <a:p>
            <a:pPr algn="ctr"/>
            <a:r>
              <a:rPr lang="en-US" sz="2800">
                <a:solidFill>
                  <a:srgbClr val="008080"/>
                </a:solidFill>
                <a:ea typeface="Arial Unicode MS" pitchFamily="34" charset="-128"/>
                <a:cs typeface="Arial" charset="0"/>
              </a:rPr>
              <a:t>Premium PowerPoint Slides </a:t>
            </a:r>
            <a:br>
              <a:rPr lang="en-US" sz="2800">
                <a:solidFill>
                  <a:srgbClr val="008080"/>
                </a:solidFill>
                <a:ea typeface="Arial Unicode MS" pitchFamily="34" charset="-128"/>
                <a:cs typeface="Arial" charset="0"/>
              </a:rPr>
            </a:br>
            <a:r>
              <a:rPr lang="en-US" sz="2800">
                <a:solidFill>
                  <a:srgbClr val="008080"/>
                </a:solidFill>
                <a:ea typeface="Arial Unicode MS" pitchFamily="34" charset="-128"/>
                <a:cs typeface="Arial" charset="0"/>
              </a:rPr>
              <a:t>by Ron Cronovich</a:t>
            </a:r>
          </a:p>
        </p:txBody>
      </p:sp>
      <p:sp>
        <p:nvSpPr>
          <p:cNvPr id="16395" name="Rectangle 11"/>
          <p:cNvSpPr>
            <a:spLocks noGrp="1" noChangeArrowheads="1"/>
          </p:cNvSpPr>
          <p:nvPr>
            <p:ph type="subTitle" idx="1"/>
          </p:nvPr>
        </p:nvSpPr>
        <p:spPr>
          <a:xfrm>
            <a:off x="2187575" y="152400"/>
            <a:ext cx="1158875" cy="990600"/>
          </a:xfrm>
          <a:noFill/>
          <a:ln/>
        </p:spPr>
        <p:txBody>
          <a:bodyPr tIns="0" bIns="0"/>
          <a:lstStyle/>
          <a:p>
            <a:pPr algn="l"/>
            <a:r>
              <a:rPr lang="en-US"/>
              <a:t>6</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Footer Placeholder 1"/>
          <p:cNvSpPr>
            <a:spLocks noGrp="1"/>
          </p:cNvSpPr>
          <p:nvPr>
            <p:ph type="ftr" sz="quarter" idx="10"/>
          </p:nvPr>
        </p:nvSpPr>
        <p:spPr/>
        <p:txBody>
          <a:bodyPr/>
          <a:lstStyle/>
          <a:p>
            <a:r>
              <a:rPr lang="en-US"/>
              <a:t>SUPPLY, DEMAND, AND GOVERNMENT POLICIES</a:t>
            </a:r>
          </a:p>
        </p:txBody>
      </p:sp>
      <p:sp>
        <p:nvSpPr>
          <p:cNvPr id="29" name="Slide Number Placeholder 2"/>
          <p:cNvSpPr>
            <a:spLocks noGrp="1"/>
          </p:cNvSpPr>
          <p:nvPr>
            <p:ph type="sldNum" sz="quarter" idx="11"/>
          </p:nvPr>
        </p:nvSpPr>
        <p:spPr/>
        <p:txBody>
          <a:bodyPr/>
          <a:lstStyle/>
          <a:p>
            <a:fld id="{5B1EFCA3-EDCB-47F3-9097-089E30628225}" type="slidenum">
              <a:rPr lang="en-US"/>
              <a:pPr/>
              <a:t>9</a:t>
            </a:fld>
            <a:endParaRPr lang="en-US"/>
          </a:p>
        </p:txBody>
      </p:sp>
      <p:sp>
        <p:nvSpPr>
          <p:cNvPr id="60418" name="Rectangle 2"/>
          <p:cNvSpPr>
            <a:spLocks noGrp="1" noChangeArrowheads="1"/>
          </p:cNvSpPr>
          <p:nvPr>
            <p:ph type="title" idx="4294967295"/>
          </p:nvPr>
        </p:nvSpPr>
        <p:spPr>
          <a:xfrm>
            <a:off x="0" y="207963"/>
            <a:ext cx="9144000" cy="649287"/>
          </a:xfrm>
        </p:spPr>
        <p:txBody>
          <a:bodyPr/>
          <a:lstStyle/>
          <a:p>
            <a:r>
              <a:rPr lang="en-US" sz="3200"/>
              <a:t>How Price Floors Affect Market Outcomes</a:t>
            </a:r>
          </a:p>
        </p:txBody>
      </p:sp>
      <p:grpSp>
        <p:nvGrpSpPr>
          <p:cNvPr id="60419" name="Group 4"/>
          <p:cNvGrpSpPr>
            <a:grpSpLocks/>
          </p:cNvGrpSpPr>
          <p:nvPr/>
        </p:nvGrpSpPr>
        <p:grpSpPr bwMode="auto">
          <a:xfrm>
            <a:off x="4060825" y="1235075"/>
            <a:ext cx="4456113" cy="3871913"/>
            <a:chOff x="2558" y="778"/>
            <a:chExt cx="2807" cy="2439"/>
          </a:xfrm>
        </p:grpSpPr>
        <p:grpSp>
          <p:nvGrpSpPr>
            <p:cNvPr id="60420" name="Group 5"/>
            <p:cNvGrpSpPr>
              <a:grpSpLocks/>
            </p:cNvGrpSpPr>
            <p:nvPr/>
          </p:nvGrpSpPr>
          <p:grpSpPr bwMode="auto">
            <a:xfrm>
              <a:off x="2697" y="1030"/>
              <a:ext cx="2409" cy="2049"/>
              <a:chOff x="1098" y="1361"/>
              <a:chExt cx="2116" cy="2027"/>
            </a:xfrm>
          </p:grpSpPr>
          <p:sp>
            <p:nvSpPr>
              <p:cNvPr id="60421"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60422"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60423" name="Text Box 8"/>
            <p:cNvSpPr txBox="1">
              <a:spLocks noChangeArrowheads="1"/>
            </p:cNvSpPr>
            <p:nvPr/>
          </p:nvSpPr>
          <p:spPr bwMode="auto">
            <a:xfrm>
              <a:off x="2558" y="778"/>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W</a:t>
              </a:r>
            </a:p>
          </p:txBody>
        </p:sp>
        <p:sp>
          <p:nvSpPr>
            <p:cNvPr id="60424" name="Text Box 9"/>
            <p:cNvSpPr txBox="1">
              <a:spLocks noChangeArrowheads="1"/>
            </p:cNvSpPr>
            <p:nvPr/>
          </p:nvSpPr>
          <p:spPr bwMode="auto">
            <a:xfrm>
              <a:off x="5075" y="2929"/>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L</a:t>
              </a:r>
            </a:p>
          </p:txBody>
        </p:sp>
      </p:grpSp>
      <p:grpSp>
        <p:nvGrpSpPr>
          <p:cNvPr id="60425" name="Group 10"/>
          <p:cNvGrpSpPr>
            <a:grpSpLocks/>
          </p:cNvGrpSpPr>
          <p:nvPr/>
        </p:nvGrpSpPr>
        <p:grpSpPr bwMode="auto">
          <a:xfrm>
            <a:off x="5143500" y="1689100"/>
            <a:ext cx="2617788" cy="3203575"/>
            <a:chOff x="3240" y="1064"/>
            <a:chExt cx="1649" cy="2018"/>
          </a:xfrm>
        </p:grpSpPr>
        <p:sp>
          <p:nvSpPr>
            <p:cNvPr id="60426" name="Line 11"/>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60427" name="Text Box 12"/>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60428" name="Group 13"/>
          <p:cNvGrpSpPr>
            <a:grpSpLocks/>
          </p:cNvGrpSpPr>
          <p:nvPr/>
        </p:nvGrpSpPr>
        <p:grpSpPr bwMode="auto">
          <a:xfrm>
            <a:off x="5283200" y="1360488"/>
            <a:ext cx="1703388" cy="3362325"/>
            <a:chOff x="3328" y="857"/>
            <a:chExt cx="1073" cy="2118"/>
          </a:xfrm>
        </p:grpSpPr>
        <p:sp>
          <p:nvSpPr>
            <p:cNvPr id="60429" name="Line 14"/>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60430" name="Text Box 15"/>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grpSp>
        <p:nvGrpSpPr>
          <p:cNvPr id="60431" name="Group 19"/>
          <p:cNvGrpSpPr>
            <a:grpSpLocks/>
          </p:cNvGrpSpPr>
          <p:nvPr/>
        </p:nvGrpSpPr>
        <p:grpSpPr bwMode="auto">
          <a:xfrm>
            <a:off x="3255963" y="2765425"/>
            <a:ext cx="3295650" cy="2559050"/>
            <a:chOff x="2051" y="1742"/>
            <a:chExt cx="2076" cy="1612"/>
          </a:xfrm>
        </p:grpSpPr>
        <p:grpSp>
          <p:nvGrpSpPr>
            <p:cNvPr id="60432" name="Group 20"/>
            <p:cNvGrpSpPr>
              <a:grpSpLocks/>
            </p:cNvGrpSpPr>
            <p:nvPr/>
          </p:nvGrpSpPr>
          <p:grpSpPr bwMode="auto">
            <a:xfrm>
              <a:off x="2702" y="1860"/>
              <a:ext cx="1146" cy="1225"/>
              <a:chOff x="357" y="2450"/>
              <a:chExt cx="795" cy="646"/>
            </a:xfrm>
          </p:grpSpPr>
          <p:sp>
            <p:nvSpPr>
              <p:cNvPr id="60433" name="Line 21"/>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60434" name="Line 22"/>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60435" name="Oval 23"/>
            <p:cNvSpPr>
              <a:spLocks noChangeArrowheads="1"/>
            </p:cNvSpPr>
            <p:nvPr/>
          </p:nvSpPr>
          <p:spPr bwMode="auto">
            <a:xfrm>
              <a:off x="3803" y="181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60436" name="Text Box 24"/>
            <p:cNvSpPr txBox="1">
              <a:spLocks noChangeArrowheads="1"/>
            </p:cNvSpPr>
            <p:nvPr/>
          </p:nvSpPr>
          <p:spPr bwMode="auto">
            <a:xfrm>
              <a:off x="2051" y="1742"/>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$4</a:t>
              </a:r>
            </a:p>
          </p:txBody>
        </p:sp>
        <p:sp>
          <p:nvSpPr>
            <p:cNvPr id="60437" name="Text Box 25"/>
            <p:cNvSpPr txBox="1">
              <a:spLocks noChangeArrowheads="1"/>
            </p:cNvSpPr>
            <p:nvPr/>
          </p:nvSpPr>
          <p:spPr bwMode="auto">
            <a:xfrm>
              <a:off x="3575" y="3124"/>
              <a:ext cx="552"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500</a:t>
              </a:r>
            </a:p>
          </p:txBody>
        </p:sp>
      </p:grpSp>
      <p:grpSp>
        <p:nvGrpSpPr>
          <p:cNvPr id="8" name="Group 30"/>
          <p:cNvGrpSpPr>
            <a:grpSpLocks/>
          </p:cNvGrpSpPr>
          <p:nvPr/>
        </p:nvGrpSpPr>
        <p:grpSpPr bwMode="auto">
          <a:xfrm>
            <a:off x="3263900" y="3349625"/>
            <a:ext cx="5407025" cy="822325"/>
            <a:chOff x="2056" y="1039"/>
            <a:chExt cx="3406" cy="518"/>
          </a:xfrm>
        </p:grpSpPr>
        <p:sp>
          <p:nvSpPr>
            <p:cNvPr id="60439" name="Line 31"/>
            <p:cNvSpPr>
              <a:spLocks noChangeShapeType="1"/>
            </p:cNvSpPr>
            <p:nvPr/>
          </p:nvSpPr>
          <p:spPr bwMode="auto">
            <a:xfrm>
              <a:off x="2700" y="1304"/>
              <a:ext cx="1888" cy="0"/>
            </a:xfrm>
            <a:prstGeom prst="line">
              <a:avLst/>
            </a:prstGeom>
            <a:noFill/>
            <a:ln w="28575">
              <a:solidFill>
                <a:srgbClr val="DE8400"/>
              </a:solidFill>
              <a:round/>
              <a:headEnd/>
              <a:tailEnd/>
            </a:ln>
          </p:spPr>
          <p:txBody>
            <a:bodyPr/>
            <a:lstStyle/>
            <a:p>
              <a:endParaRPr lang="en-US"/>
            </a:p>
          </p:txBody>
        </p:sp>
        <p:sp>
          <p:nvSpPr>
            <p:cNvPr id="60440" name="Text Box 32"/>
            <p:cNvSpPr txBox="1">
              <a:spLocks noChangeArrowheads="1"/>
            </p:cNvSpPr>
            <p:nvPr/>
          </p:nvSpPr>
          <p:spPr bwMode="auto">
            <a:xfrm>
              <a:off x="4757" y="1039"/>
              <a:ext cx="705" cy="518"/>
            </a:xfrm>
            <a:prstGeom prst="rect">
              <a:avLst/>
            </a:prstGeom>
            <a:noFill/>
            <a:ln w="9525">
              <a:noFill/>
              <a:miter lim="800000"/>
              <a:headEnd/>
              <a:tailEnd/>
            </a:ln>
          </p:spPr>
          <p:txBody>
            <a:bodyPr>
              <a:spAutoFit/>
            </a:bodyPr>
            <a:lstStyle/>
            <a:p>
              <a:pPr>
                <a:spcBef>
                  <a:spcPct val="50000"/>
                </a:spcBef>
              </a:pPr>
              <a:r>
                <a:rPr lang="en-US" sz="2400">
                  <a:cs typeface="Arial" charset="0"/>
                </a:rPr>
                <a:t>Price </a:t>
              </a:r>
              <a:br>
                <a:rPr lang="en-US" sz="2400">
                  <a:cs typeface="Arial" charset="0"/>
                </a:rPr>
              </a:br>
              <a:r>
                <a:rPr lang="en-US" sz="2400">
                  <a:cs typeface="Arial" charset="0"/>
                </a:rPr>
                <a:t>floor</a:t>
              </a:r>
            </a:p>
          </p:txBody>
        </p:sp>
        <p:sp>
          <p:nvSpPr>
            <p:cNvPr id="60441" name="AutoShape 33"/>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p:spPr>
          <p:txBody>
            <a:bodyPr wrap="none" anchor="ctr"/>
            <a:lstStyle/>
            <a:p>
              <a:endParaRPr lang="en-US">
                <a:cs typeface="Arial" charset="0"/>
              </a:endParaRPr>
            </a:p>
          </p:txBody>
        </p:sp>
        <p:sp>
          <p:nvSpPr>
            <p:cNvPr id="60442" name="Text Box 34"/>
            <p:cNvSpPr txBox="1">
              <a:spLocks noChangeArrowheads="1"/>
            </p:cNvSpPr>
            <p:nvPr/>
          </p:nvSpPr>
          <p:spPr bwMode="auto">
            <a:xfrm>
              <a:off x="2056" y="1187"/>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$3</a:t>
              </a:r>
            </a:p>
          </p:txBody>
        </p:sp>
      </p:grpSp>
      <p:sp>
        <p:nvSpPr>
          <p:cNvPr id="72740" name="Rectangle 36"/>
          <p:cNvSpPr>
            <a:spLocks noGrp="1" noChangeArrowheads="1"/>
          </p:cNvSpPr>
          <p:nvPr>
            <p:ph type="body" idx="4294967295"/>
          </p:nvPr>
        </p:nvSpPr>
        <p:spPr>
          <a:xfrm>
            <a:off x="373063" y="1073150"/>
            <a:ext cx="2617787" cy="5022850"/>
          </a:xfrm>
          <a:noFill/>
        </p:spPr>
        <p:txBody>
          <a:bodyPr/>
          <a:lstStyle/>
          <a:p>
            <a:pPr marL="0" indent="0">
              <a:buFont typeface="Wingdings" pitchFamily="2" charset="2"/>
              <a:buNone/>
            </a:pPr>
            <a:r>
              <a:rPr lang="en-US" sz="2600"/>
              <a:t>A price floor </a:t>
            </a:r>
            <a:br>
              <a:rPr lang="en-US" sz="2600"/>
            </a:br>
            <a:r>
              <a:rPr lang="en-US" sz="2600"/>
              <a:t>below the </a:t>
            </a:r>
            <a:br>
              <a:rPr lang="en-US" sz="2600"/>
            </a:br>
            <a:r>
              <a:rPr lang="en-US" sz="2600"/>
              <a:t>eq’m price is </a:t>
            </a:r>
            <a:br>
              <a:rPr lang="en-US" sz="2600"/>
            </a:br>
            <a:r>
              <a:rPr lang="en-US" sz="2600" b="1">
                <a:solidFill>
                  <a:srgbClr val="CC0000"/>
                </a:solidFill>
              </a:rPr>
              <a:t>not binding</a:t>
            </a:r>
            <a:r>
              <a:rPr lang="en-US" sz="2600"/>
              <a:t> – </a:t>
            </a:r>
            <a:br>
              <a:rPr lang="en-US" sz="2600"/>
            </a:br>
            <a:r>
              <a:rPr lang="en-US" sz="2600"/>
              <a:t>has no effect </a:t>
            </a:r>
            <a:br>
              <a:rPr lang="en-US" sz="2600"/>
            </a:br>
            <a:r>
              <a:rPr lang="en-US" sz="2600"/>
              <a:t>on the market outcome.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2740">
                                            <p:txEl>
                                              <p:pRg st="0" end="0"/>
                                            </p:txEl>
                                          </p:spTgt>
                                        </p:tgtEl>
                                        <p:attrNameLst>
                                          <p:attrName>style.visibility</p:attrName>
                                        </p:attrNameLst>
                                      </p:cBhvr>
                                      <p:to>
                                        <p:strVal val="visible"/>
                                      </p:to>
                                    </p:set>
                                    <p:animEffect transition="in" filter="wipe(left)">
                                      <p:cBhvr>
                                        <p:cTn id="12" dur="500"/>
                                        <p:tgtEl>
                                          <p:spTgt spid="727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40"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 name="Footer Placeholder 1"/>
          <p:cNvSpPr>
            <a:spLocks noGrp="1"/>
          </p:cNvSpPr>
          <p:nvPr>
            <p:ph type="ftr" sz="quarter" idx="10"/>
          </p:nvPr>
        </p:nvSpPr>
        <p:spPr/>
        <p:txBody>
          <a:bodyPr/>
          <a:lstStyle/>
          <a:p>
            <a:r>
              <a:rPr lang="en-US"/>
              <a:t>SUPPLY, DEMAND, AND GOVERNMENT POLICIES</a:t>
            </a:r>
          </a:p>
        </p:txBody>
      </p:sp>
      <p:sp>
        <p:nvSpPr>
          <p:cNvPr id="37" name="Slide Number Placeholder 2"/>
          <p:cNvSpPr>
            <a:spLocks noGrp="1"/>
          </p:cNvSpPr>
          <p:nvPr>
            <p:ph type="sldNum" sz="quarter" idx="11"/>
          </p:nvPr>
        </p:nvSpPr>
        <p:spPr/>
        <p:txBody>
          <a:bodyPr/>
          <a:lstStyle/>
          <a:p>
            <a:fld id="{915DFA18-0DD6-4733-9BD6-21C40C7B5EAE}" type="slidenum">
              <a:rPr lang="en-US"/>
              <a:pPr/>
              <a:t>10</a:t>
            </a:fld>
            <a:endParaRPr lang="en-US"/>
          </a:p>
        </p:txBody>
      </p:sp>
      <p:sp>
        <p:nvSpPr>
          <p:cNvPr id="62466" name="Rectangle 2"/>
          <p:cNvSpPr>
            <a:spLocks noGrp="1" noChangeArrowheads="1"/>
          </p:cNvSpPr>
          <p:nvPr>
            <p:ph type="title" idx="4294967295"/>
          </p:nvPr>
        </p:nvSpPr>
        <p:spPr>
          <a:xfrm>
            <a:off x="0" y="207963"/>
            <a:ext cx="9144000" cy="649287"/>
          </a:xfrm>
        </p:spPr>
        <p:txBody>
          <a:bodyPr/>
          <a:lstStyle/>
          <a:p>
            <a:r>
              <a:rPr lang="en-US" sz="3200"/>
              <a:t>How Price Floors Affect Market Outcomes</a:t>
            </a:r>
          </a:p>
        </p:txBody>
      </p:sp>
      <p:grpSp>
        <p:nvGrpSpPr>
          <p:cNvPr id="62467" name="Group 3"/>
          <p:cNvGrpSpPr>
            <a:grpSpLocks/>
          </p:cNvGrpSpPr>
          <p:nvPr/>
        </p:nvGrpSpPr>
        <p:grpSpPr bwMode="auto">
          <a:xfrm>
            <a:off x="4060825" y="1235075"/>
            <a:ext cx="4456113" cy="3871913"/>
            <a:chOff x="2558" y="778"/>
            <a:chExt cx="2807" cy="2439"/>
          </a:xfrm>
        </p:grpSpPr>
        <p:grpSp>
          <p:nvGrpSpPr>
            <p:cNvPr id="62468" name="Group 4"/>
            <p:cNvGrpSpPr>
              <a:grpSpLocks/>
            </p:cNvGrpSpPr>
            <p:nvPr/>
          </p:nvGrpSpPr>
          <p:grpSpPr bwMode="auto">
            <a:xfrm>
              <a:off x="2697" y="1030"/>
              <a:ext cx="2409" cy="2049"/>
              <a:chOff x="1098" y="1361"/>
              <a:chExt cx="2116" cy="2027"/>
            </a:xfrm>
          </p:grpSpPr>
          <p:sp>
            <p:nvSpPr>
              <p:cNvPr id="62469" name="Line 5"/>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62470" name="Line 6"/>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62471" name="Text Box 7"/>
            <p:cNvSpPr txBox="1">
              <a:spLocks noChangeArrowheads="1"/>
            </p:cNvSpPr>
            <p:nvPr/>
          </p:nvSpPr>
          <p:spPr bwMode="auto">
            <a:xfrm>
              <a:off x="2558" y="778"/>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W</a:t>
              </a:r>
            </a:p>
          </p:txBody>
        </p:sp>
        <p:sp>
          <p:nvSpPr>
            <p:cNvPr id="62472" name="Text Box 8"/>
            <p:cNvSpPr txBox="1">
              <a:spLocks noChangeArrowheads="1"/>
            </p:cNvSpPr>
            <p:nvPr/>
          </p:nvSpPr>
          <p:spPr bwMode="auto">
            <a:xfrm>
              <a:off x="5075" y="2929"/>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L</a:t>
              </a:r>
            </a:p>
          </p:txBody>
        </p:sp>
      </p:grpSp>
      <p:grpSp>
        <p:nvGrpSpPr>
          <p:cNvPr id="62473" name="Group 9"/>
          <p:cNvGrpSpPr>
            <a:grpSpLocks/>
          </p:cNvGrpSpPr>
          <p:nvPr/>
        </p:nvGrpSpPr>
        <p:grpSpPr bwMode="auto">
          <a:xfrm>
            <a:off x="5143500" y="1689100"/>
            <a:ext cx="2617788" cy="3203575"/>
            <a:chOff x="3240" y="1064"/>
            <a:chExt cx="1649" cy="2018"/>
          </a:xfrm>
        </p:grpSpPr>
        <p:sp>
          <p:nvSpPr>
            <p:cNvPr id="62474" name="Line 10"/>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62475" name="Text Box 11"/>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62476" name="Group 12"/>
          <p:cNvGrpSpPr>
            <a:grpSpLocks/>
          </p:cNvGrpSpPr>
          <p:nvPr/>
        </p:nvGrpSpPr>
        <p:grpSpPr bwMode="auto">
          <a:xfrm>
            <a:off x="5283200" y="1360488"/>
            <a:ext cx="1703388" cy="3362325"/>
            <a:chOff x="3328" y="857"/>
            <a:chExt cx="1073" cy="2118"/>
          </a:xfrm>
        </p:grpSpPr>
        <p:sp>
          <p:nvSpPr>
            <p:cNvPr id="62477" name="Line 13"/>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62478" name="Text Box 14"/>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grpSp>
        <p:nvGrpSpPr>
          <p:cNvPr id="62479" name="Group 38"/>
          <p:cNvGrpSpPr>
            <a:grpSpLocks/>
          </p:cNvGrpSpPr>
          <p:nvPr/>
        </p:nvGrpSpPr>
        <p:grpSpPr bwMode="auto">
          <a:xfrm>
            <a:off x="3255963" y="2765425"/>
            <a:ext cx="2921000" cy="365125"/>
            <a:chOff x="2051" y="1742"/>
            <a:chExt cx="1840" cy="230"/>
          </a:xfrm>
        </p:grpSpPr>
        <p:sp>
          <p:nvSpPr>
            <p:cNvPr id="62480" name="Line 17"/>
            <p:cNvSpPr>
              <a:spLocks noChangeShapeType="1"/>
            </p:cNvSpPr>
            <p:nvPr/>
          </p:nvSpPr>
          <p:spPr bwMode="auto">
            <a:xfrm>
              <a:off x="2702" y="1860"/>
              <a:ext cx="1146" cy="0"/>
            </a:xfrm>
            <a:prstGeom prst="line">
              <a:avLst/>
            </a:prstGeom>
            <a:noFill/>
            <a:ln w="9525">
              <a:solidFill>
                <a:schemeClr val="tx1"/>
              </a:solidFill>
              <a:prstDash val="lgDash"/>
              <a:round/>
              <a:headEnd/>
              <a:tailEnd/>
            </a:ln>
          </p:spPr>
          <p:txBody>
            <a:bodyPr/>
            <a:lstStyle/>
            <a:p>
              <a:endParaRPr lang="en-US"/>
            </a:p>
          </p:txBody>
        </p:sp>
        <p:sp>
          <p:nvSpPr>
            <p:cNvPr id="62481" name="Oval 19"/>
            <p:cNvSpPr>
              <a:spLocks noChangeArrowheads="1"/>
            </p:cNvSpPr>
            <p:nvPr/>
          </p:nvSpPr>
          <p:spPr bwMode="auto">
            <a:xfrm>
              <a:off x="3803" y="181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62482" name="Text Box 20"/>
            <p:cNvSpPr txBox="1">
              <a:spLocks noChangeArrowheads="1"/>
            </p:cNvSpPr>
            <p:nvPr/>
          </p:nvSpPr>
          <p:spPr bwMode="auto">
            <a:xfrm>
              <a:off x="2051" y="1742"/>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$4</a:t>
              </a:r>
            </a:p>
          </p:txBody>
        </p:sp>
      </p:grpSp>
      <p:grpSp>
        <p:nvGrpSpPr>
          <p:cNvPr id="7" name="Group 22"/>
          <p:cNvGrpSpPr>
            <a:grpSpLocks/>
          </p:cNvGrpSpPr>
          <p:nvPr/>
        </p:nvGrpSpPr>
        <p:grpSpPr bwMode="auto">
          <a:xfrm>
            <a:off x="3263900" y="1627188"/>
            <a:ext cx="5407025" cy="822325"/>
            <a:chOff x="2056" y="1039"/>
            <a:chExt cx="3406" cy="518"/>
          </a:xfrm>
        </p:grpSpPr>
        <p:sp>
          <p:nvSpPr>
            <p:cNvPr id="62484" name="Line 23"/>
            <p:cNvSpPr>
              <a:spLocks noChangeShapeType="1"/>
            </p:cNvSpPr>
            <p:nvPr/>
          </p:nvSpPr>
          <p:spPr bwMode="auto">
            <a:xfrm>
              <a:off x="2700" y="1304"/>
              <a:ext cx="1888" cy="0"/>
            </a:xfrm>
            <a:prstGeom prst="line">
              <a:avLst/>
            </a:prstGeom>
            <a:noFill/>
            <a:ln w="28575">
              <a:solidFill>
                <a:srgbClr val="DE8400"/>
              </a:solidFill>
              <a:round/>
              <a:headEnd/>
              <a:tailEnd/>
            </a:ln>
          </p:spPr>
          <p:txBody>
            <a:bodyPr/>
            <a:lstStyle/>
            <a:p>
              <a:endParaRPr lang="en-US"/>
            </a:p>
          </p:txBody>
        </p:sp>
        <p:sp>
          <p:nvSpPr>
            <p:cNvPr id="62485" name="Text Box 24"/>
            <p:cNvSpPr txBox="1">
              <a:spLocks noChangeArrowheads="1"/>
            </p:cNvSpPr>
            <p:nvPr/>
          </p:nvSpPr>
          <p:spPr bwMode="auto">
            <a:xfrm>
              <a:off x="4757" y="1039"/>
              <a:ext cx="705" cy="518"/>
            </a:xfrm>
            <a:prstGeom prst="rect">
              <a:avLst/>
            </a:prstGeom>
            <a:noFill/>
            <a:ln w="9525">
              <a:noFill/>
              <a:miter lim="800000"/>
              <a:headEnd/>
              <a:tailEnd/>
            </a:ln>
          </p:spPr>
          <p:txBody>
            <a:bodyPr>
              <a:spAutoFit/>
            </a:bodyPr>
            <a:lstStyle/>
            <a:p>
              <a:pPr>
                <a:spcBef>
                  <a:spcPct val="50000"/>
                </a:spcBef>
              </a:pPr>
              <a:r>
                <a:rPr lang="en-US" sz="2400">
                  <a:cs typeface="Arial" charset="0"/>
                </a:rPr>
                <a:t>Price </a:t>
              </a:r>
              <a:br>
                <a:rPr lang="en-US" sz="2400">
                  <a:cs typeface="Arial" charset="0"/>
                </a:rPr>
              </a:br>
              <a:r>
                <a:rPr lang="en-US" sz="2400">
                  <a:cs typeface="Arial" charset="0"/>
                </a:rPr>
                <a:t>floor</a:t>
              </a:r>
            </a:p>
          </p:txBody>
        </p:sp>
        <p:sp>
          <p:nvSpPr>
            <p:cNvPr id="62486" name="AutoShape 25"/>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p:spPr>
          <p:txBody>
            <a:bodyPr wrap="none" anchor="ctr"/>
            <a:lstStyle/>
            <a:p>
              <a:endParaRPr lang="en-US">
                <a:cs typeface="Arial" charset="0"/>
              </a:endParaRPr>
            </a:p>
          </p:txBody>
        </p:sp>
        <p:sp>
          <p:nvSpPr>
            <p:cNvPr id="62487" name="Text Box 26"/>
            <p:cNvSpPr txBox="1">
              <a:spLocks noChangeArrowheads="1"/>
            </p:cNvSpPr>
            <p:nvPr/>
          </p:nvSpPr>
          <p:spPr bwMode="auto">
            <a:xfrm>
              <a:off x="2056" y="1187"/>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$5</a:t>
              </a:r>
            </a:p>
          </p:txBody>
        </p:sp>
      </p:grpSp>
      <p:sp>
        <p:nvSpPr>
          <p:cNvPr id="74782" name="Rectangle 30"/>
          <p:cNvSpPr>
            <a:spLocks noGrp="1" noChangeArrowheads="1"/>
          </p:cNvSpPr>
          <p:nvPr>
            <p:ph type="body" idx="4294967295"/>
          </p:nvPr>
        </p:nvSpPr>
        <p:spPr>
          <a:xfrm>
            <a:off x="395288" y="1114425"/>
            <a:ext cx="3248025" cy="5011738"/>
          </a:xfrm>
          <a:noFill/>
        </p:spPr>
        <p:txBody>
          <a:bodyPr/>
          <a:lstStyle/>
          <a:p>
            <a:pPr marL="0" indent="0">
              <a:buFont typeface="Wingdings" pitchFamily="2" charset="2"/>
              <a:buNone/>
            </a:pPr>
            <a:r>
              <a:rPr lang="en-US" sz="2600"/>
              <a:t>The eq’m wage ($4) is below the floor and therefore </a:t>
            </a:r>
            <a:br>
              <a:rPr lang="en-US" sz="2600"/>
            </a:br>
            <a:r>
              <a:rPr lang="en-US" sz="2600"/>
              <a:t>illegal.</a:t>
            </a:r>
          </a:p>
          <a:p>
            <a:pPr marL="0" indent="0">
              <a:buFont typeface="Wingdings" pitchFamily="2" charset="2"/>
              <a:buNone/>
            </a:pPr>
            <a:r>
              <a:rPr lang="en-US" sz="2600"/>
              <a:t>The floor </a:t>
            </a:r>
            <a:br>
              <a:rPr lang="en-US" sz="2600"/>
            </a:br>
            <a:r>
              <a:rPr lang="en-US" sz="2600"/>
              <a:t>is a </a:t>
            </a:r>
            <a:r>
              <a:rPr lang="en-US" sz="2600" b="1">
                <a:solidFill>
                  <a:srgbClr val="800080"/>
                </a:solidFill>
              </a:rPr>
              <a:t>binding constraint</a:t>
            </a:r>
            <a:r>
              <a:rPr lang="en-US" sz="2600"/>
              <a:t> </a:t>
            </a:r>
            <a:br>
              <a:rPr lang="en-US" sz="2600"/>
            </a:br>
            <a:r>
              <a:rPr lang="en-US" sz="2600"/>
              <a:t>on the wage, </a:t>
            </a:r>
            <a:br>
              <a:rPr lang="en-US" sz="2600"/>
            </a:br>
            <a:r>
              <a:rPr lang="en-US" sz="2600"/>
              <a:t>causes a </a:t>
            </a:r>
            <a:br>
              <a:rPr lang="en-US" sz="2600"/>
            </a:br>
            <a:r>
              <a:rPr lang="en-US" sz="2600"/>
              <a:t>surplus (</a:t>
            </a:r>
            <a:r>
              <a:rPr lang="en-US" sz="2600" i="1"/>
              <a:t>i.e.,</a:t>
            </a:r>
            <a:r>
              <a:rPr lang="en-US" sz="2600"/>
              <a:t> unemployment). </a:t>
            </a:r>
          </a:p>
        </p:txBody>
      </p:sp>
      <p:grpSp>
        <p:nvGrpSpPr>
          <p:cNvPr id="8" name="Group 36"/>
          <p:cNvGrpSpPr>
            <a:grpSpLocks/>
          </p:cNvGrpSpPr>
          <p:nvPr/>
        </p:nvGrpSpPr>
        <p:grpSpPr bwMode="auto">
          <a:xfrm>
            <a:off x="5067300" y="1973263"/>
            <a:ext cx="698500" cy="3340100"/>
            <a:chOff x="3192" y="1243"/>
            <a:chExt cx="440" cy="2104"/>
          </a:xfrm>
        </p:grpSpPr>
        <p:sp>
          <p:nvSpPr>
            <p:cNvPr id="62490" name="Line 18"/>
            <p:cNvSpPr>
              <a:spLocks noChangeShapeType="1"/>
            </p:cNvSpPr>
            <p:nvPr/>
          </p:nvSpPr>
          <p:spPr bwMode="auto">
            <a:xfrm>
              <a:off x="3417" y="1288"/>
              <a:ext cx="0" cy="1789"/>
            </a:xfrm>
            <a:prstGeom prst="line">
              <a:avLst/>
            </a:prstGeom>
            <a:noFill/>
            <a:ln w="9525">
              <a:solidFill>
                <a:schemeClr val="tx1"/>
              </a:solidFill>
              <a:prstDash val="lgDash"/>
              <a:round/>
              <a:headEnd/>
              <a:tailEnd/>
            </a:ln>
          </p:spPr>
          <p:txBody>
            <a:bodyPr/>
            <a:lstStyle/>
            <a:p>
              <a:endParaRPr lang="en-US"/>
            </a:p>
          </p:txBody>
        </p:sp>
        <p:sp>
          <p:nvSpPr>
            <p:cNvPr id="62491" name="Text Box 32"/>
            <p:cNvSpPr txBox="1">
              <a:spLocks noChangeArrowheads="1"/>
            </p:cNvSpPr>
            <p:nvPr/>
          </p:nvSpPr>
          <p:spPr bwMode="auto">
            <a:xfrm>
              <a:off x="3192" y="3117"/>
              <a:ext cx="440"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400</a:t>
              </a:r>
            </a:p>
          </p:txBody>
        </p:sp>
        <p:sp>
          <p:nvSpPr>
            <p:cNvPr id="62492" name="Oval 33"/>
            <p:cNvSpPr>
              <a:spLocks noChangeArrowheads="1"/>
            </p:cNvSpPr>
            <p:nvPr/>
          </p:nvSpPr>
          <p:spPr bwMode="auto">
            <a:xfrm>
              <a:off x="3370" y="1243"/>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grpSp>
        <p:nvGrpSpPr>
          <p:cNvPr id="9" name="Group 37"/>
          <p:cNvGrpSpPr>
            <a:grpSpLocks/>
          </p:cNvGrpSpPr>
          <p:nvPr/>
        </p:nvGrpSpPr>
        <p:grpSpPr bwMode="auto">
          <a:xfrm>
            <a:off x="6172200" y="1976438"/>
            <a:ext cx="698500" cy="3336925"/>
            <a:chOff x="3888" y="1245"/>
            <a:chExt cx="440" cy="2102"/>
          </a:xfrm>
        </p:grpSpPr>
        <p:sp>
          <p:nvSpPr>
            <p:cNvPr id="62494" name="Text Box 21"/>
            <p:cNvSpPr txBox="1">
              <a:spLocks noChangeArrowheads="1"/>
            </p:cNvSpPr>
            <p:nvPr/>
          </p:nvSpPr>
          <p:spPr bwMode="auto">
            <a:xfrm>
              <a:off x="3888" y="3117"/>
              <a:ext cx="440"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550</a:t>
              </a:r>
            </a:p>
          </p:txBody>
        </p:sp>
        <p:sp>
          <p:nvSpPr>
            <p:cNvPr id="62495" name="Oval 34"/>
            <p:cNvSpPr>
              <a:spLocks noChangeArrowheads="1"/>
            </p:cNvSpPr>
            <p:nvPr/>
          </p:nvSpPr>
          <p:spPr bwMode="auto">
            <a:xfrm>
              <a:off x="4060" y="1245"/>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62496" name="Line 35"/>
            <p:cNvSpPr>
              <a:spLocks noChangeShapeType="1"/>
            </p:cNvSpPr>
            <p:nvPr/>
          </p:nvSpPr>
          <p:spPr bwMode="auto">
            <a:xfrm>
              <a:off x="4105" y="1286"/>
              <a:ext cx="0" cy="1789"/>
            </a:xfrm>
            <a:prstGeom prst="line">
              <a:avLst/>
            </a:prstGeom>
            <a:noFill/>
            <a:ln w="9525">
              <a:solidFill>
                <a:schemeClr val="tx1"/>
              </a:solidFill>
              <a:prstDash val="lgDash"/>
              <a:round/>
              <a:headEnd/>
              <a:tailEnd/>
            </a:ln>
          </p:spPr>
          <p:txBody>
            <a:bodyPr/>
            <a:lstStyle/>
            <a:p>
              <a:endParaRPr lang="en-US"/>
            </a:p>
          </p:txBody>
        </p:sp>
      </p:grpSp>
      <p:grpSp>
        <p:nvGrpSpPr>
          <p:cNvPr id="10" name="Group 41"/>
          <p:cNvGrpSpPr>
            <a:grpSpLocks/>
          </p:cNvGrpSpPr>
          <p:nvPr/>
        </p:nvGrpSpPr>
        <p:grpSpPr bwMode="auto">
          <a:xfrm>
            <a:off x="5295900" y="946150"/>
            <a:ext cx="1235075" cy="1068388"/>
            <a:chOff x="3336" y="596"/>
            <a:chExt cx="778" cy="673"/>
          </a:xfrm>
        </p:grpSpPr>
        <p:sp>
          <p:nvSpPr>
            <p:cNvPr id="62498" name="AutoShape 39"/>
            <p:cNvSpPr>
              <a:spLocks/>
            </p:cNvSpPr>
            <p:nvPr/>
          </p:nvSpPr>
          <p:spPr bwMode="auto">
            <a:xfrm rot="5400000">
              <a:off x="3661" y="826"/>
              <a:ext cx="196" cy="689"/>
            </a:xfrm>
            <a:prstGeom prst="leftBrace">
              <a:avLst>
                <a:gd name="adj1" fmla="val 61648"/>
                <a:gd name="adj2" fmla="val 50000"/>
              </a:avLst>
            </a:prstGeom>
            <a:noFill/>
            <a:ln w="19050">
              <a:solidFill>
                <a:srgbClr val="0000FF"/>
              </a:solidFill>
              <a:round/>
              <a:headEnd/>
              <a:tailEnd/>
            </a:ln>
          </p:spPr>
          <p:txBody>
            <a:bodyPr wrap="none" anchor="ctr"/>
            <a:lstStyle/>
            <a:p>
              <a:endParaRPr lang="en-US">
                <a:cs typeface="Arial" charset="0"/>
              </a:endParaRPr>
            </a:p>
          </p:txBody>
        </p:sp>
        <p:sp>
          <p:nvSpPr>
            <p:cNvPr id="62499" name="Text Box 40"/>
            <p:cNvSpPr txBox="1">
              <a:spLocks noChangeArrowheads="1"/>
            </p:cNvSpPr>
            <p:nvPr/>
          </p:nvSpPr>
          <p:spPr bwMode="auto">
            <a:xfrm>
              <a:off x="3336" y="596"/>
              <a:ext cx="778" cy="460"/>
            </a:xfrm>
            <a:prstGeom prst="rect">
              <a:avLst/>
            </a:prstGeom>
            <a:noFill/>
            <a:ln w="9525">
              <a:noFill/>
              <a:miter lim="800000"/>
              <a:headEnd/>
              <a:tailEnd/>
            </a:ln>
          </p:spPr>
          <p:txBody>
            <a:bodyPr lIns="0" tIns="0" rIns="0" bIns="0">
              <a:spAutoFit/>
            </a:bodyPr>
            <a:lstStyle/>
            <a:p>
              <a:pPr algn="ctr">
                <a:spcBef>
                  <a:spcPct val="50000"/>
                </a:spcBef>
              </a:pPr>
              <a:r>
                <a:rPr lang="en-US" sz="2400" i="1">
                  <a:solidFill>
                    <a:srgbClr val="0000FF"/>
                  </a:solidFill>
                  <a:cs typeface="Arial" charset="0"/>
                </a:rPr>
                <a:t>labor surplus</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82">
                                            <p:txEl>
                                              <p:pRg st="0" end="0"/>
                                            </p:txEl>
                                          </p:spTgt>
                                        </p:tgtEl>
                                        <p:attrNameLst>
                                          <p:attrName>style.visibility</p:attrName>
                                        </p:attrNameLst>
                                      </p:cBhvr>
                                      <p:to>
                                        <p:strVal val="visible"/>
                                      </p:to>
                                    </p:set>
                                    <p:animEffect transition="in" filter="wipe(left)">
                                      <p:cBhvr>
                                        <p:cTn id="12" dur="500"/>
                                        <p:tgtEl>
                                          <p:spTgt spid="747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upRigh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4782">
                                            <p:txEl>
                                              <p:pRg st="1" end="1"/>
                                            </p:txEl>
                                          </p:spTgt>
                                        </p:tgtEl>
                                        <p:attrNameLst>
                                          <p:attrName>style.visibility</p:attrName>
                                        </p:attrNameLst>
                                      </p:cBhvr>
                                      <p:to>
                                        <p:strVal val="visible"/>
                                      </p:to>
                                    </p:set>
                                    <p:animEffect transition="in" filter="wipe(left)">
                                      <p:cBhvr>
                                        <p:cTn id="32" dur="500"/>
                                        <p:tgtEl>
                                          <p:spTgt spid="747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82"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 name="Footer Placeholder 1"/>
          <p:cNvSpPr>
            <a:spLocks noGrp="1"/>
          </p:cNvSpPr>
          <p:nvPr>
            <p:ph type="ftr" sz="quarter" idx="10"/>
          </p:nvPr>
        </p:nvSpPr>
        <p:spPr/>
        <p:txBody>
          <a:bodyPr/>
          <a:lstStyle/>
          <a:p>
            <a:r>
              <a:rPr lang="en-US"/>
              <a:t>SUPPLY, DEMAND, AND GOVERNMENT POLICIES</a:t>
            </a:r>
          </a:p>
        </p:txBody>
      </p:sp>
      <p:sp>
        <p:nvSpPr>
          <p:cNvPr id="38" name="Slide Number Placeholder 2"/>
          <p:cNvSpPr>
            <a:spLocks noGrp="1"/>
          </p:cNvSpPr>
          <p:nvPr>
            <p:ph type="sldNum" sz="quarter" idx="11"/>
          </p:nvPr>
        </p:nvSpPr>
        <p:spPr/>
        <p:txBody>
          <a:bodyPr/>
          <a:lstStyle/>
          <a:p>
            <a:fld id="{77D18E0B-982C-4274-ABAF-C90DB29F58FF}" type="slidenum">
              <a:rPr lang="en-US"/>
              <a:pPr/>
              <a:t>11</a:t>
            </a:fld>
            <a:endParaRPr lang="en-US"/>
          </a:p>
        </p:txBody>
      </p:sp>
      <p:sp>
        <p:nvSpPr>
          <p:cNvPr id="75812" name="Rectangle 36"/>
          <p:cNvSpPr>
            <a:spLocks noChangeArrowheads="1"/>
          </p:cNvSpPr>
          <p:nvPr/>
        </p:nvSpPr>
        <p:spPr bwMode="auto">
          <a:xfrm>
            <a:off x="503238" y="868363"/>
            <a:ext cx="2708275" cy="5451475"/>
          </a:xfrm>
          <a:prstGeom prst="rect">
            <a:avLst/>
          </a:prstGeom>
          <a:solidFill>
            <a:srgbClr val="CCFFCC"/>
          </a:solidFill>
          <a:ln w="9525">
            <a:noFill/>
            <a:miter lim="800000"/>
            <a:headEnd/>
            <a:tailEnd/>
          </a:ln>
          <a:effectLst>
            <a:outerShdw dist="71842" dir="2700000" algn="ctr" rotWithShape="0">
              <a:schemeClr val="bg2"/>
            </a:outerShdw>
          </a:effectLst>
        </p:spPr>
        <p:txBody>
          <a:bodyPr wrap="none" anchor="ctr"/>
          <a:lstStyle/>
          <a:p>
            <a:endParaRPr lang="en-US">
              <a:cs typeface="Arial" charset="0"/>
            </a:endParaRPr>
          </a:p>
        </p:txBody>
      </p:sp>
      <p:sp>
        <p:nvSpPr>
          <p:cNvPr id="75800" name="Rectangle 24"/>
          <p:cNvSpPr>
            <a:spLocks noGrp="1" noChangeArrowheads="1"/>
          </p:cNvSpPr>
          <p:nvPr>
            <p:ph type="body" idx="4294967295"/>
          </p:nvPr>
        </p:nvSpPr>
        <p:spPr>
          <a:xfrm>
            <a:off x="568325" y="920750"/>
            <a:ext cx="2752725" cy="5351463"/>
          </a:xfrm>
          <a:noFill/>
        </p:spPr>
        <p:txBody>
          <a:bodyPr/>
          <a:lstStyle/>
          <a:p>
            <a:pPr marL="0" indent="0">
              <a:spcBef>
                <a:spcPct val="35000"/>
              </a:spcBef>
              <a:buFont typeface="Wingdings" pitchFamily="2" charset="2"/>
              <a:buNone/>
            </a:pPr>
            <a:r>
              <a:rPr lang="en-US" sz="2600"/>
              <a:t>Min wage laws </a:t>
            </a:r>
            <a:br>
              <a:rPr lang="en-US" sz="2600"/>
            </a:br>
            <a:r>
              <a:rPr lang="en-US" sz="2600"/>
              <a:t>do not affect </a:t>
            </a:r>
            <a:br>
              <a:rPr lang="en-US" sz="2600"/>
            </a:br>
            <a:r>
              <a:rPr lang="en-US" sz="2600"/>
              <a:t>highly skilled workers.  </a:t>
            </a:r>
          </a:p>
          <a:p>
            <a:pPr marL="0" indent="0">
              <a:spcBef>
                <a:spcPct val="35000"/>
              </a:spcBef>
              <a:buFont typeface="Wingdings" pitchFamily="2" charset="2"/>
              <a:buNone/>
            </a:pPr>
            <a:r>
              <a:rPr lang="en-US" sz="2600"/>
              <a:t>They do affect teen workers.  </a:t>
            </a:r>
          </a:p>
          <a:p>
            <a:pPr marL="0" indent="0">
              <a:spcBef>
                <a:spcPct val="35000"/>
              </a:spcBef>
              <a:buFont typeface="Wingdings" pitchFamily="2" charset="2"/>
              <a:buNone/>
            </a:pPr>
            <a:r>
              <a:rPr lang="en-US" sz="2600"/>
              <a:t>Studies:  </a:t>
            </a:r>
            <a:br>
              <a:rPr lang="en-US" sz="2600"/>
            </a:br>
            <a:r>
              <a:rPr lang="en-US" sz="2600"/>
              <a:t>A 10% increase </a:t>
            </a:r>
            <a:br>
              <a:rPr lang="en-US" sz="2600"/>
            </a:br>
            <a:r>
              <a:rPr lang="en-US" sz="2600"/>
              <a:t>in the min wage raises teen unemployment </a:t>
            </a:r>
            <a:br>
              <a:rPr lang="en-US" sz="2600"/>
            </a:br>
            <a:r>
              <a:rPr lang="en-US" sz="2600"/>
              <a:t>by 1-3%. </a:t>
            </a:r>
          </a:p>
        </p:txBody>
      </p:sp>
      <p:sp>
        <p:nvSpPr>
          <p:cNvPr id="64516" name="Rectangle 2"/>
          <p:cNvSpPr>
            <a:spLocks noGrp="1" noChangeArrowheads="1"/>
          </p:cNvSpPr>
          <p:nvPr>
            <p:ph type="title" idx="4294967295"/>
          </p:nvPr>
        </p:nvSpPr>
        <p:spPr>
          <a:xfrm>
            <a:off x="0" y="207963"/>
            <a:ext cx="9144000" cy="649287"/>
          </a:xfrm>
        </p:spPr>
        <p:txBody>
          <a:bodyPr/>
          <a:lstStyle/>
          <a:p>
            <a:r>
              <a:rPr lang="en-US" sz="3400"/>
              <a:t>The Minimum Wage</a:t>
            </a:r>
          </a:p>
        </p:txBody>
      </p:sp>
      <p:grpSp>
        <p:nvGrpSpPr>
          <p:cNvPr id="64517" name="Group 3"/>
          <p:cNvGrpSpPr>
            <a:grpSpLocks/>
          </p:cNvGrpSpPr>
          <p:nvPr/>
        </p:nvGrpSpPr>
        <p:grpSpPr bwMode="auto">
          <a:xfrm>
            <a:off x="4060825" y="1235075"/>
            <a:ext cx="4456113" cy="3871913"/>
            <a:chOff x="2558" y="778"/>
            <a:chExt cx="2807" cy="2439"/>
          </a:xfrm>
        </p:grpSpPr>
        <p:grpSp>
          <p:nvGrpSpPr>
            <p:cNvPr id="64518" name="Group 4"/>
            <p:cNvGrpSpPr>
              <a:grpSpLocks/>
            </p:cNvGrpSpPr>
            <p:nvPr/>
          </p:nvGrpSpPr>
          <p:grpSpPr bwMode="auto">
            <a:xfrm>
              <a:off x="2697" y="1030"/>
              <a:ext cx="2409" cy="2049"/>
              <a:chOff x="1098" y="1361"/>
              <a:chExt cx="2116" cy="2027"/>
            </a:xfrm>
          </p:grpSpPr>
          <p:sp>
            <p:nvSpPr>
              <p:cNvPr id="64519" name="Line 5"/>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64520" name="Line 6"/>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64521" name="Text Box 7"/>
            <p:cNvSpPr txBox="1">
              <a:spLocks noChangeArrowheads="1"/>
            </p:cNvSpPr>
            <p:nvPr/>
          </p:nvSpPr>
          <p:spPr bwMode="auto">
            <a:xfrm>
              <a:off x="2558" y="778"/>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W</a:t>
              </a:r>
            </a:p>
          </p:txBody>
        </p:sp>
        <p:sp>
          <p:nvSpPr>
            <p:cNvPr id="64522" name="Text Box 8"/>
            <p:cNvSpPr txBox="1">
              <a:spLocks noChangeArrowheads="1"/>
            </p:cNvSpPr>
            <p:nvPr/>
          </p:nvSpPr>
          <p:spPr bwMode="auto">
            <a:xfrm>
              <a:off x="5075" y="2929"/>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L</a:t>
              </a:r>
            </a:p>
          </p:txBody>
        </p:sp>
      </p:grpSp>
      <p:grpSp>
        <p:nvGrpSpPr>
          <p:cNvPr id="64523" name="Group 9"/>
          <p:cNvGrpSpPr>
            <a:grpSpLocks/>
          </p:cNvGrpSpPr>
          <p:nvPr/>
        </p:nvGrpSpPr>
        <p:grpSpPr bwMode="auto">
          <a:xfrm>
            <a:off x="5143500" y="1689100"/>
            <a:ext cx="2617788" cy="3203575"/>
            <a:chOff x="3240" y="1064"/>
            <a:chExt cx="1649" cy="2018"/>
          </a:xfrm>
        </p:grpSpPr>
        <p:sp>
          <p:nvSpPr>
            <p:cNvPr id="64524" name="Line 10"/>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64525" name="Text Box 11"/>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64526" name="Group 12"/>
          <p:cNvGrpSpPr>
            <a:grpSpLocks/>
          </p:cNvGrpSpPr>
          <p:nvPr/>
        </p:nvGrpSpPr>
        <p:grpSpPr bwMode="auto">
          <a:xfrm>
            <a:off x="5283200" y="1360488"/>
            <a:ext cx="1703388" cy="3362325"/>
            <a:chOff x="3328" y="857"/>
            <a:chExt cx="1073" cy="2118"/>
          </a:xfrm>
        </p:grpSpPr>
        <p:sp>
          <p:nvSpPr>
            <p:cNvPr id="64527" name="Line 13"/>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64528" name="Text Box 14"/>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grpSp>
        <p:nvGrpSpPr>
          <p:cNvPr id="64529" name="Group 15"/>
          <p:cNvGrpSpPr>
            <a:grpSpLocks/>
          </p:cNvGrpSpPr>
          <p:nvPr/>
        </p:nvGrpSpPr>
        <p:grpSpPr bwMode="auto">
          <a:xfrm>
            <a:off x="3255963" y="2765425"/>
            <a:ext cx="2921000" cy="365125"/>
            <a:chOff x="2051" y="1742"/>
            <a:chExt cx="1840" cy="230"/>
          </a:xfrm>
        </p:grpSpPr>
        <p:sp>
          <p:nvSpPr>
            <p:cNvPr id="64530" name="Line 16"/>
            <p:cNvSpPr>
              <a:spLocks noChangeShapeType="1"/>
            </p:cNvSpPr>
            <p:nvPr/>
          </p:nvSpPr>
          <p:spPr bwMode="auto">
            <a:xfrm>
              <a:off x="2702" y="1860"/>
              <a:ext cx="1146" cy="0"/>
            </a:xfrm>
            <a:prstGeom prst="line">
              <a:avLst/>
            </a:prstGeom>
            <a:noFill/>
            <a:ln w="9525">
              <a:solidFill>
                <a:schemeClr val="tx1"/>
              </a:solidFill>
              <a:prstDash val="lgDash"/>
              <a:round/>
              <a:headEnd/>
              <a:tailEnd/>
            </a:ln>
          </p:spPr>
          <p:txBody>
            <a:bodyPr/>
            <a:lstStyle/>
            <a:p>
              <a:endParaRPr lang="en-US"/>
            </a:p>
          </p:txBody>
        </p:sp>
        <p:sp>
          <p:nvSpPr>
            <p:cNvPr id="64531" name="Oval 17"/>
            <p:cNvSpPr>
              <a:spLocks noChangeArrowheads="1"/>
            </p:cNvSpPr>
            <p:nvPr/>
          </p:nvSpPr>
          <p:spPr bwMode="auto">
            <a:xfrm>
              <a:off x="3803" y="181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64532" name="Text Box 18"/>
            <p:cNvSpPr txBox="1">
              <a:spLocks noChangeArrowheads="1"/>
            </p:cNvSpPr>
            <p:nvPr/>
          </p:nvSpPr>
          <p:spPr bwMode="auto">
            <a:xfrm>
              <a:off x="2051" y="1742"/>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$4</a:t>
              </a:r>
            </a:p>
          </p:txBody>
        </p:sp>
      </p:grpSp>
      <p:grpSp>
        <p:nvGrpSpPr>
          <p:cNvPr id="64533" name="Group 19"/>
          <p:cNvGrpSpPr>
            <a:grpSpLocks/>
          </p:cNvGrpSpPr>
          <p:nvPr/>
        </p:nvGrpSpPr>
        <p:grpSpPr bwMode="auto">
          <a:xfrm>
            <a:off x="3263900" y="1627188"/>
            <a:ext cx="5407025" cy="822325"/>
            <a:chOff x="2056" y="1039"/>
            <a:chExt cx="3406" cy="518"/>
          </a:xfrm>
        </p:grpSpPr>
        <p:sp>
          <p:nvSpPr>
            <p:cNvPr id="64534" name="Line 20"/>
            <p:cNvSpPr>
              <a:spLocks noChangeShapeType="1"/>
            </p:cNvSpPr>
            <p:nvPr/>
          </p:nvSpPr>
          <p:spPr bwMode="auto">
            <a:xfrm>
              <a:off x="2700" y="1304"/>
              <a:ext cx="1888" cy="0"/>
            </a:xfrm>
            <a:prstGeom prst="line">
              <a:avLst/>
            </a:prstGeom>
            <a:noFill/>
            <a:ln w="28575">
              <a:solidFill>
                <a:srgbClr val="DE8400"/>
              </a:solidFill>
              <a:round/>
              <a:headEnd/>
              <a:tailEnd/>
            </a:ln>
          </p:spPr>
          <p:txBody>
            <a:bodyPr/>
            <a:lstStyle/>
            <a:p>
              <a:endParaRPr lang="en-US"/>
            </a:p>
          </p:txBody>
        </p:sp>
        <p:sp>
          <p:nvSpPr>
            <p:cNvPr id="64535" name="Text Box 21"/>
            <p:cNvSpPr txBox="1">
              <a:spLocks noChangeArrowheads="1"/>
            </p:cNvSpPr>
            <p:nvPr/>
          </p:nvSpPr>
          <p:spPr bwMode="auto">
            <a:xfrm>
              <a:off x="4757" y="1039"/>
              <a:ext cx="705" cy="518"/>
            </a:xfrm>
            <a:prstGeom prst="rect">
              <a:avLst/>
            </a:prstGeom>
            <a:noFill/>
            <a:ln w="9525">
              <a:noFill/>
              <a:miter lim="800000"/>
              <a:headEnd/>
              <a:tailEnd/>
            </a:ln>
          </p:spPr>
          <p:txBody>
            <a:bodyPr>
              <a:spAutoFit/>
            </a:bodyPr>
            <a:lstStyle/>
            <a:p>
              <a:pPr>
                <a:spcBef>
                  <a:spcPct val="50000"/>
                </a:spcBef>
              </a:pPr>
              <a:r>
                <a:rPr lang="en-US" sz="2400">
                  <a:cs typeface="Arial" charset="0"/>
                </a:rPr>
                <a:t>Min. wage</a:t>
              </a:r>
            </a:p>
          </p:txBody>
        </p:sp>
        <p:sp>
          <p:nvSpPr>
            <p:cNvPr id="64536" name="AutoShape 22"/>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p:spPr>
          <p:txBody>
            <a:bodyPr wrap="none" anchor="ctr"/>
            <a:lstStyle/>
            <a:p>
              <a:endParaRPr lang="en-US">
                <a:cs typeface="Arial" charset="0"/>
              </a:endParaRPr>
            </a:p>
          </p:txBody>
        </p:sp>
        <p:sp>
          <p:nvSpPr>
            <p:cNvPr id="64537" name="Text Box 23"/>
            <p:cNvSpPr txBox="1">
              <a:spLocks noChangeArrowheads="1"/>
            </p:cNvSpPr>
            <p:nvPr/>
          </p:nvSpPr>
          <p:spPr bwMode="auto">
            <a:xfrm>
              <a:off x="2056" y="1187"/>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$5</a:t>
              </a:r>
            </a:p>
          </p:txBody>
        </p:sp>
      </p:grpSp>
      <p:grpSp>
        <p:nvGrpSpPr>
          <p:cNvPr id="64538" name="Group 25"/>
          <p:cNvGrpSpPr>
            <a:grpSpLocks/>
          </p:cNvGrpSpPr>
          <p:nvPr/>
        </p:nvGrpSpPr>
        <p:grpSpPr bwMode="auto">
          <a:xfrm>
            <a:off x="5067300" y="1973263"/>
            <a:ext cx="698500" cy="3340100"/>
            <a:chOff x="3192" y="1243"/>
            <a:chExt cx="440" cy="2104"/>
          </a:xfrm>
        </p:grpSpPr>
        <p:sp>
          <p:nvSpPr>
            <p:cNvPr id="64539" name="Line 26"/>
            <p:cNvSpPr>
              <a:spLocks noChangeShapeType="1"/>
            </p:cNvSpPr>
            <p:nvPr/>
          </p:nvSpPr>
          <p:spPr bwMode="auto">
            <a:xfrm>
              <a:off x="3417" y="1288"/>
              <a:ext cx="0" cy="1789"/>
            </a:xfrm>
            <a:prstGeom prst="line">
              <a:avLst/>
            </a:prstGeom>
            <a:noFill/>
            <a:ln w="9525">
              <a:solidFill>
                <a:schemeClr val="tx1"/>
              </a:solidFill>
              <a:prstDash val="lgDash"/>
              <a:round/>
              <a:headEnd/>
              <a:tailEnd/>
            </a:ln>
          </p:spPr>
          <p:txBody>
            <a:bodyPr/>
            <a:lstStyle/>
            <a:p>
              <a:endParaRPr lang="en-US"/>
            </a:p>
          </p:txBody>
        </p:sp>
        <p:sp>
          <p:nvSpPr>
            <p:cNvPr id="64540" name="Text Box 27"/>
            <p:cNvSpPr txBox="1">
              <a:spLocks noChangeArrowheads="1"/>
            </p:cNvSpPr>
            <p:nvPr/>
          </p:nvSpPr>
          <p:spPr bwMode="auto">
            <a:xfrm>
              <a:off x="3192" y="3117"/>
              <a:ext cx="440"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400</a:t>
              </a:r>
            </a:p>
          </p:txBody>
        </p:sp>
        <p:sp>
          <p:nvSpPr>
            <p:cNvPr id="64541" name="Oval 28"/>
            <p:cNvSpPr>
              <a:spLocks noChangeArrowheads="1"/>
            </p:cNvSpPr>
            <p:nvPr/>
          </p:nvSpPr>
          <p:spPr bwMode="auto">
            <a:xfrm>
              <a:off x="3370" y="1243"/>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grpSp>
        <p:nvGrpSpPr>
          <p:cNvPr id="64542" name="Group 29"/>
          <p:cNvGrpSpPr>
            <a:grpSpLocks/>
          </p:cNvGrpSpPr>
          <p:nvPr/>
        </p:nvGrpSpPr>
        <p:grpSpPr bwMode="auto">
          <a:xfrm>
            <a:off x="6172200" y="1976438"/>
            <a:ext cx="698500" cy="3336925"/>
            <a:chOff x="3888" y="1245"/>
            <a:chExt cx="440" cy="2102"/>
          </a:xfrm>
        </p:grpSpPr>
        <p:sp>
          <p:nvSpPr>
            <p:cNvPr id="64543" name="Text Box 30"/>
            <p:cNvSpPr txBox="1">
              <a:spLocks noChangeArrowheads="1"/>
            </p:cNvSpPr>
            <p:nvPr/>
          </p:nvSpPr>
          <p:spPr bwMode="auto">
            <a:xfrm>
              <a:off x="3888" y="3117"/>
              <a:ext cx="440"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550</a:t>
              </a:r>
            </a:p>
          </p:txBody>
        </p:sp>
        <p:sp>
          <p:nvSpPr>
            <p:cNvPr id="64544" name="Oval 31"/>
            <p:cNvSpPr>
              <a:spLocks noChangeArrowheads="1"/>
            </p:cNvSpPr>
            <p:nvPr/>
          </p:nvSpPr>
          <p:spPr bwMode="auto">
            <a:xfrm>
              <a:off x="4060" y="1245"/>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64545" name="Line 32"/>
            <p:cNvSpPr>
              <a:spLocks noChangeShapeType="1"/>
            </p:cNvSpPr>
            <p:nvPr/>
          </p:nvSpPr>
          <p:spPr bwMode="auto">
            <a:xfrm>
              <a:off x="4105" y="1286"/>
              <a:ext cx="0" cy="1789"/>
            </a:xfrm>
            <a:prstGeom prst="line">
              <a:avLst/>
            </a:prstGeom>
            <a:noFill/>
            <a:ln w="9525">
              <a:solidFill>
                <a:schemeClr val="tx1"/>
              </a:solidFill>
              <a:prstDash val="lgDash"/>
              <a:round/>
              <a:headEnd/>
              <a:tailEnd/>
            </a:ln>
          </p:spPr>
          <p:txBody>
            <a:bodyPr/>
            <a:lstStyle/>
            <a:p>
              <a:endParaRPr lang="en-US"/>
            </a:p>
          </p:txBody>
        </p:sp>
      </p:grpSp>
      <p:grpSp>
        <p:nvGrpSpPr>
          <p:cNvPr id="64546" name="Group 33"/>
          <p:cNvGrpSpPr>
            <a:grpSpLocks/>
          </p:cNvGrpSpPr>
          <p:nvPr/>
        </p:nvGrpSpPr>
        <p:grpSpPr bwMode="auto">
          <a:xfrm>
            <a:off x="5295900" y="946150"/>
            <a:ext cx="1235075" cy="1068388"/>
            <a:chOff x="3336" y="596"/>
            <a:chExt cx="778" cy="673"/>
          </a:xfrm>
        </p:grpSpPr>
        <p:sp>
          <p:nvSpPr>
            <p:cNvPr id="64547" name="AutoShape 34"/>
            <p:cNvSpPr>
              <a:spLocks/>
            </p:cNvSpPr>
            <p:nvPr/>
          </p:nvSpPr>
          <p:spPr bwMode="auto">
            <a:xfrm rot="5400000">
              <a:off x="3661" y="826"/>
              <a:ext cx="196" cy="689"/>
            </a:xfrm>
            <a:prstGeom prst="leftBrace">
              <a:avLst>
                <a:gd name="adj1" fmla="val 61648"/>
                <a:gd name="adj2" fmla="val 50000"/>
              </a:avLst>
            </a:prstGeom>
            <a:noFill/>
            <a:ln w="19050">
              <a:solidFill>
                <a:srgbClr val="0000FF"/>
              </a:solidFill>
              <a:round/>
              <a:headEnd/>
              <a:tailEnd/>
            </a:ln>
          </p:spPr>
          <p:txBody>
            <a:bodyPr wrap="none" anchor="ctr"/>
            <a:lstStyle/>
            <a:p>
              <a:endParaRPr lang="en-US">
                <a:cs typeface="Arial" charset="0"/>
              </a:endParaRPr>
            </a:p>
          </p:txBody>
        </p:sp>
        <p:sp>
          <p:nvSpPr>
            <p:cNvPr id="64548" name="Text Box 35"/>
            <p:cNvSpPr txBox="1">
              <a:spLocks noChangeArrowheads="1"/>
            </p:cNvSpPr>
            <p:nvPr/>
          </p:nvSpPr>
          <p:spPr bwMode="auto">
            <a:xfrm>
              <a:off x="3336" y="596"/>
              <a:ext cx="778" cy="460"/>
            </a:xfrm>
            <a:prstGeom prst="rect">
              <a:avLst/>
            </a:prstGeom>
            <a:noFill/>
            <a:ln w="9525">
              <a:noFill/>
              <a:miter lim="800000"/>
              <a:headEnd/>
              <a:tailEnd/>
            </a:ln>
          </p:spPr>
          <p:txBody>
            <a:bodyPr lIns="0" tIns="0" rIns="0" bIns="0">
              <a:spAutoFit/>
            </a:bodyPr>
            <a:lstStyle/>
            <a:p>
              <a:pPr algn="ctr">
                <a:spcBef>
                  <a:spcPct val="50000"/>
                </a:spcBef>
              </a:pPr>
              <a:r>
                <a:rPr lang="en-US" sz="2400" i="1">
                  <a:solidFill>
                    <a:srgbClr val="0000FF"/>
                  </a:solidFill>
                  <a:cs typeface="Arial" charset="0"/>
                </a:rPr>
                <a:t>unemp-loyment</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5800">
                                            <p:txEl>
                                              <p:pRg st="0" end="0"/>
                                            </p:txEl>
                                          </p:spTgt>
                                        </p:tgtEl>
                                        <p:attrNameLst>
                                          <p:attrName>style.visibility</p:attrName>
                                        </p:attrNameLst>
                                      </p:cBhvr>
                                      <p:to>
                                        <p:strVal val="visible"/>
                                      </p:to>
                                    </p:set>
                                    <p:animEffect transition="in" filter="wipe(left)">
                                      <p:cBhvr>
                                        <p:cTn id="7" dur="500"/>
                                        <p:tgtEl>
                                          <p:spTgt spid="7580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5812"/>
                                        </p:tgtEl>
                                        <p:attrNameLst>
                                          <p:attrName>style.visibility</p:attrName>
                                        </p:attrNameLst>
                                      </p:cBhvr>
                                      <p:to>
                                        <p:strVal val="visible"/>
                                      </p:to>
                                    </p:set>
                                    <p:animEffect transition="in" filter="dissolve">
                                      <p:cBhvr>
                                        <p:cTn id="10" dur="500"/>
                                        <p:tgtEl>
                                          <p:spTgt spid="758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5800">
                                            <p:txEl>
                                              <p:pRg st="1" end="1"/>
                                            </p:txEl>
                                          </p:spTgt>
                                        </p:tgtEl>
                                        <p:attrNameLst>
                                          <p:attrName>style.visibility</p:attrName>
                                        </p:attrNameLst>
                                      </p:cBhvr>
                                      <p:to>
                                        <p:strVal val="visible"/>
                                      </p:to>
                                    </p:set>
                                    <p:animEffect transition="in" filter="wipe(left)">
                                      <p:cBhvr>
                                        <p:cTn id="15" dur="500"/>
                                        <p:tgtEl>
                                          <p:spTgt spid="7580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5800">
                                            <p:txEl>
                                              <p:pRg st="2" end="2"/>
                                            </p:txEl>
                                          </p:spTgt>
                                        </p:tgtEl>
                                        <p:attrNameLst>
                                          <p:attrName>style.visibility</p:attrName>
                                        </p:attrNameLst>
                                      </p:cBhvr>
                                      <p:to>
                                        <p:strVal val="visible"/>
                                      </p:to>
                                    </p:set>
                                    <p:animEffect transition="in" filter="wipe(left)">
                                      <p:cBhvr>
                                        <p:cTn id="20" dur="500"/>
                                        <p:tgtEl>
                                          <p:spTgt spid="758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12" grpId="0" animBg="1"/>
      <p:bldP spid="75800"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17763"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cs typeface="Arial" charset="0"/>
            </a:endParaRPr>
          </a:p>
        </p:txBody>
      </p:sp>
      <p:sp>
        <p:nvSpPr>
          <p:cNvPr id="73732" name="Rectangle 4"/>
          <p:cNvSpPr>
            <a:spLocks noGrp="1" noChangeArrowheads="1"/>
          </p:cNvSpPr>
          <p:nvPr>
            <p:ph type="title"/>
          </p:nvPr>
        </p:nvSpPr>
        <p:spPr>
          <a:xfrm>
            <a:off x="587375" y="352425"/>
            <a:ext cx="8208963" cy="954088"/>
          </a:xfrm>
          <a:ln/>
        </p:spPr>
        <p:txBody>
          <a:bodyPr tIns="0" bIns="0" anchor="t"/>
          <a:lstStyle/>
          <a:p>
            <a:pPr algn="l"/>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1</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Price controls</a:t>
            </a:r>
          </a:p>
        </p:txBody>
      </p:sp>
      <p:sp>
        <p:nvSpPr>
          <p:cNvPr id="117766" name="Line 9"/>
          <p:cNvSpPr>
            <a:spLocks noChangeShapeType="1"/>
          </p:cNvSpPr>
          <p:nvPr/>
        </p:nvSpPr>
        <p:spPr bwMode="auto">
          <a:xfrm>
            <a:off x="596900" y="1339850"/>
            <a:ext cx="8207375" cy="0"/>
          </a:xfrm>
          <a:prstGeom prst="line">
            <a:avLst/>
          </a:prstGeom>
          <a:noFill/>
          <a:ln w="12700">
            <a:solidFill>
              <a:srgbClr val="C0C0C0"/>
            </a:solidFill>
            <a:round/>
            <a:headEnd/>
            <a:tailEnd/>
          </a:ln>
        </p:spPr>
        <p:txBody>
          <a:bodyPr/>
          <a:lstStyle/>
          <a:p>
            <a:endParaRPr lang="en-US"/>
          </a:p>
        </p:txBody>
      </p:sp>
      <p:sp>
        <p:nvSpPr>
          <p:cNvPr id="117767" name="Line 10"/>
          <p:cNvSpPr>
            <a:spLocks noChangeShapeType="1"/>
          </p:cNvSpPr>
          <p:nvPr/>
        </p:nvSpPr>
        <p:spPr bwMode="auto">
          <a:xfrm>
            <a:off x="593725" y="290513"/>
            <a:ext cx="8207375" cy="0"/>
          </a:xfrm>
          <a:prstGeom prst="line">
            <a:avLst/>
          </a:prstGeom>
          <a:noFill/>
          <a:ln w="12700">
            <a:solidFill>
              <a:srgbClr val="C0C0C0"/>
            </a:solidFill>
            <a:round/>
            <a:headEnd/>
            <a:tailEnd/>
          </a:ln>
        </p:spPr>
        <p:txBody>
          <a:bodyPr/>
          <a:lstStyle/>
          <a:p>
            <a:endParaRPr lang="en-US"/>
          </a:p>
        </p:txBody>
      </p:sp>
      <p:grpSp>
        <p:nvGrpSpPr>
          <p:cNvPr id="117769" name="Group 26"/>
          <p:cNvGrpSpPr>
            <a:grpSpLocks/>
          </p:cNvGrpSpPr>
          <p:nvPr/>
        </p:nvGrpSpPr>
        <p:grpSpPr bwMode="auto">
          <a:xfrm>
            <a:off x="3387725" y="965200"/>
            <a:ext cx="5545138" cy="5810250"/>
            <a:chOff x="2185" y="225"/>
            <a:chExt cx="3493" cy="3660"/>
          </a:xfrm>
        </p:grpSpPr>
        <p:graphicFrame>
          <p:nvGraphicFramePr>
            <p:cNvPr id="117770" name="Object 7"/>
            <p:cNvGraphicFramePr>
              <a:graphicFrameLocks noChangeAspect="1"/>
            </p:cNvGraphicFramePr>
            <p:nvPr/>
          </p:nvGraphicFramePr>
          <p:xfrm>
            <a:off x="2185" y="429"/>
            <a:ext cx="3493" cy="3456"/>
          </p:xfrm>
          <a:graphic>
            <a:graphicData uri="http://schemas.openxmlformats.org/presentationml/2006/ole">
              <p:oleObj spid="_x0000_s117770" name="Chart" r:id="rId4" imgW="3943410" imgH="3495854" progId="Excel.Chart.8">
                <p:embed/>
              </p:oleObj>
            </a:graphicData>
          </a:graphic>
        </p:graphicFrame>
        <p:grpSp>
          <p:nvGrpSpPr>
            <p:cNvPr id="117771" name="Group 25"/>
            <p:cNvGrpSpPr>
              <a:grpSpLocks/>
            </p:cNvGrpSpPr>
            <p:nvPr/>
          </p:nvGrpSpPr>
          <p:grpSpPr bwMode="auto">
            <a:xfrm>
              <a:off x="2285" y="225"/>
              <a:ext cx="3341" cy="3550"/>
              <a:chOff x="2285" y="225"/>
              <a:chExt cx="3341" cy="3550"/>
            </a:xfrm>
          </p:grpSpPr>
          <p:sp>
            <p:nvSpPr>
              <p:cNvPr id="117772" name="Text Box 8"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w="9525">
                <a:noFill/>
                <a:miter lim="800000"/>
                <a:headEnd/>
                <a:tailEnd/>
              </a:ln>
            </p:spPr>
            <p:txBody>
              <a:bodyPr tIns="0">
                <a:spAutoFit/>
              </a:bodyPr>
              <a:lstStyle/>
              <a:p>
                <a:pPr algn="ctr">
                  <a:spcBef>
                    <a:spcPct val="50000"/>
                  </a:spcBef>
                </a:pPr>
                <a:r>
                  <a:rPr lang="en-US" sz="2600" b="1" i="1">
                    <a:cs typeface="Arial" charset="0"/>
                  </a:rPr>
                  <a:t>Q</a:t>
                </a:r>
              </a:p>
            </p:txBody>
          </p:sp>
          <p:sp>
            <p:nvSpPr>
              <p:cNvPr id="117773" name="Text Box 9"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w="9525">
                <a:noFill/>
                <a:miter lim="800000"/>
                <a:headEnd/>
                <a:tailEnd/>
              </a:ln>
            </p:spPr>
            <p:txBody>
              <a:bodyPr wrap="none" tIns="0"/>
              <a:lstStyle/>
              <a:p>
                <a:pPr algn="r">
                  <a:spcBef>
                    <a:spcPct val="50000"/>
                  </a:spcBef>
                </a:pPr>
                <a:r>
                  <a:rPr lang="en-US" sz="2600" b="1" i="1">
                    <a:cs typeface="Arial" charset="0"/>
                  </a:rPr>
                  <a:t>P</a:t>
                </a:r>
              </a:p>
            </p:txBody>
          </p:sp>
          <p:sp>
            <p:nvSpPr>
              <p:cNvPr id="117774" name="Text Box 10"/>
              <p:cNvSpPr txBox="1">
                <a:spLocks noChangeArrowheads="1"/>
              </p:cNvSpPr>
              <p:nvPr/>
            </p:nvSpPr>
            <p:spPr bwMode="auto">
              <a:xfrm>
                <a:off x="5250" y="657"/>
                <a:ext cx="225" cy="250"/>
              </a:xfrm>
              <a:prstGeom prst="rect">
                <a:avLst/>
              </a:prstGeom>
              <a:noFill/>
              <a:ln w="9525">
                <a:noFill/>
                <a:miter lim="800000"/>
                <a:headEnd/>
                <a:tailEnd/>
              </a:ln>
            </p:spPr>
            <p:txBody>
              <a:bodyPr lIns="0" tIns="0" rIns="0" bIns="0">
                <a:spAutoFit/>
              </a:bodyPr>
              <a:lstStyle/>
              <a:p>
                <a:pPr algn="ctr">
                  <a:spcBef>
                    <a:spcPct val="50000"/>
                  </a:spcBef>
                </a:pPr>
                <a:r>
                  <a:rPr lang="en-US" sz="2600" b="1" i="1">
                    <a:cs typeface="Arial" charset="0"/>
                  </a:rPr>
                  <a:t>S</a:t>
                </a:r>
              </a:p>
            </p:txBody>
          </p:sp>
          <p:sp>
            <p:nvSpPr>
              <p:cNvPr id="117775" name="Rectangle 11"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sp>
            <p:nvSpPr>
              <p:cNvPr id="117776" name="Rectangle 12"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grpSp>
            <p:nvGrpSpPr>
              <p:cNvPr id="117777" name="Group 13"/>
              <p:cNvGrpSpPr>
                <a:grpSpLocks/>
              </p:cNvGrpSpPr>
              <p:nvPr/>
            </p:nvGrpSpPr>
            <p:grpSpPr bwMode="auto">
              <a:xfrm>
                <a:off x="2738" y="3367"/>
                <a:ext cx="222" cy="123"/>
                <a:chOff x="2757" y="3291"/>
                <a:chExt cx="222" cy="123"/>
              </a:xfrm>
            </p:grpSpPr>
            <p:sp>
              <p:nvSpPr>
                <p:cNvPr id="117778" name="Line 14"/>
                <p:cNvSpPr>
                  <a:spLocks noChangeShapeType="1"/>
                </p:cNvSpPr>
                <p:nvPr/>
              </p:nvSpPr>
              <p:spPr bwMode="auto">
                <a:xfrm flipH="1">
                  <a:off x="2763" y="3309"/>
                  <a:ext cx="171" cy="105"/>
                </a:xfrm>
                <a:prstGeom prst="line">
                  <a:avLst/>
                </a:prstGeom>
                <a:noFill/>
                <a:ln w="38100">
                  <a:solidFill>
                    <a:schemeClr val="bg1"/>
                  </a:solidFill>
                  <a:round/>
                  <a:headEnd/>
                  <a:tailEnd/>
                </a:ln>
              </p:spPr>
              <p:txBody>
                <a:bodyPr/>
                <a:lstStyle/>
                <a:p>
                  <a:endParaRPr lang="en-US"/>
                </a:p>
              </p:txBody>
            </p:sp>
            <p:sp>
              <p:nvSpPr>
                <p:cNvPr id="117779" name="Line 15"/>
                <p:cNvSpPr>
                  <a:spLocks noChangeShapeType="1"/>
                </p:cNvSpPr>
                <p:nvPr/>
              </p:nvSpPr>
              <p:spPr bwMode="auto">
                <a:xfrm flipH="1">
                  <a:off x="2808" y="3300"/>
                  <a:ext cx="171" cy="105"/>
                </a:xfrm>
                <a:prstGeom prst="line">
                  <a:avLst/>
                </a:prstGeom>
                <a:noFill/>
                <a:ln w="19050">
                  <a:solidFill>
                    <a:schemeClr val="tx1"/>
                  </a:solidFill>
                  <a:round/>
                  <a:headEnd/>
                  <a:tailEnd/>
                </a:ln>
              </p:spPr>
              <p:txBody>
                <a:bodyPr/>
                <a:lstStyle/>
                <a:p>
                  <a:endParaRPr lang="en-US"/>
                </a:p>
              </p:txBody>
            </p:sp>
            <p:sp>
              <p:nvSpPr>
                <p:cNvPr id="117780" name="Line 16"/>
                <p:cNvSpPr>
                  <a:spLocks noChangeShapeType="1"/>
                </p:cNvSpPr>
                <p:nvPr/>
              </p:nvSpPr>
              <p:spPr bwMode="auto">
                <a:xfrm flipH="1">
                  <a:off x="2757" y="3291"/>
                  <a:ext cx="171" cy="105"/>
                </a:xfrm>
                <a:prstGeom prst="line">
                  <a:avLst/>
                </a:prstGeom>
                <a:noFill/>
                <a:ln w="19050">
                  <a:solidFill>
                    <a:schemeClr val="tx1"/>
                  </a:solidFill>
                  <a:round/>
                  <a:headEnd/>
                  <a:tailEnd/>
                </a:ln>
              </p:spPr>
              <p:txBody>
                <a:bodyPr/>
                <a:lstStyle/>
                <a:p>
                  <a:endParaRPr lang="en-US"/>
                </a:p>
              </p:txBody>
            </p:sp>
          </p:grpSp>
          <p:grpSp>
            <p:nvGrpSpPr>
              <p:cNvPr id="117781" name="Group 17"/>
              <p:cNvGrpSpPr>
                <a:grpSpLocks/>
              </p:cNvGrpSpPr>
              <p:nvPr/>
            </p:nvGrpSpPr>
            <p:grpSpPr bwMode="auto">
              <a:xfrm>
                <a:off x="2579" y="3211"/>
                <a:ext cx="186" cy="141"/>
                <a:chOff x="2586" y="3138"/>
                <a:chExt cx="186" cy="141"/>
              </a:xfrm>
            </p:grpSpPr>
            <p:sp>
              <p:nvSpPr>
                <p:cNvPr id="117782" name="Line 18"/>
                <p:cNvSpPr>
                  <a:spLocks noChangeShapeType="1"/>
                </p:cNvSpPr>
                <p:nvPr/>
              </p:nvSpPr>
              <p:spPr bwMode="auto">
                <a:xfrm flipH="1">
                  <a:off x="2586" y="3162"/>
                  <a:ext cx="171" cy="105"/>
                </a:xfrm>
                <a:prstGeom prst="line">
                  <a:avLst/>
                </a:prstGeom>
                <a:noFill/>
                <a:ln w="38100">
                  <a:solidFill>
                    <a:schemeClr val="bg1"/>
                  </a:solidFill>
                  <a:round/>
                  <a:headEnd/>
                  <a:tailEnd/>
                </a:ln>
              </p:spPr>
              <p:txBody>
                <a:bodyPr/>
                <a:lstStyle/>
                <a:p>
                  <a:endParaRPr lang="en-US"/>
                </a:p>
              </p:txBody>
            </p:sp>
            <p:sp>
              <p:nvSpPr>
                <p:cNvPr id="117783" name="Line 19"/>
                <p:cNvSpPr>
                  <a:spLocks noChangeShapeType="1"/>
                </p:cNvSpPr>
                <p:nvPr/>
              </p:nvSpPr>
              <p:spPr bwMode="auto">
                <a:xfrm flipH="1">
                  <a:off x="2601" y="3174"/>
                  <a:ext cx="171" cy="105"/>
                </a:xfrm>
                <a:prstGeom prst="line">
                  <a:avLst/>
                </a:prstGeom>
                <a:noFill/>
                <a:ln w="19050">
                  <a:solidFill>
                    <a:schemeClr val="tx1"/>
                  </a:solidFill>
                  <a:round/>
                  <a:headEnd/>
                  <a:tailEnd/>
                </a:ln>
              </p:spPr>
              <p:txBody>
                <a:bodyPr/>
                <a:lstStyle/>
                <a:p>
                  <a:endParaRPr lang="en-US"/>
                </a:p>
              </p:txBody>
            </p:sp>
            <p:sp>
              <p:nvSpPr>
                <p:cNvPr id="117784" name="Line 20"/>
                <p:cNvSpPr>
                  <a:spLocks noChangeShapeType="1"/>
                </p:cNvSpPr>
                <p:nvPr/>
              </p:nvSpPr>
              <p:spPr bwMode="auto">
                <a:xfrm flipH="1">
                  <a:off x="2592" y="3138"/>
                  <a:ext cx="171" cy="105"/>
                </a:xfrm>
                <a:prstGeom prst="line">
                  <a:avLst/>
                </a:prstGeom>
                <a:noFill/>
                <a:ln w="19050">
                  <a:solidFill>
                    <a:schemeClr val="tx1"/>
                  </a:solidFill>
                  <a:round/>
                  <a:headEnd/>
                  <a:tailEnd/>
                </a:ln>
              </p:spPr>
              <p:txBody>
                <a:bodyPr/>
                <a:lstStyle/>
                <a:p>
                  <a:endParaRPr lang="en-US"/>
                </a:p>
              </p:txBody>
            </p:sp>
          </p:grpSp>
          <p:sp>
            <p:nvSpPr>
              <p:cNvPr id="117785" name="Text Box 21"/>
              <p:cNvSpPr txBox="1">
                <a:spLocks noChangeArrowheads="1"/>
              </p:cNvSpPr>
              <p:nvPr/>
            </p:nvSpPr>
            <p:spPr bwMode="auto">
              <a:xfrm>
                <a:off x="2474" y="3436"/>
                <a:ext cx="189" cy="269"/>
              </a:xfrm>
              <a:prstGeom prst="rect">
                <a:avLst/>
              </a:prstGeom>
              <a:noFill/>
              <a:ln w="9525">
                <a:noFill/>
                <a:miter lim="800000"/>
                <a:headEnd/>
                <a:tailEnd/>
              </a:ln>
            </p:spPr>
            <p:txBody>
              <a:bodyPr>
                <a:spAutoFit/>
              </a:bodyPr>
              <a:lstStyle/>
              <a:p>
                <a:pPr algn="ctr">
                  <a:spcBef>
                    <a:spcPct val="50000"/>
                  </a:spcBef>
                </a:pPr>
                <a:r>
                  <a:rPr lang="en-US" sz="2200">
                    <a:cs typeface="Arial" charset="0"/>
                  </a:rPr>
                  <a:t>0</a:t>
                </a:r>
              </a:p>
            </p:txBody>
          </p:sp>
          <p:sp>
            <p:nvSpPr>
              <p:cNvPr id="117786" name="Text Box 22"/>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2500">
                    <a:cs typeface="Arial" charset="0"/>
                  </a:rPr>
                  <a:t>The market for </a:t>
                </a:r>
                <a:br>
                  <a:rPr lang="en-US" sz="2500">
                    <a:cs typeface="Arial" charset="0"/>
                  </a:rPr>
                </a:br>
                <a:r>
                  <a:rPr lang="en-US" sz="2500">
                    <a:cs typeface="Arial" charset="0"/>
                  </a:rPr>
                  <a:t>hotel rooms</a:t>
                </a:r>
              </a:p>
            </p:txBody>
          </p:sp>
          <p:sp>
            <p:nvSpPr>
              <p:cNvPr id="117787" name="Text Box 23"/>
              <p:cNvSpPr txBox="1">
                <a:spLocks noChangeArrowheads="1"/>
              </p:cNvSpPr>
              <p:nvPr/>
            </p:nvSpPr>
            <p:spPr bwMode="auto">
              <a:xfrm>
                <a:off x="5220" y="2165"/>
                <a:ext cx="210" cy="250"/>
              </a:xfrm>
              <a:prstGeom prst="rect">
                <a:avLst/>
              </a:prstGeom>
              <a:solidFill>
                <a:schemeClr val="bg1"/>
              </a:solidFill>
              <a:ln w="9525">
                <a:noFill/>
                <a:miter lim="800000"/>
                <a:headEnd/>
                <a:tailEnd/>
              </a:ln>
            </p:spPr>
            <p:txBody>
              <a:bodyPr lIns="0" tIns="0" rIns="0" bIns="0">
                <a:spAutoFit/>
              </a:bodyPr>
              <a:lstStyle/>
              <a:p>
                <a:pPr algn="ctr">
                  <a:spcBef>
                    <a:spcPct val="50000"/>
                  </a:spcBef>
                </a:pPr>
                <a:r>
                  <a:rPr lang="en-US" sz="2600" b="1" i="1">
                    <a:cs typeface="Arial" charset="0"/>
                  </a:rPr>
                  <a:t>D</a:t>
                </a:r>
              </a:p>
            </p:txBody>
          </p:sp>
        </p:grpSp>
      </p:grpSp>
      <p:sp>
        <p:nvSpPr>
          <p:cNvPr id="228376" name="Rectangle 24"/>
          <p:cNvSpPr>
            <a:spLocks noChangeArrowheads="1"/>
          </p:cNvSpPr>
          <p:nvPr/>
        </p:nvSpPr>
        <p:spPr bwMode="auto">
          <a:xfrm>
            <a:off x="617538" y="1987550"/>
            <a:ext cx="2481262" cy="4060825"/>
          </a:xfrm>
          <a:prstGeom prst="rect">
            <a:avLst/>
          </a:prstGeom>
          <a:noFill/>
          <a:ln w="9525">
            <a:noFill/>
            <a:miter lim="800000"/>
            <a:headEnd/>
            <a:tailEnd/>
          </a:ln>
          <a:effectLst/>
        </p:spPr>
        <p:txBody>
          <a:bodyPr/>
          <a:lstStyle/>
          <a:p>
            <a:pPr>
              <a:spcBef>
                <a:spcPct val="45000"/>
              </a:spcBef>
              <a:buClr>
                <a:srgbClr val="003399"/>
              </a:buClr>
              <a:buSzPct val="120000"/>
              <a:buFont typeface="Wingdings" pitchFamily="2" charset="2"/>
              <a:buNone/>
            </a:pPr>
            <a:r>
              <a:rPr lang="en-US" sz="2700"/>
              <a:t>Determine </a:t>
            </a:r>
            <a:br>
              <a:rPr lang="en-US" sz="2700"/>
            </a:br>
            <a:r>
              <a:rPr lang="en-US" sz="2700"/>
              <a:t>effects of:</a:t>
            </a:r>
          </a:p>
          <a:p>
            <a:pPr marL="568325" lvl="1" indent="-454025">
              <a:spcBef>
                <a:spcPct val="45000"/>
              </a:spcBef>
              <a:buClr>
                <a:srgbClr val="003399"/>
              </a:buClr>
              <a:buSzPct val="120000"/>
              <a:buFont typeface="Wingdings" pitchFamily="2" charset="2"/>
              <a:buNone/>
            </a:pPr>
            <a:r>
              <a:rPr lang="en-US" sz="2600" b="1">
                <a:solidFill>
                  <a:srgbClr val="339966"/>
                </a:solidFill>
              </a:rPr>
              <a:t>A</a:t>
            </a:r>
            <a:r>
              <a:rPr lang="en-US" sz="2600">
                <a:solidFill>
                  <a:srgbClr val="339966"/>
                </a:solidFill>
              </a:rPr>
              <a:t>. </a:t>
            </a:r>
            <a:r>
              <a:rPr lang="en-US" sz="2700">
                <a:solidFill>
                  <a:srgbClr val="339966"/>
                </a:solidFill>
              </a:rPr>
              <a:t>	</a:t>
            </a:r>
            <a:r>
              <a:rPr lang="en-US" sz="2700"/>
              <a:t>$90 price </a:t>
            </a:r>
            <a:br>
              <a:rPr lang="en-US" sz="2700"/>
            </a:br>
            <a:r>
              <a:rPr lang="en-US" sz="2700"/>
              <a:t>ceiling</a:t>
            </a:r>
          </a:p>
          <a:p>
            <a:pPr marL="568325" lvl="1" indent="-454025">
              <a:spcBef>
                <a:spcPct val="45000"/>
              </a:spcBef>
              <a:buClr>
                <a:srgbClr val="003399"/>
              </a:buClr>
              <a:buSzPct val="120000"/>
              <a:buFont typeface="Wingdings" pitchFamily="2" charset="2"/>
              <a:buNone/>
            </a:pPr>
            <a:r>
              <a:rPr lang="en-US" sz="2600" b="1">
                <a:solidFill>
                  <a:srgbClr val="339966"/>
                </a:solidFill>
              </a:rPr>
              <a:t>B</a:t>
            </a:r>
            <a:r>
              <a:rPr lang="en-US" sz="2600">
                <a:solidFill>
                  <a:srgbClr val="339966"/>
                </a:solidFill>
              </a:rPr>
              <a:t>.	</a:t>
            </a:r>
            <a:r>
              <a:rPr lang="en-US" sz="2700"/>
              <a:t>$90 price </a:t>
            </a:r>
            <a:br>
              <a:rPr lang="en-US" sz="2700"/>
            </a:br>
            <a:r>
              <a:rPr lang="en-US" sz="2700"/>
              <a:t>floor</a:t>
            </a:r>
          </a:p>
          <a:p>
            <a:pPr marL="568325" lvl="1" indent="-454025">
              <a:spcBef>
                <a:spcPct val="45000"/>
              </a:spcBef>
              <a:buClr>
                <a:srgbClr val="003399"/>
              </a:buClr>
              <a:buSzPct val="120000"/>
              <a:buFont typeface="Wingdings" pitchFamily="2" charset="2"/>
              <a:buNone/>
            </a:pPr>
            <a:r>
              <a:rPr lang="en-US" sz="2600" b="1">
                <a:solidFill>
                  <a:srgbClr val="339966"/>
                </a:solidFill>
              </a:rPr>
              <a:t>C.	</a:t>
            </a:r>
            <a:r>
              <a:rPr lang="en-US" sz="2700"/>
              <a:t>$120 price </a:t>
            </a:r>
            <a:br>
              <a:rPr lang="en-US" sz="2700"/>
            </a:br>
            <a:r>
              <a:rPr lang="en-US" sz="2700"/>
              <a:t>floor</a:t>
            </a:r>
          </a:p>
        </p:txBody>
      </p:sp>
      <p:sp>
        <p:nvSpPr>
          <p:cNvPr id="117768" name="Rectangle 8"/>
          <p:cNvSpPr>
            <a:spLocks noChangeArrowheads="1"/>
          </p:cNvSpPr>
          <p:nvPr/>
        </p:nvSpPr>
        <p:spPr bwMode="auto">
          <a:xfrm>
            <a:off x="8302625" y="6375400"/>
            <a:ext cx="684213" cy="368300"/>
          </a:xfrm>
          <a:prstGeom prst="rect">
            <a:avLst/>
          </a:prstGeom>
          <a:noFill/>
          <a:ln w="9525">
            <a:noFill/>
            <a:miter lim="800000"/>
            <a:headEnd/>
            <a:tailEnd/>
          </a:ln>
          <a:effectLst/>
        </p:spPr>
        <p:txBody>
          <a:bodyPr/>
          <a:lstStyle/>
          <a:p>
            <a:pPr algn="r"/>
            <a:fld id="{02A307BB-895E-4D5E-8731-8B4C3C6655FD}" type="slidenum">
              <a:rPr lang="en-US" sz="1700">
                <a:solidFill>
                  <a:srgbClr val="777777"/>
                </a:solidFill>
                <a:latin typeface="Tahoma" pitchFamily="34" charset="0"/>
              </a:rPr>
              <a:pPr algn="r"/>
              <a:t>12</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76">
                                            <p:txEl>
                                              <p:pRg st="1" end="1"/>
                                            </p:txEl>
                                          </p:spTgt>
                                        </p:tgtEl>
                                        <p:attrNameLst>
                                          <p:attrName>style.visibility</p:attrName>
                                        </p:attrNameLst>
                                      </p:cBhvr>
                                      <p:to>
                                        <p:strVal val="visible"/>
                                      </p:to>
                                    </p:set>
                                    <p:animEffect transition="in" filter="wipe(left)">
                                      <p:cBhvr>
                                        <p:cTn id="7" dur="500"/>
                                        <p:tgtEl>
                                          <p:spTgt spid="2283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76">
                                            <p:txEl>
                                              <p:pRg st="2" end="2"/>
                                            </p:txEl>
                                          </p:spTgt>
                                        </p:tgtEl>
                                        <p:attrNameLst>
                                          <p:attrName>style.visibility</p:attrName>
                                        </p:attrNameLst>
                                      </p:cBhvr>
                                      <p:to>
                                        <p:strVal val="visible"/>
                                      </p:to>
                                    </p:set>
                                    <p:animEffect transition="in" filter="wipe(left)">
                                      <p:cBhvr>
                                        <p:cTn id="12" dur="500"/>
                                        <p:tgtEl>
                                          <p:spTgt spid="22837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8376">
                                            <p:txEl>
                                              <p:pRg st="3" end="3"/>
                                            </p:txEl>
                                          </p:spTgt>
                                        </p:tgtEl>
                                        <p:attrNameLst>
                                          <p:attrName>style.visibility</p:attrName>
                                        </p:attrNameLst>
                                      </p:cBhvr>
                                      <p:to>
                                        <p:strVal val="visible"/>
                                      </p:to>
                                    </p:set>
                                    <p:animEffect transition="in" filter="wipe(left)">
                                      <p:cBhvr>
                                        <p:cTn id="17" dur="500"/>
                                        <p:tgtEl>
                                          <p:spTgt spid="2283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76"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19811" name="Rectangle 8"/>
          <p:cNvSpPr>
            <a:spLocks noChangeArrowheads="1"/>
          </p:cNvSpPr>
          <p:nvPr/>
        </p:nvSpPr>
        <p:spPr bwMode="auto">
          <a:xfrm>
            <a:off x="-3175" y="-3175"/>
            <a:ext cx="381000" cy="6858000"/>
          </a:xfrm>
          <a:prstGeom prst="rect">
            <a:avLst/>
          </a:prstGeom>
          <a:solidFill>
            <a:srgbClr val="996633"/>
          </a:solidFill>
          <a:ln w="9525">
            <a:noFill/>
            <a:miter lim="800000"/>
            <a:headEnd/>
            <a:tailEnd/>
          </a:ln>
        </p:spPr>
        <p:txBody>
          <a:bodyPr wrap="none" anchor="ctr"/>
          <a:lstStyle/>
          <a:p>
            <a:endParaRPr lang="en-US">
              <a:cs typeface="Arial" charset="0"/>
            </a:endParaRPr>
          </a:p>
        </p:txBody>
      </p:sp>
      <p:sp>
        <p:nvSpPr>
          <p:cNvPr id="73732" name="Rectangle 4"/>
          <p:cNvSpPr>
            <a:spLocks noGrp="1" noChangeArrowheads="1"/>
          </p:cNvSpPr>
          <p:nvPr>
            <p:ph type="title"/>
          </p:nvPr>
        </p:nvSpPr>
        <p:spPr>
          <a:xfrm>
            <a:off x="584200" y="349250"/>
            <a:ext cx="8208963" cy="954088"/>
          </a:xfrm>
          <a:ln/>
        </p:spPr>
        <p:txBody>
          <a:bodyPr tIns="0" bIns="0" anchor="t"/>
          <a:lstStyle/>
          <a:p>
            <a:pPr algn="l"/>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1</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A.  $90 price ceiling</a:t>
            </a:r>
          </a:p>
        </p:txBody>
      </p:sp>
      <p:grpSp>
        <p:nvGrpSpPr>
          <p:cNvPr id="119813" name="Group 11"/>
          <p:cNvGrpSpPr>
            <a:grpSpLocks/>
          </p:cNvGrpSpPr>
          <p:nvPr/>
        </p:nvGrpSpPr>
        <p:grpSpPr bwMode="auto">
          <a:xfrm>
            <a:off x="590550" y="287338"/>
            <a:ext cx="8210550" cy="1049337"/>
            <a:chOff x="374" y="183"/>
            <a:chExt cx="5000" cy="661"/>
          </a:xfrm>
        </p:grpSpPr>
        <p:sp>
          <p:nvSpPr>
            <p:cNvPr id="119814"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119815"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grpSp>
        <p:nvGrpSpPr>
          <p:cNvPr id="119817" name="Group 38"/>
          <p:cNvGrpSpPr>
            <a:grpSpLocks/>
          </p:cNvGrpSpPr>
          <p:nvPr/>
        </p:nvGrpSpPr>
        <p:grpSpPr bwMode="auto">
          <a:xfrm>
            <a:off x="3387725" y="965200"/>
            <a:ext cx="5545138" cy="5810250"/>
            <a:chOff x="2185" y="225"/>
            <a:chExt cx="3493" cy="3660"/>
          </a:xfrm>
        </p:grpSpPr>
        <p:graphicFrame>
          <p:nvGraphicFramePr>
            <p:cNvPr id="119818" name="Object 39"/>
            <p:cNvGraphicFramePr>
              <a:graphicFrameLocks noChangeAspect="1"/>
            </p:cNvGraphicFramePr>
            <p:nvPr/>
          </p:nvGraphicFramePr>
          <p:xfrm>
            <a:off x="2185" y="429"/>
            <a:ext cx="3493" cy="3456"/>
          </p:xfrm>
          <a:graphic>
            <a:graphicData uri="http://schemas.openxmlformats.org/presentationml/2006/ole">
              <p:oleObj spid="_x0000_s119818" name="Chart" r:id="rId4" imgW="3943410" imgH="3495854" progId="Excel.Chart.8">
                <p:embed/>
              </p:oleObj>
            </a:graphicData>
          </a:graphic>
        </p:graphicFrame>
        <p:grpSp>
          <p:nvGrpSpPr>
            <p:cNvPr id="119819" name="Group 40"/>
            <p:cNvGrpSpPr>
              <a:grpSpLocks/>
            </p:cNvGrpSpPr>
            <p:nvPr/>
          </p:nvGrpSpPr>
          <p:grpSpPr bwMode="auto">
            <a:xfrm>
              <a:off x="2285" y="225"/>
              <a:ext cx="3341" cy="3550"/>
              <a:chOff x="2285" y="225"/>
              <a:chExt cx="3341" cy="3550"/>
            </a:xfrm>
          </p:grpSpPr>
          <p:sp>
            <p:nvSpPr>
              <p:cNvPr id="119820" name="Text Box 41"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w="9525">
                <a:noFill/>
                <a:miter lim="800000"/>
                <a:headEnd/>
                <a:tailEnd/>
              </a:ln>
            </p:spPr>
            <p:txBody>
              <a:bodyPr tIns="0">
                <a:spAutoFit/>
              </a:bodyPr>
              <a:lstStyle/>
              <a:p>
                <a:pPr algn="ctr">
                  <a:spcBef>
                    <a:spcPct val="50000"/>
                  </a:spcBef>
                </a:pPr>
                <a:r>
                  <a:rPr lang="en-US" sz="2600" b="1" i="1">
                    <a:cs typeface="Arial" charset="0"/>
                  </a:rPr>
                  <a:t>Q</a:t>
                </a:r>
              </a:p>
            </p:txBody>
          </p:sp>
          <p:sp>
            <p:nvSpPr>
              <p:cNvPr id="119821" name="Text Box 42"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w="9525">
                <a:noFill/>
                <a:miter lim="800000"/>
                <a:headEnd/>
                <a:tailEnd/>
              </a:ln>
            </p:spPr>
            <p:txBody>
              <a:bodyPr wrap="none" tIns="0"/>
              <a:lstStyle/>
              <a:p>
                <a:pPr algn="r">
                  <a:spcBef>
                    <a:spcPct val="50000"/>
                  </a:spcBef>
                </a:pPr>
                <a:r>
                  <a:rPr lang="en-US" sz="2600" b="1" i="1">
                    <a:cs typeface="Arial" charset="0"/>
                  </a:rPr>
                  <a:t>P</a:t>
                </a:r>
              </a:p>
            </p:txBody>
          </p:sp>
          <p:sp>
            <p:nvSpPr>
              <p:cNvPr id="119822" name="Text Box 43"/>
              <p:cNvSpPr txBox="1">
                <a:spLocks noChangeArrowheads="1"/>
              </p:cNvSpPr>
              <p:nvPr/>
            </p:nvSpPr>
            <p:spPr bwMode="auto">
              <a:xfrm>
                <a:off x="5250" y="657"/>
                <a:ext cx="225" cy="250"/>
              </a:xfrm>
              <a:prstGeom prst="rect">
                <a:avLst/>
              </a:prstGeom>
              <a:noFill/>
              <a:ln w="9525">
                <a:noFill/>
                <a:miter lim="800000"/>
                <a:headEnd/>
                <a:tailEnd/>
              </a:ln>
            </p:spPr>
            <p:txBody>
              <a:bodyPr lIns="0" tIns="0" rIns="0" bIns="0">
                <a:spAutoFit/>
              </a:bodyPr>
              <a:lstStyle/>
              <a:p>
                <a:pPr algn="ctr">
                  <a:spcBef>
                    <a:spcPct val="50000"/>
                  </a:spcBef>
                </a:pPr>
                <a:r>
                  <a:rPr lang="en-US" sz="2600" b="1" i="1">
                    <a:cs typeface="Arial" charset="0"/>
                  </a:rPr>
                  <a:t>S</a:t>
                </a:r>
              </a:p>
            </p:txBody>
          </p:sp>
          <p:sp>
            <p:nvSpPr>
              <p:cNvPr id="119823" name="Rectangle 44"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sp>
            <p:nvSpPr>
              <p:cNvPr id="119824" name="Rectangle 45"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grpSp>
            <p:nvGrpSpPr>
              <p:cNvPr id="119825" name="Group 46"/>
              <p:cNvGrpSpPr>
                <a:grpSpLocks/>
              </p:cNvGrpSpPr>
              <p:nvPr/>
            </p:nvGrpSpPr>
            <p:grpSpPr bwMode="auto">
              <a:xfrm>
                <a:off x="2738" y="3367"/>
                <a:ext cx="222" cy="123"/>
                <a:chOff x="2757" y="3291"/>
                <a:chExt cx="222" cy="123"/>
              </a:xfrm>
            </p:grpSpPr>
            <p:sp>
              <p:nvSpPr>
                <p:cNvPr id="119826" name="Line 47"/>
                <p:cNvSpPr>
                  <a:spLocks noChangeShapeType="1"/>
                </p:cNvSpPr>
                <p:nvPr/>
              </p:nvSpPr>
              <p:spPr bwMode="auto">
                <a:xfrm flipH="1">
                  <a:off x="2763" y="3309"/>
                  <a:ext cx="171" cy="105"/>
                </a:xfrm>
                <a:prstGeom prst="line">
                  <a:avLst/>
                </a:prstGeom>
                <a:noFill/>
                <a:ln w="38100">
                  <a:solidFill>
                    <a:schemeClr val="bg1"/>
                  </a:solidFill>
                  <a:round/>
                  <a:headEnd/>
                  <a:tailEnd/>
                </a:ln>
              </p:spPr>
              <p:txBody>
                <a:bodyPr/>
                <a:lstStyle/>
                <a:p>
                  <a:endParaRPr lang="en-US"/>
                </a:p>
              </p:txBody>
            </p:sp>
            <p:sp>
              <p:nvSpPr>
                <p:cNvPr id="119827" name="Line 48"/>
                <p:cNvSpPr>
                  <a:spLocks noChangeShapeType="1"/>
                </p:cNvSpPr>
                <p:nvPr/>
              </p:nvSpPr>
              <p:spPr bwMode="auto">
                <a:xfrm flipH="1">
                  <a:off x="2808" y="3300"/>
                  <a:ext cx="171" cy="105"/>
                </a:xfrm>
                <a:prstGeom prst="line">
                  <a:avLst/>
                </a:prstGeom>
                <a:noFill/>
                <a:ln w="19050">
                  <a:solidFill>
                    <a:schemeClr val="tx1"/>
                  </a:solidFill>
                  <a:round/>
                  <a:headEnd/>
                  <a:tailEnd/>
                </a:ln>
              </p:spPr>
              <p:txBody>
                <a:bodyPr/>
                <a:lstStyle/>
                <a:p>
                  <a:endParaRPr lang="en-US"/>
                </a:p>
              </p:txBody>
            </p:sp>
            <p:sp>
              <p:nvSpPr>
                <p:cNvPr id="119828" name="Line 49"/>
                <p:cNvSpPr>
                  <a:spLocks noChangeShapeType="1"/>
                </p:cNvSpPr>
                <p:nvPr/>
              </p:nvSpPr>
              <p:spPr bwMode="auto">
                <a:xfrm flipH="1">
                  <a:off x="2757" y="3291"/>
                  <a:ext cx="171" cy="105"/>
                </a:xfrm>
                <a:prstGeom prst="line">
                  <a:avLst/>
                </a:prstGeom>
                <a:noFill/>
                <a:ln w="19050">
                  <a:solidFill>
                    <a:schemeClr val="tx1"/>
                  </a:solidFill>
                  <a:round/>
                  <a:headEnd/>
                  <a:tailEnd/>
                </a:ln>
              </p:spPr>
              <p:txBody>
                <a:bodyPr/>
                <a:lstStyle/>
                <a:p>
                  <a:endParaRPr lang="en-US"/>
                </a:p>
              </p:txBody>
            </p:sp>
          </p:grpSp>
          <p:grpSp>
            <p:nvGrpSpPr>
              <p:cNvPr id="119829" name="Group 50"/>
              <p:cNvGrpSpPr>
                <a:grpSpLocks/>
              </p:cNvGrpSpPr>
              <p:nvPr/>
            </p:nvGrpSpPr>
            <p:grpSpPr bwMode="auto">
              <a:xfrm>
                <a:off x="2579" y="3211"/>
                <a:ext cx="186" cy="141"/>
                <a:chOff x="2586" y="3138"/>
                <a:chExt cx="186" cy="141"/>
              </a:xfrm>
            </p:grpSpPr>
            <p:sp>
              <p:nvSpPr>
                <p:cNvPr id="119830" name="Line 51"/>
                <p:cNvSpPr>
                  <a:spLocks noChangeShapeType="1"/>
                </p:cNvSpPr>
                <p:nvPr/>
              </p:nvSpPr>
              <p:spPr bwMode="auto">
                <a:xfrm flipH="1">
                  <a:off x="2586" y="3162"/>
                  <a:ext cx="171" cy="105"/>
                </a:xfrm>
                <a:prstGeom prst="line">
                  <a:avLst/>
                </a:prstGeom>
                <a:noFill/>
                <a:ln w="38100">
                  <a:solidFill>
                    <a:schemeClr val="bg1"/>
                  </a:solidFill>
                  <a:round/>
                  <a:headEnd/>
                  <a:tailEnd/>
                </a:ln>
              </p:spPr>
              <p:txBody>
                <a:bodyPr/>
                <a:lstStyle/>
                <a:p>
                  <a:endParaRPr lang="en-US"/>
                </a:p>
              </p:txBody>
            </p:sp>
            <p:sp>
              <p:nvSpPr>
                <p:cNvPr id="119831" name="Line 52"/>
                <p:cNvSpPr>
                  <a:spLocks noChangeShapeType="1"/>
                </p:cNvSpPr>
                <p:nvPr/>
              </p:nvSpPr>
              <p:spPr bwMode="auto">
                <a:xfrm flipH="1">
                  <a:off x="2601" y="3174"/>
                  <a:ext cx="171" cy="105"/>
                </a:xfrm>
                <a:prstGeom prst="line">
                  <a:avLst/>
                </a:prstGeom>
                <a:noFill/>
                <a:ln w="19050">
                  <a:solidFill>
                    <a:schemeClr val="tx1"/>
                  </a:solidFill>
                  <a:round/>
                  <a:headEnd/>
                  <a:tailEnd/>
                </a:ln>
              </p:spPr>
              <p:txBody>
                <a:bodyPr/>
                <a:lstStyle/>
                <a:p>
                  <a:endParaRPr lang="en-US"/>
                </a:p>
              </p:txBody>
            </p:sp>
            <p:sp>
              <p:nvSpPr>
                <p:cNvPr id="119832" name="Line 53"/>
                <p:cNvSpPr>
                  <a:spLocks noChangeShapeType="1"/>
                </p:cNvSpPr>
                <p:nvPr/>
              </p:nvSpPr>
              <p:spPr bwMode="auto">
                <a:xfrm flipH="1">
                  <a:off x="2592" y="3138"/>
                  <a:ext cx="171" cy="105"/>
                </a:xfrm>
                <a:prstGeom prst="line">
                  <a:avLst/>
                </a:prstGeom>
                <a:noFill/>
                <a:ln w="19050">
                  <a:solidFill>
                    <a:schemeClr val="tx1"/>
                  </a:solidFill>
                  <a:round/>
                  <a:headEnd/>
                  <a:tailEnd/>
                </a:ln>
              </p:spPr>
              <p:txBody>
                <a:bodyPr/>
                <a:lstStyle/>
                <a:p>
                  <a:endParaRPr lang="en-US"/>
                </a:p>
              </p:txBody>
            </p:sp>
          </p:grpSp>
          <p:sp>
            <p:nvSpPr>
              <p:cNvPr id="119833" name="Text Box 54"/>
              <p:cNvSpPr txBox="1">
                <a:spLocks noChangeArrowheads="1"/>
              </p:cNvSpPr>
              <p:nvPr/>
            </p:nvSpPr>
            <p:spPr bwMode="auto">
              <a:xfrm>
                <a:off x="2474" y="3436"/>
                <a:ext cx="189" cy="269"/>
              </a:xfrm>
              <a:prstGeom prst="rect">
                <a:avLst/>
              </a:prstGeom>
              <a:noFill/>
              <a:ln w="9525">
                <a:noFill/>
                <a:miter lim="800000"/>
                <a:headEnd/>
                <a:tailEnd/>
              </a:ln>
            </p:spPr>
            <p:txBody>
              <a:bodyPr>
                <a:spAutoFit/>
              </a:bodyPr>
              <a:lstStyle/>
              <a:p>
                <a:pPr algn="ctr">
                  <a:spcBef>
                    <a:spcPct val="50000"/>
                  </a:spcBef>
                </a:pPr>
                <a:r>
                  <a:rPr lang="en-US" sz="2200">
                    <a:cs typeface="Arial" charset="0"/>
                  </a:rPr>
                  <a:t>0</a:t>
                </a:r>
              </a:p>
            </p:txBody>
          </p:sp>
          <p:sp>
            <p:nvSpPr>
              <p:cNvPr id="119834" name="Text Box 55"/>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2500">
                    <a:cs typeface="Arial" charset="0"/>
                  </a:rPr>
                  <a:t>The market for </a:t>
                </a:r>
                <a:br>
                  <a:rPr lang="en-US" sz="2500">
                    <a:cs typeface="Arial" charset="0"/>
                  </a:rPr>
                </a:br>
                <a:r>
                  <a:rPr lang="en-US" sz="2500">
                    <a:cs typeface="Arial" charset="0"/>
                  </a:rPr>
                  <a:t>hotel rooms</a:t>
                </a:r>
              </a:p>
            </p:txBody>
          </p:sp>
          <p:sp>
            <p:nvSpPr>
              <p:cNvPr id="119835" name="Text Box 56"/>
              <p:cNvSpPr txBox="1">
                <a:spLocks noChangeArrowheads="1"/>
              </p:cNvSpPr>
              <p:nvPr/>
            </p:nvSpPr>
            <p:spPr bwMode="auto">
              <a:xfrm>
                <a:off x="5220" y="2165"/>
                <a:ext cx="210" cy="250"/>
              </a:xfrm>
              <a:prstGeom prst="rect">
                <a:avLst/>
              </a:prstGeom>
              <a:solidFill>
                <a:schemeClr val="bg1"/>
              </a:solidFill>
              <a:ln w="9525">
                <a:noFill/>
                <a:miter lim="800000"/>
                <a:headEnd/>
                <a:tailEnd/>
              </a:ln>
            </p:spPr>
            <p:txBody>
              <a:bodyPr lIns="0" tIns="0" rIns="0" bIns="0">
                <a:spAutoFit/>
              </a:bodyPr>
              <a:lstStyle/>
              <a:p>
                <a:pPr algn="ctr">
                  <a:spcBef>
                    <a:spcPct val="50000"/>
                  </a:spcBef>
                </a:pPr>
                <a:r>
                  <a:rPr lang="en-US" sz="2600" b="1" i="1">
                    <a:cs typeface="Arial" charset="0"/>
                  </a:rPr>
                  <a:t>D</a:t>
                </a:r>
              </a:p>
            </p:txBody>
          </p:sp>
        </p:grpSp>
      </p:grpSp>
      <p:sp>
        <p:nvSpPr>
          <p:cNvPr id="214025" name="Rectangle 9"/>
          <p:cNvSpPr>
            <a:spLocks noChangeArrowheads="1"/>
          </p:cNvSpPr>
          <p:nvPr/>
        </p:nvSpPr>
        <p:spPr bwMode="auto">
          <a:xfrm>
            <a:off x="708025" y="1516063"/>
            <a:ext cx="2274888" cy="3810000"/>
          </a:xfrm>
          <a:prstGeom prst="rect">
            <a:avLst/>
          </a:prstGeom>
          <a:noFill/>
          <a:ln w="9525">
            <a:noFill/>
            <a:miter lim="800000"/>
            <a:headEnd/>
            <a:tailEnd/>
          </a:ln>
        </p:spPr>
        <p:txBody>
          <a:bodyPr/>
          <a:lstStyle/>
          <a:p>
            <a:pPr>
              <a:lnSpc>
                <a:spcPct val="105000"/>
              </a:lnSpc>
              <a:spcBef>
                <a:spcPct val="45000"/>
              </a:spcBef>
              <a:buClr>
                <a:srgbClr val="003399"/>
              </a:buClr>
              <a:buSzPct val="120000"/>
              <a:buFont typeface="Wingdings" pitchFamily="2" charset="2"/>
              <a:buNone/>
            </a:pPr>
            <a:r>
              <a:rPr lang="en-US" sz="2700">
                <a:cs typeface="Arial" charset="0"/>
              </a:rPr>
              <a:t>The price falls to $90. </a:t>
            </a:r>
          </a:p>
          <a:p>
            <a:pPr>
              <a:lnSpc>
                <a:spcPct val="105000"/>
              </a:lnSpc>
              <a:spcBef>
                <a:spcPct val="45000"/>
              </a:spcBef>
              <a:buClr>
                <a:srgbClr val="003399"/>
              </a:buClr>
              <a:buSzPct val="120000"/>
              <a:buFont typeface="Wingdings" pitchFamily="2" charset="2"/>
              <a:buNone/>
            </a:pPr>
            <a:r>
              <a:rPr lang="en-US" sz="2700">
                <a:cs typeface="Arial" charset="0"/>
              </a:rPr>
              <a:t>Buyers demand </a:t>
            </a:r>
            <a:br>
              <a:rPr lang="en-US" sz="2700">
                <a:cs typeface="Arial" charset="0"/>
              </a:rPr>
            </a:br>
            <a:r>
              <a:rPr lang="en-US" sz="2700">
                <a:cs typeface="Arial" charset="0"/>
              </a:rPr>
              <a:t>120 rooms, sellers supply 90, leaving a shortage. </a:t>
            </a:r>
          </a:p>
        </p:txBody>
      </p:sp>
      <p:grpSp>
        <p:nvGrpSpPr>
          <p:cNvPr id="7" name="Group 28"/>
          <p:cNvGrpSpPr>
            <a:grpSpLocks/>
          </p:cNvGrpSpPr>
          <p:nvPr/>
        </p:nvGrpSpPr>
        <p:grpSpPr bwMode="auto">
          <a:xfrm>
            <a:off x="6275388" y="3919538"/>
            <a:ext cx="1987550" cy="709612"/>
            <a:chOff x="3554" y="2417"/>
            <a:chExt cx="778" cy="413"/>
          </a:xfrm>
        </p:grpSpPr>
        <p:sp>
          <p:nvSpPr>
            <p:cNvPr id="119838" name="AutoShape 29"/>
            <p:cNvSpPr>
              <a:spLocks/>
            </p:cNvSpPr>
            <p:nvPr/>
          </p:nvSpPr>
          <p:spPr bwMode="auto">
            <a:xfrm rot="-5400000">
              <a:off x="3831" y="2192"/>
              <a:ext cx="188" cy="637"/>
            </a:xfrm>
            <a:prstGeom prst="leftBrace">
              <a:avLst>
                <a:gd name="adj1" fmla="val 59421"/>
                <a:gd name="adj2" fmla="val 50000"/>
              </a:avLst>
            </a:prstGeom>
            <a:noFill/>
            <a:ln w="19050">
              <a:solidFill>
                <a:srgbClr val="0000FF"/>
              </a:solidFill>
              <a:round/>
              <a:headEnd/>
              <a:tailEnd/>
            </a:ln>
          </p:spPr>
          <p:txBody>
            <a:bodyPr vert="eaVert" wrap="none" anchor="ctr"/>
            <a:lstStyle/>
            <a:p>
              <a:endParaRPr lang="en-US">
                <a:cs typeface="Arial" charset="0"/>
              </a:endParaRPr>
            </a:p>
          </p:txBody>
        </p:sp>
        <p:sp>
          <p:nvSpPr>
            <p:cNvPr id="119839" name="Text Box 30"/>
            <p:cNvSpPr txBox="1">
              <a:spLocks noChangeArrowheads="1"/>
            </p:cNvSpPr>
            <p:nvPr/>
          </p:nvSpPr>
          <p:spPr bwMode="auto">
            <a:xfrm>
              <a:off x="3554" y="2618"/>
              <a:ext cx="778" cy="212"/>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0000FF"/>
                  </a:solidFill>
                  <a:cs typeface="Arial" charset="0"/>
                </a:rPr>
                <a:t>shortage </a:t>
              </a:r>
              <a:r>
                <a:rPr lang="en-US" sz="2400">
                  <a:solidFill>
                    <a:srgbClr val="0000FF"/>
                  </a:solidFill>
                  <a:cs typeface="Arial" charset="0"/>
                </a:rPr>
                <a:t>= 30</a:t>
              </a:r>
            </a:p>
          </p:txBody>
        </p:sp>
      </p:grpSp>
      <p:grpSp>
        <p:nvGrpSpPr>
          <p:cNvPr id="119840" name="Group 31"/>
          <p:cNvGrpSpPr>
            <a:grpSpLocks/>
          </p:cNvGrpSpPr>
          <p:nvPr/>
        </p:nvGrpSpPr>
        <p:grpSpPr bwMode="auto">
          <a:xfrm>
            <a:off x="4137025" y="3416300"/>
            <a:ext cx="4457700" cy="492125"/>
            <a:chOff x="2643" y="1748"/>
            <a:chExt cx="2808" cy="310"/>
          </a:xfrm>
        </p:grpSpPr>
        <p:grpSp>
          <p:nvGrpSpPr>
            <p:cNvPr id="119841" name="Group 32"/>
            <p:cNvGrpSpPr>
              <a:grpSpLocks/>
            </p:cNvGrpSpPr>
            <p:nvPr/>
          </p:nvGrpSpPr>
          <p:grpSpPr bwMode="auto">
            <a:xfrm>
              <a:off x="2643" y="1748"/>
              <a:ext cx="2808" cy="288"/>
              <a:chOff x="2643" y="1748"/>
              <a:chExt cx="2808" cy="288"/>
            </a:xfrm>
          </p:grpSpPr>
          <p:sp>
            <p:nvSpPr>
              <p:cNvPr id="119842" name="Line 33"/>
              <p:cNvSpPr>
                <a:spLocks noChangeShapeType="1"/>
              </p:cNvSpPr>
              <p:nvPr/>
            </p:nvSpPr>
            <p:spPr bwMode="auto">
              <a:xfrm>
                <a:off x="2643" y="2017"/>
                <a:ext cx="2808" cy="0"/>
              </a:xfrm>
              <a:prstGeom prst="line">
                <a:avLst/>
              </a:prstGeom>
              <a:noFill/>
              <a:ln w="38100">
                <a:solidFill>
                  <a:srgbClr val="DE8400"/>
                </a:solidFill>
                <a:round/>
                <a:headEnd/>
                <a:tailEnd/>
              </a:ln>
            </p:spPr>
            <p:txBody>
              <a:bodyPr/>
              <a:lstStyle/>
              <a:p>
                <a:endParaRPr lang="en-US"/>
              </a:p>
            </p:txBody>
          </p:sp>
          <p:sp>
            <p:nvSpPr>
              <p:cNvPr id="119843" name="Text Box 34"/>
              <p:cNvSpPr txBox="1">
                <a:spLocks noChangeArrowheads="1"/>
              </p:cNvSpPr>
              <p:nvPr/>
            </p:nvSpPr>
            <p:spPr bwMode="auto">
              <a:xfrm>
                <a:off x="2677" y="1748"/>
                <a:ext cx="1160" cy="288"/>
              </a:xfrm>
              <a:prstGeom prst="rect">
                <a:avLst/>
              </a:prstGeom>
              <a:noFill/>
              <a:ln w="9525">
                <a:noFill/>
                <a:miter lim="800000"/>
                <a:headEnd/>
                <a:tailEnd/>
              </a:ln>
            </p:spPr>
            <p:txBody>
              <a:bodyPr>
                <a:spAutoFit/>
              </a:bodyPr>
              <a:lstStyle/>
              <a:p>
                <a:pPr>
                  <a:spcBef>
                    <a:spcPct val="50000"/>
                  </a:spcBef>
                </a:pPr>
                <a:r>
                  <a:rPr lang="en-US" sz="2400" i="1">
                    <a:solidFill>
                      <a:srgbClr val="DE8400"/>
                    </a:solidFill>
                    <a:cs typeface="Arial" charset="0"/>
                  </a:rPr>
                  <a:t>Price ceiling</a:t>
                </a:r>
              </a:p>
            </p:txBody>
          </p:sp>
        </p:grpSp>
        <p:sp>
          <p:nvSpPr>
            <p:cNvPr id="119844" name="Oval 35"/>
            <p:cNvSpPr>
              <a:spLocks noChangeArrowheads="1"/>
            </p:cNvSpPr>
            <p:nvPr/>
          </p:nvSpPr>
          <p:spPr bwMode="auto">
            <a:xfrm>
              <a:off x="5069" y="1971"/>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19845" name="Oval 36"/>
            <p:cNvSpPr>
              <a:spLocks noChangeArrowheads="1"/>
            </p:cNvSpPr>
            <p:nvPr/>
          </p:nvSpPr>
          <p:spPr bwMode="auto">
            <a:xfrm>
              <a:off x="4027" y="1971"/>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sp>
        <p:nvSpPr>
          <p:cNvPr id="119816" name="Rectangle 8"/>
          <p:cNvSpPr>
            <a:spLocks noChangeArrowheads="1"/>
          </p:cNvSpPr>
          <p:nvPr/>
        </p:nvSpPr>
        <p:spPr bwMode="auto">
          <a:xfrm>
            <a:off x="8299450" y="6372225"/>
            <a:ext cx="684213" cy="368300"/>
          </a:xfrm>
          <a:prstGeom prst="rect">
            <a:avLst/>
          </a:prstGeom>
          <a:noFill/>
          <a:ln w="9525">
            <a:noFill/>
            <a:miter lim="800000"/>
            <a:headEnd/>
            <a:tailEnd/>
          </a:ln>
          <a:effectLst/>
        </p:spPr>
        <p:txBody>
          <a:bodyPr/>
          <a:lstStyle/>
          <a:p>
            <a:pPr algn="r"/>
            <a:fld id="{6924C709-CD1F-42D9-B479-E0FF70973CA0}" type="slidenum">
              <a:rPr lang="en-US" sz="1700">
                <a:solidFill>
                  <a:srgbClr val="777777"/>
                </a:solidFill>
                <a:latin typeface="Tahoma" pitchFamily="34" charset="0"/>
              </a:rPr>
              <a:pPr algn="r"/>
              <a:t>13</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25">
                                            <p:txEl>
                                              <p:pRg st="0" end="0"/>
                                            </p:txEl>
                                          </p:spTgt>
                                        </p:tgtEl>
                                        <p:attrNameLst>
                                          <p:attrName>style.visibility</p:attrName>
                                        </p:attrNameLst>
                                      </p:cBhvr>
                                      <p:to>
                                        <p:strVal val="visible"/>
                                      </p:to>
                                    </p:set>
                                    <p:animEffect transition="in" filter="wipe(left)">
                                      <p:cBhvr>
                                        <p:cTn id="7" dur="500"/>
                                        <p:tgtEl>
                                          <p:spTgt spid="214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4025">
                                            <p:txEl>
                                              <p:pRg st="1" end="1"/>
                                            </p:txEl>
                                          </p:spTgt>
                                        </p:tgtEl>
                                        <p:attrNameLst>
                                          <p:attrName>style.visibility</p:attrName>
                                        </p:attrNameLst>
                                      </p:cBhvr>
                                      <p:to>
                                        <p:strVal val="visible"/>
                                      </p:to>
                                    </p:set>
                                    <p:animEffect transition="in" filter="wipe(left)">
                                      <p:cBhvr>
                                        <p:cTn id="12" dur="500"/>
                                        <p:tgtEl>
                                          <p:spTgt spid="214025">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trips(downRigh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5"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20835"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cs typeface="Arial" charset="0"/>
            </a:endParaRPr>
          </a:p>
        </p:txBody>
      </p:sp>
      <p:sp>
        <p:nvSpPr>
          <p:cNvPr id="73732" name="Rectangle 4"/>
          <p:cNvSpPr>
            <a:spLocks noGrp="1" noChangeArrowheads="1"/>
          </p:cNvSpPr>
          <p:nvPr>
            <p:ph type="title"/>
          </p:nvPr>
        </p:nvSpPr>
        <p:spPr>
          <a:xfrm>
            <a:off x="587375" y="352425"/>
            <a:ext cx="8208963" cy="954088"/>
          </a:xfrm>
          <a:ln/>
        </p:spPr>
        <p:txBody>
          <a:bodyPr tIns="0" bIns="0" anchor="t"/>
          <a:lstStyle/>
          <a:p>
            <a:pPr algn="l"/>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1</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B.  $90 price floor</a:t>
            </a:r>
          </a:p>
        </p:txBody>
      </p:sp>
      <p:grpSp>
        <p:nvGrpSpPr>
          <p:cNvPr id="120837" name="Group 11"/>
          <p:cNvGrpSpPr>
            <a:grpSpLocks/>
          </p:cNvGrpSpPr>
          <p:nvPr/>
        </p:nvGrpSpPr>
        <p:grpSpPr bwMode="auto">
          <a:xfrm>
            <a:off x="593725" y="290513"/>
            <a:ext cx="8210550" cy="1049337"/>
            <a:chOff x="374" y="183"/>
            <a:chExt cx="5000" cy="661"/>
          </a:xfrm>
        </p:grpSpPr>
        <p:sp>
          <p:nvSpPr>
            <p:cNvPr id="120838"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120839"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grpSp>
        <p:nvGrpSpPr>
          <p:cNvPr id="120841" name="Group 55"/>
          <p:cNvGrpSpPr>
            <a:grpSpLocks/>
          </p:cNvGrpSpPr>
          <p:nvPr/>
        </p:nvGrpSpPr>
        <p:grpSpPr bwMode="auto">
          <a:xfrm>
            <a:off x="3387725" y="965200"/>
            <a:ext cx="5545138" cy="5810250"/>
            <a:chOff x="2185" y="225"/>
            <a:chExt cx="3493" cy="3660"/>
          </a:xfrm>
        </p:grpSpPr>
        <p:graphicFrame>
          <p:nvGraphicFramePr>
            <p:cNvPr id="120842" name="Object 56"/>
            <p:cNvGraphicFramePr>
              <a:graphicFrameLocks noChangeAspect="1"/>
            </p:cNvGraphicFramePr>
            <p:nvPr/>
          </p:nvGraphicFramePr>
          <p:xfrm>
            <a:off x="2185" y="429"/>
            <a:ext cx="3493" cy="3456"/>
          </p:xfrm>
          <a:graphic>
            <a:graphicData uri="http://schemas.openxmlformats.org/presentationml/2006/ole">
              <p:oleObj spid="_x0000_s120842" name="Chart" r:id="rId4" imgW="3943410" imgH="3495854" progId="Excel.Chart.8">
                <p:embed/>
              </p:oleObj>
            </a:graphicData>
          </a:graphic>
        </p:graphicFrame>
        <p:grpSp>
          <p:nvGrpSpPr>
            <p:cNvPr id="120843" name="Group 57"/>
            <p:cNvGrpSpPr>
              <a:grpSpLocks/>
            </p:cNvGrpSpPr>
            <p:nvPr/>
          </p:nvGrpSpPr>
          <p:grpSpPr bwMode="auto">
            <a:xfrm>
              <a:off x="2285" y="225"/>
              <a:ext cx="3341" cy="3550"/>
              <a:chOff x="2285" y="225"/>
              <a:chExt cx="3341" cy="3550"/>
            </a:xfrm>
          </p:grpSpPr>
          <p:sp>
            <p:nvSpPr>
              <p:cNvPr id="120844" name="Text Box 58"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w="9525">
                <a:noFill/>
                <a:miter lim="800000"/>
                <a:headEnd/>
                <a:tailEnd/>
              </a:ln>
            </p:spPr>
            <p:txBody>
              <a:bodyPr tIns="0">
                <a:spAutoFit/>
              </a:bodyPr>
              <a:lstStyle/>
              <a:p>
                <a:pPr algn="ctr">
                  <a:spcBef>
                    <a:spcPct val="50000"/>
                  </a:spcBef>
                </a:pPr>
                <a:r>
                  <a:rPr lang="en-US" sz="2600" b="1" i="1">
                    <a:cs typeface="Arial" charset="0"/>
                  </a:rPr>
                  <a:t>Q</a:t>
                </a:r>
              </a:p>
            </p:txBody>
          </p:sp>
          <p:sp>
            <p:nvSpPr>
              <p:cNvPr id="120845" name="Text Box 59"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w="9525">
                <a:noFill/>
                <a:miter lim="800000"/>
                <a:headEnd/>
                <a:tailEnd/>
              </a:ln>
            </p:spPr>
            <p:txBody>
              <a:bodyPr wrap="none" tIns="0"/>
              <a:lstStyle/>
              <a:p>
                <a:pPr algn="r">
                  <a:spcBef>
                    <a:spcPct val="50000"/>
                  </a:spcBef>
                </a:pPr>
                <a:r>
                  <a:rPr lang="en-US" sz="2600" b="1" i="1">
                    <a:cs typeface="Arial" charset="0"/>
                  </a:rPr>
                  <a:t>P</a:t>
                </a:r>
              </a:p>
            </p:txBody>
          </p:sp>
          <p:sp>
            <p:nvSpPr>
              <p:cNvPr id="120846" name="Text Box 60"/>
              <p:cNvSpPr txBox="1">
                <a:spLocks noChangeArrowheads="1"/>
              </p:cNvSpPr>
              <p:nvPr/>
            </p:nvSpPr>
            <p:spPr bwMode="auto">
              <a:xfrm>
                <a:off x="5250" y="657"/>
                <a:ext cx="225" cy="250"/>
              </a:xfrm>
              <a:prstGeom prst="rect">
                <a:avLst/>
              </a:prstGeom>
              <a:noFill/>
              <a:ln w="9525">
                <a:noFill/>
                <a:miter lim="800000"/>
                <a:headEnd/>
                <a:tailEnd/>
              </a:ln>
            </p:spPr>
            <p:txBody>
              <a:bodyPr lIns="0" tIns="0" rIns="0" bIns="0">
                <a:spAutoFit/>
              </a:bodyPr>
              <a:lstStyle/>
              <a:p>
                <a:pPr algn="ctr">
                  <a:spcBef>
                    <a:spcPct val="50000"/>
                  </a:spcBef>
                </a:pPr>
                <a:r>
                  <a:rPr lang="en-US" sz="2600" b="1" i="1">
                    <a:cs typeface="Arial" charset="0"/>
                  </a:rPr>
                  <a:t>S</a:t>
                </a:r>
              </a:p>
            </p:txBody>
          </p:sp>
          <p:sp>
            <p:nvSpPr>
              <p:cNvPr id="120847" name="Rectangle 61"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sp>
            <p:nvSpPr>
              <p:cNvPr id="120848" name="Rectangle 62"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grpSp>
            <p:nvGrpSpPr>
              <p:cNvPr id="120849" name="Group 63"/>
              <p:cNvGrpSpPr>
                <a:grpSpLocks/>
              </p:cNvGrpSpPr>
              <p:nvPr/>
            </p:nvGrpSpPr>
            <p:grpSpPr bwMode="auto">
              <a:xfrm>
                <a:off x="2738" y="3367"/>
                <a:ext cx="222" cy="123"/>
                <a:chOff x="2757" y="3291"/>
                <a:chExt cx="222" cy="123"/>
              </a:xfrm>
            </p:grpSpPr>
            <p:sp>
              <p:nvSpPr>
                <p:cNvPr id="120850" name="Line 64"/>
                <p:cNvSpPr>
                  <a:spLocks noChangeShapeType="1"/>
                </p:cNvSpPr>
                <p:nvPr/>
              </p:nvSpPr>
              <p:spPr bwMode="auto">
                <a:xfrm flipH="1">
                  <a:off x="2763" y="3309"/>
                  <a:ext cx="171" cy="105"/>
                </a:xfrm>
                <a:prstGeom prst="line">
                  <a:avLst/>
                </a:prstGeom>
                <a:noFill/>
                <a:ln w="38100">
                  <a:solidFill>
                    <a:schemeClr val="bg1"/>
                  </a:solidFill>
                  <a:round/>
                  <a:headEnd/>
                  <a:tailEnd/>
                </a:ln>
              </p:spPr>
              <p:txBody>
                <a:bodyPr/>
                <a:lstStyle/>
                <a:p>
                  <a:endParaRPr lang="en-US"/>
                </a:p>
              </p:txBody>
            </p:sp>
            <p:sp>
              <p:nvSpPr>
                <p:cNvPr id="120851" name="Line 65"/>
                <p:cNvSpPr>
                  <a:spLocks noChangeShapeType="1"/>
                </p:cNvSpPr>
                <p:nvPr/>
              </p:nvSpPr>
              <p:spPr bwMode="auto">
                <a:xfrm flipH="1">
                  <a:off x="2808" y="3300"/>
                  <a:ext cx="171" cy="105"/>
                </a:xfrm>
                <a:prstGeom prst="line">
                  <a:avLst/>
                </a:prstGeom>
                <a:noFill/>
                <a:ln w="19050">
                  <a:solidFill>
                    <a:schemeClr val="tx1"/>
                  </a:solidFill>
                  <a:round/>
                  <a:headEnd/>
                  <a:tailEnd/>
                </a:ln>
              </p:spPr>
              <p:txBody>
                <a:bodyPr/>
                <a:lstStyle/>
                <a:p>
                  <a:endParaRPr lang="en-US"/>
                </a:p>
              </p:txBody>
            </p:sp>
            <p:sp>
              <p:nvSpPr>
                <p:cNvPr id="120852" name="Line 66"/>
                <p:cNvSpPr>
                  <a:spLocks noChangeShapeType="1"/>
                </p:cNvSpPr>
                <p:nvPr/>
              </p:nvSpPr>
              <p:spPr bwMode="auto">
                <a:xfrm flipH="1">
                  <a:off x="2757" y="3291"/>
                  <a:ext cx="171" cy="105"/>
                </a:xfrm>
                <a:prstGeom prst="line">
                  <a:avLst/>
                </a:prstGeom>
                <a:noFill/>
                <a:ln w="19050">
                  <a:solidFill>
                    <a:schemeClr val="tx1"/>
                  </a:solidFill>
                  <a:round/>
                  <a:headEnd/>
                  <a:tailEnd/>
                </a:ln>
              </p:spPr>
              <p:txBody>
                <a:bodyPr/>
                <a:lstStyle/>
                <a:p>
                  <a:endParaRPr lang="en-US"/>
                </a:p>
              </p:txBody>
            </p:sp>
          </p:grpSp>
          <p:grpSp>
            <p:nvGrpSpPr>
              <p:cNvPr id="120853" name="Group 67"/>
              <p:cNvGrpSpPr>
                <a:grpSpLocks/>
              </p:cNvGrpSpPr>
              <p:nvPr/>
            </p:nvGrpSpPr>
            <p:grpSpPr bwMode="auto">
              <a:xfrm>
                <a:off x="2579" y="3211"/>
                <a:ext cx="186" cy="141"/>
                <a:chOff x="2586" y="3138"/>
                <a:chExt cx="186" cy="141"/>
              </a:xfrm>
            </p:grpSpPr>
            <p:sp>
              <p:nvSpPr>
                <p:cNvPr id="120854" name="Line 68"/>
                <p:cNvSpPr>
                  <a:spLocks noChangeShapeType="1"/>
                </p:cNvSpPr>
                <p:nvPr/>
              </p:nvSpPr>
              <p:spPr bwMode="auto">
                <a:xfrm flipH="1">
                  <a:off x="2586" y="3162"/>
                  <a:ext cx="171" cy="105"/>
                </a:xfrm>
                <a:prstGeom prst="line">
                  <a:avLst/>
                </a:prstGeom>
                <a:noFill/>
                <a:ln w="38100">
                  <a:solidFill>
                    <a:schemeClr val="bg1"/>
                  </a:solidFill>
                  <a:round/>
                  <a:headEnd/>
                  <a:tailEnd/>
                </a:ln>
              </p:spPr>
              <p:txBody>
                <a:bodyPr/>
                <a:lstStyle/>
                <a:p>
                  <a:endParaRPr lang="en-US"/>
                </a:p>
              </p:txBody>
            </p:sp>
            <p:sp>
              <p:nvSpPr>
                <p:cNvPr id="120855" name="Line 69"/>
                <p:cNvSpPr>
                  <a:spLocks noChangeShapeType="1"/>
                </p:cNvSpPr>
                <p:nvPr/>
              </p:nvSpPr>
              <p:spPr bwMode="auto">
                <a:xfrm flipH="1">
                  <a:off x="2601" y="3174"/>
                  <a:ext cx="171" cy="105"/>
                </a:xfrm>
                <a:prstGeom prst="line">
                  <a:avLst/>
                </a:prstGeom>
                <a:noFill/>
                <a:ln w="19050">
                  <a:solidFill>
                    <a:schemeClr val="tx1"/>
                  </a:solidFill>
                  <a:round/>
                  <a:headEnd/>
                  <a:tailEnd/>
                </a:ln>
              </p:spPr>
              <p:txBody>
                <a:bodyPr/>
                <a:lstStyle/>
                <a:p>
                  <a:endParaRPr lang="en-US"/>
                </a:p>
              </p:txBody>
            </p:sp>
            <p:sp>
              <p:nvSpPr>
                <p:cNvPr id="120856" name="Line 70"/>
                <p:cNvSpPr>
                  <a:spLocks noChangeShapeType="1"/>
                </p:cNvSpPr>
                <p:nvPr/>
              </p:nvSpPr>
              <p:spPr bwMode="auto">
                <a:xfrm flipH="1">
                  <a:off x="2592" y="3138"/>
                  <a:ext cx="171" cy="105"/>
                </a:xfrm>
                <a:prstGeom prst="line">
                  <a:avLst/>
                </a:prstGeom>
                <a:noFill/>
                <a:ln w="19050">
                  <a:solidFill>
                    <a:schemeClr val="tx1"/>
                  </a:solidFill>
                  <a:round/>
                  <a:headEnd/>
                  <a:tailEnd/>
                </a:ln>
              </p:spPr>
              <p:txBody>
                <a:bodyPr/>
                <a:lstStyle/>
                <a:p>
                  <a:endParaRPr lang="en-US"/>
                </a:p>
              </p:txBody>
            </p:sp>
          </p:grpSp>
          <p:sp>
            <p:nvSpPr>
              <p:cNvPr id="120857" name="Text Box 71"/>
              <p:cNvSpPr txBox="1">
                <a:spLocks noChangeArrowheads="1"/>
              </p:cNvSpPr>
              <p:nvPr/>
            </p:nvSpPr>
            <p:spPr bwMode="auto">
              <a:xfrm>
                <a:off x="2474" y="3436"/>
                <a:ext cx="189" cy="269"/>
              </a:xfrm>
              <a:prstGeom prst="rect">
                <a:avLst/>
              </a:prstGeom>
              <a:noFill/>
              <a:ln w="9525">
                <a:noFill/>
                <a:miter lim="800000"/>
                <a:headEnd/>
                <a:tailEnd/>
              </a:ln>
            </p:spPr>
            <p:txBody>
              <a:bodyPr>
                <a:spAutoFit/>
              </a:bodyPr>
              <a:lstStyle/>
              <a:p>
                <a:pPr algn="ctr">
                  <a:spcBef>
                    <a:spcPct val="50000"/>
                  </a:spcBef>
                </a:pPr>
                <a:r>
                  <a:rPr lang="en-US" sz="2200">
                    <a:cs typeface="Arial" charset="0"/>
                  </a:rPr>
                  <a:t>0</a:t>
                </a:r>
              </a:p>
            </p:txBody>
          </p:sp>
          <p:sp>
            <p:nvSpPr>
              <p:cNvPr id="120858" name="Text Box 72"/>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2500">
                    <a:cs typeface="Arial" charset="0"/>
                  </a:rPr>
                  <a:t>The market for </a:t>
                </a:r>
                <a:br>
                  <a:rPr lang="en-US" sz="2500">
                    <a:cs typeface="Arial" charset="0"/>
                  </a:rPr>
                </a:br>
                <a:r>
                  <a:rPr lang="en-US" sz="2500">
                    <a:cs typeface="Arial" charset="0"/>
                  </a:rPr>
                  <a:t>hotel rooms</a:t>
                </a:r>
              </a:p>
            </p:txBody>
          </p:sp>
          <p:sp>
            <p:nvSpPr>
              <p:cNvPr id="120859" name="Text Box 73"/>
              <p:cNvSpPr txBox="1">
                <a:spLocks noChangeArrowheads="1"/>
              </p:cNvSpPr>
              <p:nvPr/>
            </p:nvSpPr>
            <p:spPr bwMode="auto">
              <a:xfrm>
                <a:off x="5220" y="2165"/>
                <a:ext cx="210" cy="250"/>
              </a:xfrm>
              <a:prstGeom prst="rect">
                <a:avLst/>
              </a:prstGeom>
              <a:solidFill>
                <a:schemeClr val="bg1"/>
              </a:solidFill>
              <a:ln w="9525">
                <a:noFill/>
                <a:miter lim="800000"/>
                <a:headEnd/>
                <a:tailEnd/>
              </a:ln>
            </p:spPr>
            <p:txBody>
              <a:bodyPr lIns="0" tIns="0" rIns="0" bIns="0">
                <a:spAutoFit/>
              </a:bodyPr>
              <a:lstStyle/>
              <a:p>
                <a:pPr algn="ctr">
                  <a:spcBef>
                    <a:spcPct val="50000"/>
                  </a:spcBef>
                </a:pPr>
                <a:r>
                  <a:rPr lang="en-US" sz="2600" b="1" i="1">
                    <a:cs typeface="Arial" charset="0"/>
                  </a:rPr>
                  <a:t>D</a:t>
                </a:r>
              </a:p>
            </p:txBody>
          </p:sp>
        </p:grpSp>
      </p:grpSp>
      <p:sp>
        <p:nvSpPr>
          <p:cNvPr id="215073" name="Rectangle 33"/>
          <p:cNvSpPr>
            <a:spLocks noChangeArrowheads="1"/>
          </p:cNvSpPr>
          <p:nvPr/>
        </p:nvSpPr>
        <p:spPr bwMode="auto">
          <a:xfrm>
            <a:off x="715963" y="1606550"/>
            <a:ext cx="2640012" cy="3781425"/>
          </a:xfrm>
          <a:prstGeom prst="rect">
            <a:avLst/>
          </a:prstGeom>
          <a:noFill/>
          <a:ln w="9525">
            <a:noFill/>
            <a:miter lim="800000"/>
            <a:headEnd/>
            <a:tailEnd/>
          </a:ln>
          <a:effectLst/>
        </p:spPr>
        <p:txBody>
          <a:bodyPr/>
          <a:lstStyle/>
          <a:p>
            <a:pPr>
              <a:lnSpc>
                <a:spcPct val="105000"/>
              </a:lnSpc>
              <a:spcBef>
                <a:spcPct val="45000"/>
              </a:spcBef>
              <a:buClr>
                <a:srgbClr val="003399"/>
              </a:buClr>
              <a:buSzPct val="120000"/>
              <a:buFont typeface="Wingdings" pitchFamily="2" charset="2"/>
              <a:buNone/>
            </a:pPr>
            <a:r>
              <a:rPr lang="en-US" sz="2700"/>
              <a:t>Eq’m price is above the floor, so floor is not binding.  </a:t>
            </a:r>
          </a:p>
          <a:p>
            <a:pPr>
              <a:lnSpc>
                <a:spcPct val="105000"/>
              </a:lnSpc>
              <a:spcBef>
                <a:spcPct val="45000"/>
              </a:spcBef>
              <a:buClr>
                <a:srgbClr val="003399"/>
              </a:buClr>
              <a:buSzPct val="120000"/>
              <a:buFont typeface="Wingdings" pitchFamily="2" charset="2"/>
              <a:buNone/>
            </a:pPr>
            <a:r>
              <a:rPr lang="en-US" sz="2700" b="1" i="1"/>
              <a:t>P</a:t>
            </a:r>
            <a:r>
              <a:rPr lang="en-US" sz="2700"/>
              <a:t> = $100, </a:t>
            </a:r>
            <a:br>
              <a:rPr lang="en-US" sz="2700"/>
            </a:br>
            <a:r>
              <a:rPr lang="en-US" sz="2700" b="1" i="1"/>
              <a:t>Q</a:t>
            </a:r>
            <a:r>
              <a:rPr lang="en-US" sz="2700"/>
              <a:t> = 100 rooms. </a:t>
            </a:r>
          </a:p>
        </p:txBody>
      </p:sp>
      <p:sp>
        <p:nvSpPr>
          <p:cNvPr id="120861" name="Line 52"/>
          <p:cNvSpPr>
            <a:spLocks noChangeShapeType="1"/>
          </p:cNvSpPr>
          <p:nvPr/>
        </p:nvSpPr>
        <p:spPr bwMode="auto">
          <a:xfrm>
            <a:off x="4137025" y="3843338"/>
            <a:ext cx="4457700" cy="0"/>
          </a:xfrm>
          <a:prstGeom prst="line">
            <a:avLst/>
          </a:prstGeom>
          <a:noFill/>
          <a:ln w="38100">
            <a:solidFill>
              <a:srgbClr val="DE8400"/>
            </a:solidFill>
            <a:round/>
            <a:headEnd/>
            <a:tailEnd/>
          </a:ln>
        </p:spPr>
        <p:txBody>
          <a:bodyPr/>
          <a:lstStyle/>
          <a:p>
            <a:endParaRPr lang="en-US"/>
          </a:p>
        </p:txBody>
      </p:sp>
      <p:sp>
        <p:nvSpPr>
          <p:cNvPr id="120862" name="Text Box 53"/>
          <p:cNvSpPr txBox="1">
            <a:spLocks noChangeArrowheads="1"/>
          </p:cNvSpPr>
          <p:nvPr/>
        </p:nvSpPr>
        <p:spPr bwMode="auto">
          <a:xfrm>
            <a:off x="4216400" y="3829050"/>
            <a:ext cx="1747838" cy="457200"/>
          </a:xfrm>
          <a:prstGeom prst="rect">
            <a:avLst/>
          </a:prstGeom>
          <a:noFill/>
          <a:ln w="9525">
            <a:noFill/>
            <a:miter lim="800000"/>
            <a:headEnd/>
            <a:tailEnd/>
          </a:ln>
        </p:spPr>
        <p:txBody>
          <a:bodyPr>
            <a:spAutoFit/>
          </a:bodyPr>
          <a:lstStyle/>
          <a:p>
            <a:pPr>
              <a:spcBef>
                <a:spcPct val="50000"/>
              </a:spcBef>
            </a:pPr>
            <a:r>
              <a:rPr lang="en-US" sz="2400" i="1">
                <a:solidFill>
                  <a:srgbClr val="DE8400"/>
                </a:solidFill>
                <a:cs typeface="Arial" charset="0"/>
              </a:rPr>
              <a:t>Price floor</a:t>
            </a:r>
          </a:p>
        </p:txBody>
      </p:sp>
      <p:sp>
        <p:nvSpPr>
          <p:cNvPr id="120863" name="Oval 54"/>
          <p:cNvSpPr>
            <a:spLocks noChangeArrowheads="1"/>
          </p:cNvSpPr>
          <p:nvPr/>
        </p:nvSpPr>
        <p:spPr bwMode="auto">
          <a:xfrm>
            <a:off x="6877050" y="3324225"/>
            <a:ext cx="139700" cy="138113"/>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20840" name="Rectangle 8"/>
          <p:cNvSpPr>
            <a:spLocks noChangeArrowheads="1"/>
          </p:cNvSpPr>
          <p:nvPr/>
        </p:nvSpPr>
        <p:spPr bwMode="auto">
          <a:xfrm>
            <a:off x="8302625" y="6375400"/>
            <a:ext cx="684213" cy="368300"/>
          </a:xfrm>
          <a:prstGeom prst="rect">
            <a:avLst/>
          </a:prstGeom>
          <a:noFill/>
          <a:ln w="9525">
            <a:noFill/>
            <a:miter lim="800000"/>
            <a:headEnd/>
            <a:tailEnd/>
          </a:ln>
          <a:effectLst/>
        </p:spPr>
        <p:txBody>
          <a:bodyPr/>
          <a:lstStyle/>
          <a:p>
            <a:pPr algn="r"/>
            <a:fld id="{5D00C5D0-A0E6-4846-A2B1-27D87FA8919D}" type="slidenum">
              <a:rPr lang="en-US" sz="1700">
                <a:solidFill>
                  <a:srgbClr val="777777"/>
                </a:solidFill>
                <a:latin typeface="Tahoma" pitchFamily="34" charset="0"/>
              </a:rPr>
              <a:pPr algn="r"/>
              <a:t>14</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3">
                                            <p:txEl>
                                              <p:pRg st="0" end="0"/>
                                            </p:txEl>
                                          </p:spTgt>
                                        </p:tgtEl>
                                        <p:attrNameLst>
                                          <p:attrName>style.visibility</p:attrName>
                                        </p:attrNameLst>
                                      </p:cBhvr>
                                      <p:to>
                                        <p:strVal val="visible"/>
                                      </p:to>
                                    </p:set>
                                    <p:animEffect transition="in" filter="wipe(left)">
                                      <p:cBhvr>
                                        <p:cTn id="7" dur="500"/>
                                        <p:tgtEl>
                                          <p:spTgt spid="2150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3">
                                            <p:txEl>
                                              <p:pRg st="1" end="1"/>
                                            </p:txEl>
                                          </p:spTgt>
                                        </p:tgtEl>
                                        <p:attrNameLst>
                                          <p:attrName>style.visibility</p:attrName>
                                        </p:attrNameLst>
                                      </p:cBhvr>
                                      <p:to>
                                        <p:strVal val="visible"/>
                                      </p:to>
                                    </p:set>
                                    <p:animEffect transition="in" filter="wipe(left)">
                                      <p:cBhvr>
                                        <p:cTn id="12" dur="500"/>
                                        <p:tgtEl>
                                          <p:spTgt spid="2150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3"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21859" name="Rectangle 8"/>
          <p:cNvSpPr>
            <a:spLocks noChangeArrowheads="1"/>
          </p:cNvSpPr>
          <p:nvPr/>
        </p:nvSpPr>
        <p:spPr bwMode="auto">
          <a:xfrm>
            <a:off x="-3175" y="-3175"/>
            <a:ext cx="381000" cy="6858000"/>
          </a:xfrm>
          <a:prstGeom prst="rect">
            <a:avLst/>
          </a:prstGeom>
          <a:solidFill>
            <a:srgbClr val="996633"/>
          </a:solidFill>
          <a:ln w="9525">
            <a:noFill/>
            <a:miter lim="800000"/>
            <a:headEnd/>
            <a:tailEnd/>
          </a:ln>
        </p:spPr>
        <p:txBody>
          <a:bodyPr wrap="none" anchor="ctr"/>
          <a:lstStyle/>
          <a:p>
            <a:endParaRPr lang="en-US">
              <a:cs typeface="Arial" charset="0"/>
            </a:endParaRPr>
          </a:p>
        </p:txBody>
      </p:sp>
      <p:sp>
        <p:nvSpPr>
          <p:cNvPr id="73732" name="Rectangle 4"/>
          <p:cNvSpPr>
            <a:spLocks noGrp="1" noChangeArrowheads="1"/>
          </p:cNvSpPr>
          <p:nvPr>
            <p:ph type="title"/>
          </p:nvPr>
        </p:nvSpPr>
        <p:spPr>
          <a:xfrm>
            <a:off x="584200" y="349250"/>
            <a:ext cx="8208963" cy="954088"/>
          </a:xfrm>
          <a:ln/>
        </p:spPr>
        <p:txBody>
          <a:bodyPr tIns="0" bIns="0" anchor="t"/>
          <a:lstStyle/>
          <a:p>
            <a:pPr algn="l"/>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1</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C.  $120 price floor</a:t>
            </a:r>
          </a:p>
        </p:txBody>
      </p:sp>
      <p:grpSp>
        <p:nvGrpSpPr>
          <p:cNvPr id="121861" name="Group 11"/>
          <p:cNvGrpSpPr>
            <a:grpSpLocks/>
          </p:cNvGrpSpPr>
          <p:nvPr/>
        </p:nvGrpSpPr>
        <p:grpSpPr bwMode="auto">
          <a:xfrm>
            <a:off x="590550" y="287338"/>
            <a:ext cx="8210550" cy="1049337"/>
            <a:chOff x="374" y="183"/>
            <a:chExt cx="5000" cy="661"/>
          </a:xfrm>
        </p:grpSpPr>
        <p:sp>
          <p:nvSpPr>
            <p:cNvPr id="121862"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121863"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grpSp>
        <p:nvGrpSpPr>
          <p:cNvPr id="121865" name="Group 63"/>
          <p:cNvGrpSpPr>
            <a:grpSpLocks/>
          </p:cNvGrpSpPr>
          <p:nvPr/>
        </p:nvGrpSpPr>
        <p:grpSpPr bwMode="auto">
          <a:xfrm>
            <a:off x="3387725" y="965200"/>
            <a:ext cx="5545138" cy="5810250"/>
            <a:chOff x="2185" y="225"/>
            <a:chExt cx="3493" cy="3660"/>
          </a:xfrm>
        </p:grpSpPr>
        <p:graphicFrame>
          <p:nvGraphicFramePr>
            <p:cNvPr id="121866" name="Object 64"/>
            <p:cNvGraphicFramePr>
              <a:graphicFrameLocks noChangeAspect="1"/>
            </p:cNvGraphicFramePr>
            <p:nvPr/>
          </p:nvGraphicFramePr>
          <p:xfrm>
            <a:off x="2185" y="429"/>
            <a:ext cx="3493" cy="3456"/>
          </p:xfrm>
          <a:graphic>
            <a:graphicData uri="http://schemas.openxmlformats.org/presentationml/2006/ole">
              <p:oleObj spid="_x0000_s121866" name="Chart" r:id="rId4" imgW="3943410" imgH="3495854" progId="Excel.Chart.8">
                <p:embed/>
              </p:oleObj>
            </a:graphicData>
          </a:graphic>
        </p:graphicFrame>
        <p:grpSp>
          <p:nvGrpSpPr>
            <p:cNvPr id="121867" name="Group 65"/>
            <p:cNvGrpSpPr>
              <a:grpSpLocks/>
            </p:cNvGrpSpPr>
            <p:nvPr/>
          </p:nvGrpSpPr>
          <p:grpSpPr bwMode="auto">
            <a:xfrm>
              <a:off x="2285" y="225"/>
              <a:ext cx="3341" cy="3550"/>
              <a:chOff x="2285" y="225"/>
              <a:chExt cx="3341" cy="3550"/>
            </a:xfrm>
          </p:grpSpPr>
          <p:sp>
            <p:nvSpPr>
              <p:cNvPr id="121868" name="Text Box 66"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w="9525">
                <a:noFill/>
                <a:miter lim="800000"/>
                <a:headEnd/>
                <a:tailEnd/>
              </a:ln>
            </p:spPr>
            <p:txBody>
              <a:bodyPr tIns="0">
                <a:spAutoFit/>
              </a:bodyPr>
              <a:lstStyle/>
              <a:p>
                <a:pPr algn="ctr">
                  <a:spcBef>
                    <a:spcPct val="50000"/>
                  </a:spcBef>
                </a:pPr>
                <a:r>
                  <a:rPr lang="en-US" sz="2600" b="1" i="1">
                    <a:cs typeface="Arial" charset="0"/>
                  </a:rPr>
                  <a:t>Q</a:t>
                </a:r>
              </a:p>
            </p:txBody>
          </p:sp>
          <p:sp>
            <p:nvSpPr>
              <p:cNvPr id="121869" name="Text Box 67"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w="9525">
                <a:noFill/>
                <a:miter lim="800000"/>
                <a:headEnd/>
                <a:tailEnd/>
              </a:ln>
            </p:spPr>
            <p:txBody>
              <a:bodyPr wrap="none" tIns="0"/>
              <a:lstStyle/>
              <a:p>
                <a:pPr algn="r">
                  <a:spcBef>
                    <a:spcPct val="50000"/>
                  </a:spcBef>
                </a:pPr>
                <a:r>
                  <a:rPr lang="en-US" sz="2600" b="1" i="1">
                    <a:cs typeface="Arial" charset="0"/>
                  </a:rPr>
                  <a:t>P</a:t>
                </a:r>
              </a:p>
            </p:txBody>
          </p:sp>
          <p:sp>
            <p:nvSpPr>
              <p:cNvPr id="121870" name="Text Box 68"/>
              <p:cNvSpPr txBox="1">
                <a:spLocks noChangeArrowheads="1"/>
              </p:cNvSpPr>
              <p:nvPr/>
            </p:nvSpPr>
            <p:spPr bwMode="auto">
              <a:xfrm>
                <a:off x="5250" y="657"/>
                <a:ext cx="225" cy="250"/>
              </a:xfrm>
              <a:prstGeom prst="rect">
                <a:avLst/>
              </a:prstGeom>
              <a:noFill/>
              <a:ln w="9525">
                <a:noFill/>
                <a:miter lim="800000"/>
                <a:headEnd/>
                <a:tailEnd/>
              </a:ln>
            </p:spPr>
            <p:txBody>
              <a:bodyPr lIns="0" tIns="0" rIns="0" bIns="0">
                <a:spAutoFit/>
              </a:bodyPr>
              <a:lstStyle/>
              <a:p>
                <a:pPr algn="ctr">
                  <a:spcBef>
                    <a:spcPct val="50000"/>
                  </a:spcBef>
                </a:pPr>
                <a:r>
                  <a:rPr lang="en-US" sz="2600" b="1" i="1">
                    <a:cs typeface="Arial" charset="0"/>
                  </a:rPr>
                  <a:t>S</a:t>
                </a:r>
              </a:p>
            </p:txBody>
          </p:sp>
          <p:sp>
            <p:nvSpPr>
              <p:cNvPr id="121871" name="Rectangle 69"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sp>
            <p:nvSpPr>
              <p:cNvPr id="121872" name="Rectangle 70"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grpSp>
            <p:nvGrpSpPr>
              <p:cNvPr id="121873" name="Group 71"/>
              <p:cNvGrpSpPr>
                <a:grpSpLocks/>
              </p:cNvGrpSpPr>
              <p:nvPr/>
            </p:nvGrpSpPr>
            <p:grpSpPr bwMode="auto">
              <a:xfrm>
                <a:off x="2738" y="3367"/>
                <a:ext cx="222" cy="123"/>
                <a:chOff x="2757" y="3291"/>
                <a:chExt cx="222" cy="123"/>
              </a:xfrm>
            </p:grpSpPr>
            <p:sp>
              <p:nvSpPr>
                <p:cNvPr id="121874" name="Line 72"/>
                <p:cNvSpPr>
                  <a:spLocks noChangeShapeType="1"/>
                </p:cNvSpPr>
                <p:nvPr/>
              </p:nvSpPr>
              <p:spPr bwMode="auto">
                <a:xfrm flipH="1">
                  <a:off x="2763" y="3309"/>
                  <a:ext cx="171" cy="105"/>
                </a:xfrm>
                <a:prstGeom prst="line">
                  <a:avLst/>
                </a:prstGeom>
                <a:noFill/>
                <a:ln w="38100">
                  <a:solidFill>
                    <a:schemeClr val="bg1"/>
                  </a:solidFill>
                  <a:round/>
                  <a:headEnd/>
                  <a:tailEnd/>
                </a:ln>
              </p:spPr>
              <p:txBody>
                <a:bodyPr/>
                <a:lstStyle/>
                <a:p>
                  <a:endParaRPr lang="en-US"/>
                </a:p>
              </p:txBody>
            </p:sp>
            <p:sp>
              <p:nvSpPr>
                <p:cNvPr id="121875" name="Line 73"/>
                <p:cNvSpPr>
                  <a:spLocks noChangeShapeType="1"/>
                </p:cNvSpPr>
                <p:nvPr/>
              </p:nvSpPr>
              <p:spPr bwMode="auto">
                <a:xfrm flipH="1">
                  <a:off x="2808" y="3300"/>
                  <a:ext cx="171" cy="105"/>
                </a:xfrm>
                <a:prstGeom prst="line">
                  <a:avLst/>
                </a:prstGeom>
                <a:noFill/>
                <a:ln w="19050">
                  <a:solidFill>
                    <a:schemeClr val="tx1"/>
                  </a:solidFill>
                  <a:round/>
                  <a:headEnd/>
                  <a:tailEnd/>
                </a:ln>
              </p:spPr>
              <p:txBody>
                <a:bodyPr/>
                <a:lstStyle/>
                <a:p>
                  <a:endParaRPr lang="en-US"/>
                </a:p>
              </p:txBody>
            </p:sp>
            <p:sp>
              <p:nvSpPr>
                <p:cNvPr id="121876" name="Line 74"/>
                <p:cNvSpPr>
                  <a:spLocks noChangeShapeType="1"/>
                </p:cNvSpPr>
                <p:nvPr/>
              </p:nvSpPr>
              <p:spPr bwMode="auto">
                <a:xfrm flipH="1">
                  <a:off x="2757" y="3291"/>
                  <a:ext cx="171" cy="105"/>
                </a:xfrm>
                <a:prstGeom prst="line">
                  <a:avLst/>
                </a:prstGeom>
                <a:noFill/>
                <a:ln w="19050">
                  <a:solidFill>
                    <a:schemeClr val="tx1"/>
                  </a:solidFill>
                  <a:round/>
                  <a:headEnd/>
                  <a:tailEnd/>
                </a:ln>
              </p:spPr>
              <p:txBody>
                <a:bodyPr/>
                <a:lstStyle/>
                <a:p>
                  <a:endParaRPr lang="en-US"/>
                </a:p>
              </p:txBody>
            </p:sp>
          </p:grpSp>
          <p:grpSp>
            <p:nvGrpSpPr>
              <p:cNvPr id="121877" name="Group 75"/>
              <p:cNvGrpSpPr>
                <a:grpSpLocks/>
              </p:cNvGrpSpPr>
              <p:nvPr/>
            </p:nvGrpSpPr>
            <p:grpSpPr bwMode="auto">
              <a:xfrm>
                <a:off x="2579" y="3211"/>
                <a:ext cx="186" cy="141"/>
                <a:chOff x="2586" y="3138"/>
                <a:chExt cx="186" cy="141"/>
              </a:xfrm>
            </p:grpSpPr>
            <p:sp>
              <p:nvSpPr>
                <p:cNvPr id="121878" name="Line 76"/>
                <p:cNvSpPr>
                  <a:spLocks noChangeShapeType="1"/>
                </p:cNvSpPr>
                <p:nvPr/>
              </p:nvSpPr>
              <p:spPr bwMode="auto">
                <a:xfrm flipH="1">
                  <a:off x="2586" y="3162"/>
                  <a:ext cx="171" cy="105"/>
                </a:xfrm>
                <a:prstGeom prst="line">
                  <a:avLst/>
                </a:prstGeom>
                <a:noFill/>
                <a:ln w="38100">
                  <a:solidFill>
                    <a:schemeClr val="bg1"/>
                  </a:solidFill>
                  <a:round/>
                  <a:headEnd/>
                  <a:tailEnd/>
                </a:ln>
              </p:spPr>
              <p:txBody>
                <a:bodyPr/>
                <a:lstStyle/>
                <a:p>
                  <a:endParaRPr lang="en-US"/>
                </a:p>
              </p:txBody>
            </p:sp>
            <p:sp>
              <p:nvSpPr>
                <p:cNvPr id="121879" name="Line 77"/>
                <p:cNvSpPr>
                  <a:spLocks noChangeShapeType="1"/>
                </p:cNvSpPr>
                <p:nvPr/>
              </p:nvSpPr>
              <p:spPr bwMode="auto">
                <a:xfrm flipH="1">
                  <a:off x="2601" y="3174"/>
                  <a:ext cx="171" cy="105"/>
                </a:xfrm>
                <a:prstGeom prst="line">
                  <a:avLst/>
                </a:prstGeom>
                <a:noFill/>
                <a:ln w="19050">
                  <a:solidFill>
                    <a:schemeClr val="tx1"/>
                  </a:solidFill>
                  <a:round/>
                  <a:headEnd/>
                  <a:tailEnd/>
                </a:ln>
              </p:spPr>
              <p:txBody>
                <a:bodyPr/>
                <a:lstStyle/>
                <a:p>
                  <a:endParaRPr lang="en-US"/>
                </a:p>
              </p:txBody>
            </p:sp>
            <p:sp>
              <p:nvSpPr>
                <p:cNvPr id="121880" name="Line 78"/>
                <p:cNvSpPr>
                  <a:spLocks noChangeShapeType="1"/>
                </p:cNvSpPr>
                <p:nvPr/>
              </p:nvSpPr>
              <p:spPr bwMode="auto">
                <a:xfrm flipH="1">
                  <a:off x="2592" y="3138"/>
                  <a:ext cx="171" cy="105"/>
                </a:xfrm>
                <a:prstGeom prst="line">
                  <a:avLst/>
                </a:prstGeom>
                <a:noFill/>
                <a:ln w="19050">
                  <a:solidFill>
                    <a:schemeClr val="tx1"/>
                  </a:solidFill>
                  <a:round/>
                  <a:headEnd/>
                  <a:tailEnd/>
                </a:ln>
              </p:spPr>
              <p:txBody>
                <a:bodyPr/>
                <a:lstStyle/>
                <a:p>
                  <a:endParaRPr lang="en-US"/>
                </a:p>
              </p:txBody>
            </p:sp>
          </p:grpSp>
          <p:sp>
            <p:nvSpPr>
              <p:cNvPr id="121881" name="Text Box 79"/>
              <p:cNvSpPr txBox="1">
                <a:spLocks noChangeArrowheads="1"/>
              </p:cNvSpPr>
              <p:nvPr/>
            </p:nvSpPr>
            <p:spPr bwMode="auto">
              <a:xfrm>
                <a:off x="2474" y="3436"/>
                <a:ext cx="189" cy="269"/>
              </a:xfrm>
              <a:prstGeom prst="rect">
                <a:avLst/>
              </a:prstGeom>
              <a:noFill/>
              <a:ln w="9525">
                <a:noFill/>
                <a:miter lim="800000"/>
                <a:headEnd/>
                <a:tailEnd/>
              </a:ln>
            </p:spPr>
            <p:txBody>
              <a:bodyPr>
                <a:spAutoFit/>
              </a:bodyPr>
              <a:lstStyle/>
              <a:p>
                <a:pPr algn="ctr">
                  <a:spcBef>
                    <a:spcPct val="50000"/>
                  </a:spcBef>
                </a:pPr>
                <a:r>
                  <a:rPr lang="en-US" sz="2200">
                    <a:cs typeface="Arial" charset="0"/>
                  </a:rPr>
                  <a:t>0</a:t>
                </a:r>
              </a:p>
            </p:txBody>
          </p:sp>
          <p:sp>
            <p:nvSpPr>
              <p:cNvPr id="121882" name="Text Box 80"/>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2500">
                    <a:cs typeface="Arial" charset="0"/>
                  </a:rPr>
                  <a:t>The market for </a:t>
                </a:r>
                <a:br>
                  <a:rPr lang="en-US" sz="2500">
                    <a:cs typeface="Arial" charset="0"/>
                  </a:rPr>
                </a:br>
                <a:r>
                  <a:rPr lang="en-US" sz="2500">
                    <a:cs typeface="Arial" charset="0"/>
                  </a:rPr>
                  <a:t>hotel rooms</a:t>
                </a:r>
              </a:p>
            </p:txBody>
          </p:sp>
          <p:sp>
            <p:nvSpPr>
              <p:cNvPr id="121883" name="Text Box 81"/>
              <p:cNvSpPr txBox="1">
                <a:spLocks noChangeArrowheads="1"/>
              </p:cNvSpPr>
              <p:nvPr/>
            </p:nvSpPr>
            <p:spPr bwMode="auto">
              <a:xfrm>
                <a:off x="5220" y="2165"/>
                <a:ext cx="210" cy="250"/>
              </a:xfrm>
              <a:prstGeom prst="rect">
                <a:avLst/>
              </a:prstGeom>
              <a:solidFill>
                <a:schemeClr val="bg1"/>
              </a:solidFill>
              <a:ln w="9525">
                <a:noFill/>
                <a:miter lim="800000"/>
                <a:headEnd/>
                <a:tailEnd/>
              </a:ln>
            </p:spPr>
            <p:txBody>
              <a:bodyPr lIns="0" tIns="0" rIns="0" bIns="0">
                <a:spAutoFit/>
              </a:bodyPr>
              <a:lstStyle/>
              <a:p>
                <a:pPr algn="ctr">
                  <a:spcBef>
                    <a:spcPct val="50000"/>
                  </a:spcBef>
                </a:pPr>
                <a:r>
                  <a:rPr lang="en-US" sz="2600" b="1" i="1">
                    <a:cs typeface="Arial" charset="0"/>
                  </a:rPr>
                  <a:t>D</a:t>
                </a:r>
              </a:p>
            </p:txBody>
          </p:sp>
        </p:grpSp>
      </p:grpSp>
      <p:sp>
        <p:nvSpPr>
          <p:cNvPr id="217124" name="Rectangle 36"/>
          <p:cNvSpPr>
            <a:spLocks noChangeArrowheads="1"/>
          </p:cNvSpPr>
          <p:nvPr/>
        </p:nvSpPr>
        <p:spPr bwMode="auto">
          <a:xfrm>
            <a:off x="644525" y="1439863"/>
            <a:ext cx="2433638" cy="3813175"/>
          </a:xfrm>
          <a:prstGeom prst="rect">
            <a:avLst/>
          </a:prstGeom>
          <a:noFill/>
          <a:ln w="9525">
            <a:noFill/>
            <a:miter lim="800000"/>
            <a:headEnd/>
            <a:tailEnd/>
          </a:ln>
          <a:effectLst/>
        </p:spPr>
        <p:txBody>
          <a:bodyPr/>
          <a:lstStyle/>
          <a:p>
            <a:pPr>
              <a:lnSpc>
                <a:spcPct val="105000"/>
              </a:lnSpc>
              <a:spcBef>
                <a:spcPct val="45000"/>
              </a:spcBef>
              <a:buClr>
                <a:srgbClr val="003399"/>
              </a:buClr>
              <a:buSzPct val="120000"/>
              <a:buFont typeface="Wingdings" pitchFamily="2" charset="2"/>
              <a:buNone/>
            </a:pPr>
            <a:r>
              <a:rPr lang="en-US" sz="2700"/>
              <a:t>The price </a:t>
            </a:r>
            <a:br>
              <a:rPr lang="en-US" sz="2700"/>
            </a:br>
            <a:r>
              <a:rPr lang="en-US" sz="2700"/>
              <a:t>rises to $120. </a:t>
            </a:r>
          </a:p>
          <a:p>
            <a:pPr>
              <a:lnSpc>
                <a:spcPct val="105000"/>
              </a:lnSpc>
              <a:spcBef>
                <a:spcPct val="45000"/>
              </a:spcBef>
              <a:buClr>
                <a:srgbClr val="003399"/>
              </a:buClr>
              <a:buSzPct val="120000"/>
              <a:buFont typeface="Wingdings" pitchFamily="2" charset="2"/>
              <a:buNone/>
            </a:pPr>
            <a:r>
              <a:rPr lang="en-US" sz="2700"/>
              <a:t>Buyers </a:t>
            </a:r>
            <a:br>
              <a:rPr lang="en-US" sz="2700"/>
            </a:br>
            <a:r>
              <a:rPr lang="en-US" sz="2700"/>
              <a:t>demand </a:t>
            </a:r>
            <a:br>
              <a:rPr lang="en-US" sz="2700"/>
            </a:br>
            <a:r>
              <a:rPr lang="en-US" sz="2700"/>
              <a:t>60 rooms, </a:t>
            </a:r>
            <a:br>
              <a:rPr lang="en-US" sz="2700"/>
            </a:br>
            <a:r>
              <a:rPr lang="en-US" sz="2700"/>
              <a:t>sellers supply 120, causing a surplus. </a:t>
            </a:r>
          </a:p>
        </p:txBody>
      </p:sp>
      <p:grpSp>
        <p:nvGrpSpPr>
          <p:cNvPr id="7" name="Group 55"/>
          <p:cNvGrpSpPr>
            <a:grpSpLocks/>
          </p:cNvGrpSpPr>
          <p:nvPr/>
        </p:nvGrpSpPr>
        <p:grpSpPr bwMode="auto">
          <a:xfrm>
            <a:off x="4749800" y="1798638"/>
            <a:ext cx="3292475" cy="630237"/>
            <a:chOff x="3031" y="758"/>
            <a:chExt cx="2074" cy="397"/>
          </a:xfrm>
        </p:grpSpPr>
        <p:sp>
          <p:nvSpPr>
            <p:cNvPr id="121886" name="AutoShape 56"/>
            <p:cNvSpPr>
              <a:spLocks/>
            </p:cNvSpPr>
            <p:nvPr/>
          </p:nvSpPr>
          <p:spPr bwMode="auto">
            <a:xfrm rot="5400000">
              <a:off x="3973" y="24"/>
              <a:ext cx="189" cy="2074"/>
            </a:xfrm>
            <a:prstGeom prst="leftBrace">
              <a:avLst>
                <a:gd name="adj1" fmla="val 192443"/>
                <a:gd name="adj2" fmla="val 50000"/>
              </a:avLst>
            </a:prstGeom>
            <a:noFill/>
            <a:ln w="19050">
              <a:solidFill>
                <a:srgbClr val="0000FF"/>
              </a:solidFill>
              <a:round/>
              <a:headEnd/>
              <a:tailEnd/>
            </a:ln>
          </p:spPr>
          <p:txBody>
            <a:bodyPr rot="10800000" vert="eaVert" wrap="none" anchor="ctr"/>
            <a:lstStyle/>
            <a:p>
              <a:endParaRPr lang="en-US">
                <a:cs typeface="Arial" charset="0"/>
              </a:endParaRPr>
            </a:p>
          </p:txBody>
        </p:sp>
        <p:sp>
          <p:nvSpPr>
            <p:cNvPr id="121887" name="Text Box 57"/>
            <p:cNvSpPr txBox="1">
              <a:spLocks noChangeArrowheads="1"/>
            </p:cNvSpPr>
            <p:nvPr/>
          </p:nvSpPr>
          <p:spPr bwMode="auto">
            <a:xfrm>
              <a:off x="3470" y="758"/>
              <a:ext cx="1220" cy="230"/>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0000FF"/>
                  </a:solidFill>
                  <a:cs typeface="Arial" charset="0"/>
                </a:rPr>
                <a:t>surplus</a:t>
              </a:r>
              <a:r>
                <a:rPr lang="en-US" sz="2400">
                  <a:solidFill>
                    <a:srgbClr val="0000FF"/>
                  </a:solidFill>
                  <a:cs typeface="Arial" charset="0"/>
                </a:rPr>
                <a:t> = 60</a:t>
              </a:r>
            </a:p>
          </p:txBody>
        </p:sp>
      </p:grpSp>
      <p:grpSp>
        <p:nvGrpSpPr>
          <p:cNvPr id="121888" name="Group 58"/>
          <p:cNvGrpSpPr>
            <a:grpSpLocks/>
          </p:cNvGrpSpPr>
          <p:nvPr/>
        </p:nvGrpSpPr>
        <p:grpSpPr bwMode="auto">
          <a:xfrm>
            <a:off x="4152900" y="2447925"/>
            <a:ext cx="4457700" cy="493713"/>
            <a:chOff x="2650" y="1138"/>
            <a:chExt cx="2808" cy="311"/>
          </a:xfrm>
        </p:grpSpPr>
        <p:sp>
          <p:nvSpPr>
            <p:cNvPr id="121889" name="Line 59"/>
            <p:cNvSpPr>
              <a:spLocks noChangeShapeType="1"/>
            </p:cNvSpPr>
            <p:nvPr/>
          </p:nvSpPr>
          <p:spPr bwMode="auto">
            <a:xfrm>
              <a:off x="2650" y="1184"/>
              <a:ext cx="2808" cy="0"/>
            </a:xfrm>
            <a:prstGeom prst="line">
              <a:avLst/>
            </a:prstGeom>
            <a:noFill/>
            <a:ln w="38100">
              <a:solidFill>
                <a:srgbClr val="DE8400"/>
              </a:solidFill>
              <a:round/>
              <a:headEnd/>
              <a:tailEnd/>
            </a:ln>
          </p:spPr>
          <p:txBody>
            <a:bodyPr/>
            <a:lstStyle/>
            <a:p>
              <a:endParaRPr lang="en-US"/>
            </a:p>
          </p:txBody>
        </p:sp>
        <p:sp>
          <p:nvSpPr>
            <p:cNvPr id="121890" name="Text Box 60"/>
            <p:cNvSpPr txBox="1">
              <a:spLocks noChangeArrowheads="1"/>
            </p:cNvSpPr>
            <p:nvPr/>
          </p:nvSpPr>
          <p:spPr bwMode="auto">
            <a:xfrm>
              <a:off x="3767" y="1161"/>
              <a:ext cx="1101" cy="288"/>
            </a:xfrm>
            <a:prstGeom prst="rect">
              <a:avLst/>
            </a:prstGeom>
            <a:noFill/>
            <a:ln w="9525">
              <a:noFill/>
              <a:miter lim="800000"/>
              <a:headEnd/>
              <a:tailEnd/>
            </a:ln>
          </p:spPr>
          <p:txBody>
            <a:bodyPr>
              <a:spAutoFit/>
            </a:bodyPr>
            <a:lstStyle/>
            <a:p>
              <a:pPr>
                <a:spcBef>
                  <a:spcPct val="50000"/>
                </a:spcBef>
              </a:pPr>
              <a:r>
                <a:rPr lang="en-US" sz="2400" i="1">
                  <a:solidFill>
                    <a:srgbClr val="DE8400"/>
                  </a:solidFill>
                  <a:cs typeface="Arial" charset="0"/>
                </a:rPr>
                <a:t>Price floor</a:t>
              </a:r>
            </a:p>
          </p:txBody>
        </p:sp>
        <p:sp>
          <p:nvSpPr>
            <p:cNvPr id="121891" name="Oval 61"/>
            <p:cNvSpPr>
              <a:spLocks noChangeArrowheads="1"/>
            </p:cNvSpPr>
            <p:nvPr/>
          </p:nvSpPr>
          <p:spPr bwMode="auto">
            <a:xfrm>
              <a:off x="2979" y="113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21892" name="Oval 62"/>
            <p:cNvSpPr>
              <a:spLocks noChangeArrowheads="1"/>
            </p:cNvSpPr>
            <p:nvPr/>
          </p:nvSpPr>
          <p:spPr bwMode="auto">
            <a:xfrm>
              <a:off x="5066" y="113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sp>
        <p:nvSpPr>
          <p:cNvPr id="121864" name="Rectangle 8"/>
          <p:cNvSpPr>
            <a:spLocks noChangeArrowheads="1"/>
          </p:cNvSpPr>
          <p:nvPr/>
        </p:nvSpPr>
        <p:spPr bwMode="auto">
          <a:xfrm>
            <a:off x="8299450" y="6372225"/>
            <a:ext cx="684213" cy="368300"/>
          </a:xfrm>
          <a:prstGeom prst="rect">
            <a:avLst/>
          </a:prstGeom>
          <a:noFill/>
          <a:ln w="9525">
            <a:noFill/>
            <a:miter lim="800000"/>
            <a:headEnd/>
            <a:tailEnd/>
          </a:ln>
          <a:effectLst/>
        </p:spPr>
        <p:txBody>
          <a:bodyPr/>
          <a:lstStyle/>
          <a:p>
            <a:pPr algn="r"/>
            <a:fld id="{9331B84F-DF6E-49DD-AFD0-D4263B18E4BA}" type="slidenum">
              <a:rPr lang="en-US" sz="1700">
                <a:solidFill>
                  <a:srgbClr val="777777"/>
                </a:solidFill>
                <a:latin typeface="Tahoma" pitchFamily="34" charset="0"/>
              </a:rPr>
              <a:pPr algn="r"/>
              <a:t>15</a:t>
            </a:fld>
            <a:endParaRPr 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7124">
                                            <p:txEl>
                                              <p:pRg st="0" end="0"/>
                                            </p:txEl>
                                          </p:spTgt>
                                        </p:tgtEl>
                                        <p:attrNameLst>
                                          <p:attrName>style.visibility</p:attrName>
                                        </p:attrNameLst>
                                      </p:cBhvr>
                                      <p:to>
                                        <p:strVal val="visible"/>
                                      </p:to>
                                    </p:set>
                                    <p:animEffect transition="in" filter="wipe(left)">
                                      <p:cBhvr>
                                        <p:cTn id="7" dur="500"/>
                                        <p:tgtEl>
                                          <p:spTgt spid="217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7124">
                                            <p:txEl>
                                              <p:pRg st="1" end="1"/>
                                            </p:txEl>
                                          </p:spTgt>
                                        </p:tgtEl>
                                        <p:attrNameLst>
                                          <p:attrName>style.visibility</p:attrName>
                                        </p:attrNameLst>
                                      </p:cBhvr>
                                      <p:to>
                                        <p:strVal val="visible"/>
                                      </p:to>
                                    </p:set>
                                    <p:animEffect transition="in" filter="wipe(left)">
                                      <p:cBhvr>
                                        <p:cTn id="12" dur="500"/>
                                        <p:tgtEl>
                                          <p:spTgt spid="217124">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24"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US"/>
              <a:t>SUPPLY, DEMAND, AND GOVERNMENT POLICIES</a:t>
            </a:r>
          </a:p>
        </p:txBody>
      </p:sp>
      <p:sp>
        <p:nvSpPr>
          <p:cNvPr id="6" name="Slide Number Placeholder 2"/>
          <p:cNvSpPr>
            <a:spLocks noGrp="1"/>
          </p:cNvSpPr>
          <p:nvPr>
            <p:ph type="sldNum" sz="quarter" idx="11"/>
          </p:nvPr>
        </p:nvSpPr>
        <p:spPr/>
        <p:txBody>
          <a:bodyPr/>
          <a:lstStyle/>
          <a:p>
            <a:fld id="{40DF2820-BFA1-42E7-968E-8015FFED7668}" type="slidenum">
              <a:rPr lang="en-US"/>
              <a:pPr/>
              <a:t>16</a:t>
            </a:fld>
            <a:endParaRPr lang="en-US"/>
          </a:p>
        </p:txBody>
      </p:sp>
      <p:sp>
        <p:nvSpPr>
          <p:cNvPr id="74754" name="Rectangle 2"/>
          <p:cNvSpPr>
            <a:spLocks noGrp="1" noChangeArrowheads="1"/>
          </p:cNvSpPr>
          <p:nvPr>
            <p:ph type="title" idx="4294967295"/>
          </p:nvPr>
        </p:nvSpPr>
        <p:spPr/>
        <p:txBody>
          <a:bodyPr/>
          <a:lstStyle/>
          <a:p>
            <a:r>
              <a:rPr lang="en-US"/>
              <a:t>Evaluating Price Controls</a:t>
            </a:r>
          </a:p>
        </p:txBody>
      </p:sp>
      <p:sp>
        <p:nvSpPr>
          <p:cNvPr id="74755" name="Rectangle 3"/>
          <p:cNvSpPr>
            <a:spLocks noGrp="1" noChangeArrowheads="1"/>
          </p:cNvSpPr>
          <p:nvPr>
            <p:ph type="body" idx="4294967295"/>
          </p:nvPr>
        </p:nvSpPr>
        <p:spPr>
          <a:xfrm>
            <a:off x="368300" y="1092200"/>
            <a:ext cx="8229600" cy="1550988"/>
          </a:xfrm>
        </p:spPr>
        <p:txBody>
          <a:bodyPr/>
          <a:lstStyle/>
          <a:p>
            <a:r>
              <a:rPr lang="en-US" sz="2700"/>
              <a:t>Recall one of the Ten Principles from Chapter 1:  </a:t>
            </a:r>
            <a:br>
              <a:rPr lang="en-US" sz="2700"/>
            </a:br>
            <a:r>
              <a:rPr lang="en-US" sz="2700"/>
              <a:t>    </a:t>
            </a:r>
            <a:r>
              <a:rPr lang="en-US" sz="2700">
                <a:solidFill>
                  <a:srgbClr val="996633"/>
                </a:solidFill>
              </a:rPr>
              <a:t> </a:t>
            </a:r>
            <a:r>
              <a:rPr lang="en-US" sz="2700" b="1" i="1">
                <a:solidFill>
                  <a:srgbClr val="996633"/>
                </a:solidFill>
              </a:rPr>
              <a:t>Markets are usually a good way </a:t>
            </a:r>
            <a:br>
              <a:rPr lang="en-US" sz="2700" b="1" i="1">
                <a:solidFill>
                  <a:srgbClr val="996633"/>
                </a:solidFill>
              </a:rPr>
            </a:br>
            <a:r>
              <a:rPr lang="en-US" sz="2700" b="1" i="1">
                <a:solidFill>
                  <a:srgbClr val="996633"/>
                </a:solidFill>
              </a:rPr>
              <a:t>     to organize economic activity.</a:t>
            </a:r>
            <a:r>
              <a:rPr lang="en-US" sz="2700" i="1">
                <a:solidFill>
                  <a:srgbClr val="996633"/>
                </a:solidFill>
              </a:rPr>
              <a:t>  </a:t>
            </a:r>
          </a:p>
        </p:txBody>
      </p:sp>
      <p:sp>
        <p:nvSpPr>
          <p:cNvPr id="266244" name="Rectangle 4"/>
          <p:cNvSpPr>
            <a:spLocks noChangeArrowheads="1"/>
          </p:cNvSpPr>
          <p:nvPr/>
        </p:nvSpPr>
        <p:spPr bwMode="auto">
          <a:xfrm>
            <a:off x="365125" y="2517775"/>
            <a:ext cx="8229600" cy="3829050"/>
          </a:xfrm>
          <a:prstGeom prst="rect">
            <a:avLst/>
          </a:prstGeom>
          <a:noFill/>
          <a:ln w="9525">
            <a:noFill/>
            <a:miter lim="800000"/>
            <a:headEnd/>
            <a:tailEnd/>
          </a:ln>
        </p:spPr>
        <p:txBody>
          <a:bodyPr/>
          <a:lstStyle/>
          <a:p>
            <a:pPr marL="342900" indent="-342900">
              <a:lnSpc>
                <a:spcPct val="105000"/>
              </a:lnSpc>
              <a:spcBef>
                <a:spcPct val="45000"/>
              </a:spcBef>
              <a:buClr>
                <a:srgbClr val="339966"/>
              </a:buClr>
              <a:buSzPct val="120000"/>
              <a:buFont typeface="Wingdings" pitchFamily="2" charset="2"/>
              <a:buChar char="§"/>
            </a:pPr>
            <a:r>
              <a:rPr lang="en-US" sz="2700">
                <a:cs typeface="Arial" charset="0"/>
              </a:rPr>
              <a:t>Prices are the signals that guide the allocation of society’s resources.  This allocation is altered when policymakers restrict prices.  </a:t>
            </a:r>
          </a:p>
          <a:p>
            <a:pPr marL="342900" indent="-342900">
              <a:lnSpc>
                <a:spcPct val="105000"/>
              </a:lnSpc>
              <a:spcBef>
                <a:spcPct val="35000"/>
              </a:spcBef>
              <a:buClr>
                <a:srgbClr val="339966"/>
              </a:buClr>
              <a:buSzPct val="120000"/>
              <a:buFont typeface="Wingdings" pitchFamily="2" charset="2"/>
              <a:buChar char="§"/>
            </a:pPr>
            <a:r>
              <a:rPr lang="en-US" sz="2700">
                <a:cs typeface="Arial" charset="0"/>
              </a:rPr>
              <a:t>Price controls often intended to help the poor,  </a:t>
            </a:r>
            <a:br>
              <a:rPr lang="en-US" sz="2700">
                <a:cs typeface="Arial" charset="0"/>
              </a:rPr>
            </a:br>
            <a:r>
              <a:rPr lang="en-US" sz="2700">
                <a:cs typeface="Arial" charset="0"/>
              </a:rPr>
              <a:t>but often hurt more than help. </a:t>
            </a:r>
            <a:endParaRPr lang="en-US" sz="280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44">
                                            <p:txEl>
                                              <p:pRg st="0" end="0"/>
                                            </p:txEl>
                                          </p:spTgt>
                                        </p:tgtEl>
                                        <p:attrNameLst>
                                          <p:attrName>style.visibility</p:attrName>
                                        </p:attrNameLst>
                                      </p:cBhvr>
                                      <p:to>
                                        <p:strVal val="visible"/>
                                      </p:to>
                                    </p:set>
                                    <p:animEffect transition="in" filter="wipe(left)">
                                      <p:cBhvr>
                                        <p:cTn id="7" dur="500"/>
                                        <p:tgtEl>
                                          <p:spTgt spid="266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44">
                                            <p:txEl>
                                              <p:pRg st="1" end="1"/>
                                            </p:txEl>
                                          </p:spTgt>
                                        </p:tgtEl>
                                        <p:attrNameLst>
                                          <p:attrName>style.visibility</p:attrName>
                                        </p:attrNameLst>
                                      </p:cBhvr>
                                      <p:to>
                                        <p:strVal val="visible"/>
                                      </p:to>
                                    </p:set>
                                    <p:animEffect transition="in" filter="wipe(left)">
                                      <p:cBhvr>
                                        <p:cTn id="12" dur="500"/>
                                        <p:tgtEl>
                                          <p:spTgt spid="2662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4"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t>SUPPLY, DEMAND, AND GOVERNMENT POLICIES</a:t>
            </a:r>
          </a:p>
        </p:txBody>
      </p:sp>
      <p:sp>
        <p:nvSpPr>
          <p:cNvPr id="5" name="Slide Number Placeholder 2"/>
          <p:cNvSpPr>
            <a:spLocks noGrp="1"/>
          </p:cNvSpPr>
          <p:nvPr>
            <p:ph type="sldNum" sz="quarter" idx="11"/>
          </p:nvPr>
        </p:nvSpPr>
        <p:spPr/>
        <p:txBody>
          <a:bodyPr/>
          <a:lstStyle/>
          <a:p>
            <a:fld id="{324147FD-27B2-4DFA-A07C-AAA34A2C9D15}" type="slidenum">
              <a:rPr lang="en-US"/>
              <a:pPr/>
              <a:t>17</a:t>
            </a:fld>
            <a:endParaRPr lang="en-US"/>
          </a:p>
        </p:txBody>
      </p:sp>
      <p:sp>
        <p:nvSpPr>
          <p:cNvPr id="182274" name="Rectangle 2"/>
          <p:cNvSpPr>
            <a:spLocks noGrp="1" noChangeArrowheads="1"/>
          </p:cNvSpPr>
          <p:nvPr>
            <p:ph type="title" idx="4294967295"/>
          </p:nvPr>
        </p:nvSpPr>
        <p:spPr/>
        <p:txBody>
          <a:bodyPr/>
          <a:lstStyle/>
          <a:p>
            <a:r>
              <a:rPr lang="en-US"/>
              <a:t>Taxes</a:t>
            </a:r>
          </a:p>
        </p:txBody>
      </p:sp>
      <p:sp>
        <p:nvSpPr>
          <p:cNvPr id="182275" name="Rectangle 3"/>
          <p:cNvSpPr>
            <a:spLocks noGrp="1" noChangeArrowheads="1"/>
          </p:cNvSpPr>
          <p:nvPr>
            <p:ph type="body" idx="4294967295"/>
          </p:nvPr>
        </p:nvSpPr>
        <p:spPr/>
        <p:txBody>
          <a:bodyPr/>
          <a:lstStyle/>
          <a:p>
            <a:pPr>
              <a:spcBef>
                <a:spcPct val="55000"/>
              </a:spcBef>
            </a:pPr>
            <a:r>
              <a:rPr lang="en-US"/>
              <a:t>The govt levies taxes on many goods &amp; services to raise revenue to pay for national defense, public schools, etc. </a:t>
            </a:r>
          </a:p>
          <a:p>
            <a:pPr>
              <a:spcBef>
                <a:spcPct val="55000"/>
              </a:spcBef>
            </a:pPr>
            <a:r>
              <a:rPr lang="en-US"/>
              <a:t>The govt can make buyers or sellers pay the tax. </a:t>
            </a:r>
          </a:p>
          <a:p>
            <a:pPr>
              <a:spcBef>
                <a:spcPct val="55000"/>
              </a:spcBef>
            </a:pPr>
            <a:r>
              <a:rPr lang="en-US"/>
              <a:t>The tax can be a % of the good’s price, </a:t>
            </a:r>
            <a:br>
              <a:rPr lang="en-US"/>
            </a:br>
            <a:r>
              <a:rPr lang="en-US"/>
              <a:t>or a specific amount for each unit sold.  </a:t>
            </a:r>
          </a:p>
          <a:p>
            <a:pPr lvl="1"/>
            <a:r>
              <a:rPr lang="en-US"/>
              <a:t>For simplicity, we analyze per-unit taxes only. </a:t>
            </a:r>
          </a:p>
          <a:p>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Footer Placeholder 1"/>
          <p:cNvSpPr>
            <a:spLocks noGrp="1"/>
          </p:cNvSpPr>
          <p:nvPr>
            <p:ph type="ftr" sz="quarter" idx="10"/>
          </p:nvPr>
        </p:nvSpPr>
        <p:spPr/>
        <p:txBody>
          <a:bodyPr/>
          <a:lstStyle/>
          <a:p>
            <a:r>
              <a:rPr lang="en-US"/>
              <a:t>SUPPLY, DEMAND, AND GOVERNMENT POLICIES</a:t>
            </a:r>
          </a:p>
        </p:txBody>
      </p:sp>
      <p:sp>
        <p:nvSpPr>
          <p:cNvPr id="24" name="Slide Number Placeholder 2"/>
          <p:cNvSpPr>
            <a:spLocks noGrp="1"/>
          </p:cNvSpPr>
          <p:nvPr>
            <p:ph type="sldNum" sz="quarter" idx="11"/>
          </p:nvPr>
        </p:nvSpPr>
        <p:spPr/>
        <p:txBody>
          <a:bodyPr/>
          <a:lstStyle/>
          <a:p>
            <a:fld id="{991C552C-2496-458F-8266-510C67D3B11B}" type="slidenum">
              <a:rPr lang="en-US"/>
              <a:pPr/>
              <a:t>18</a:t>
            </a:fld>
            <a:endParaRPr lang="en-US"/>
          </a:p>
        </p:txBody>
      </p:sp>
      <p:grpSp>
        <p:nvGrpSpPr>
          <p:cNvPr id="184322" name="Group 2"/>
          <p:cNvGrpSpPr>
            <a:grpSpLocks/>
          </p:cNvGrpSpPr>
          <p:nvPr/>
        </p:nvGrpSpPr>
        <p:grpSpPr bwMode="auto">
          <a:xfrm>
            <a:off x="5072063" y="2278063"/>
            <a:ext cx="3176587" cy="2274887"/>
            <a:chOff x="3027" y="1106"/>
            <a:chExt cx="2001" cy="1433"/>
          </a:xfrm>
        </p:grpSpPr>
        <p:sp>
          <p:nvSpPr>
            <p:cNvPr id="184323" name="Line 3"/>
            <p:cNvSpPr>
              <a:spLocks noChangeShapeType="1"/>
            </p:cNvSpPr>
            <p:nvPr/>
          </p:nvSpPr>
          <p:spPr bwMode="auto">
            <a:xfrm flipV="1">
              <a:off x="3027" y="1316"/>
              <a:ext cx="1696" cy="1223"/>
            </a:xfrm>
            <a:prstGeom prst="line">
              <a:avLst/>
            </a:prstGeom>
            <a:noFill/>
            <a:ln w="38100">
              <a:solidFill>
                <a:srgbClr val="003399"/>
              </a:solidFill>
              <a:round/>
              <a:headEnd/>
              <a:tailEnd/>
            </a:ln>
          </p:spPr>
          <p:txBody>
            <a:bodyPr/>
            <a:lstStyle/>
            <a:p>
              <a:endParaRPr lang="en-US"/>
            </a:p>
          </p:txBody>
        </p:sp>
        <p:sp>
          <p:nvSpPr>
            <p:cNvPr id="184324" name="Text Box 4"/>
            <p:cNvSpPr txBox="1">
              <a:spLocks noChangeArrowheads="1"/>
            </p:cNvSpPr>
            <p:nvPr/>
          </p:nvSpPr>
          <p:spPr bwMode="auto">
            <a:xfrm>
              <a:off x="4642" y="110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1</a:t>
              </a:r>
            </a:p>
          </p:txBody>
        </p:sp>
      </p:grpSp>
      <p:sp>
        <p:nvSpPr>
          <p:cNvPr id="184325" name="Rectangle 5"/>
          <p:cNvSpPr>
            <a:spLocks noGrp="1" noChangeArrowheads="1"/>
          </p:cNvSpPr>
          <p:nvPr>
            <p:ph type="title" idx="4294967295"/>
          </p:nvPr>
        </p:nvSpPr>
        <p:spPr>
          <a:xfrm>
            <a:off x="0" y="207963"/>
            <a:ext cx="9144000" cy="649287"/>
          </a:xfrm>
        </p:spPr>
        <p:txBody>
          <a:bodyPr/>
          <a:lstStyle/>
          <a:p>
            <a:r>
              <a:rPr lang="en-US" sz="3200"/>
              <a:t>EXAMPLE 3:  </a:t>
            </a:r>
            <a:r>
              <a:rPr lang="en-US" sz="3600"/>
              <a:t>The Market for Pizza</a:t>
            </a:r>
          </a:p>
        </p:txBody>
      </p:sp>
      <p:sp>
        <p:nvSpPr>
          <p:cNvPr id="114694" name="Rectangle 6"/>
          <p:cNvSpPr>
            <a:spLocks noGrp="1" noChangeArrowheads="1"/>
          </p:cNvSpPr>
          <p:nvPr>
            <p:ph type="body" idx="4294967295"/>
          </p:nvPr>
        </p:nvSpPr>
        <p:spPr>
          <a:xfrm>
            <a:off x="1262063" y="1463675"/>
            <a:ext cx="1387475" cy="1028700"/>
          </a:xfrm>
          <a:solidFill>
            <a:srgbClr val="FFCCCC"/>
          </a:solidFill>
          <a:effectLst>
            <a:outerShdw dist="71842" dir="2700000" algn="ctr" rotWithShape="0">
              <a:schemeClr val="bg2"/>
            </a:outerShdw>
          </a:effectLst>
        </p:spPr>
        <p:txBody>
          <a:bodyPr/>
          <a:lstStyle/>
          <a:p>
            <a:pPr marL="0" indent="0">
              <a:buFont typeface="Wingdings" pitchFamily="2" charset="2"/>
              <a:buNone/>
            </a:pPr>
            <a:r>
              <a:rPr lang="en-US" sz="2600"/>
              <a:t>Eq’m </a:t>
            </a:r>
            <a:br>
              <a:rPr lang="en-US" sz="2600"/>
            </a:br>
            <a:r>
              <a:rPr lang="en-US" sz="2600"/>
              <a:t>w/o tax</a:t>
            </a:r>
          </a:p>
        </p:txBody>
      </p:sp>
      <p:grpSp>
        <p:nvGrpSpPr>
          <p:cNvPr id="184327" name="Group 7"/>
          <p:cNvGrpSpPr>
            <a:grpSpLocks/>
          </p:cNvGrpSpPr>
          <p:nvPr/>
        </p:nvGrpSpPr>
        <p:grpSpPr bwMode="auto">
          <a:xfrm>
            <a:off x="4360863" y="1757363"/>
            <a:ext cx="4422775" cy="3871912"/>
            <a:chOff x="2579" y="785"/>
            <a:chExt cx="2786" cy="2439"/>
          </a:xfrm>
        </p:grpSpPr>
        <p:grpSp>
          <p:nvGrpSpPr>
            <p:cNvPr id="184328" name="Group 8"/>
            <p:cNvGrpSpPr>
              <a:grpSpLocks/>
            </p:cNvGrpSpPr>
            <p:nvPr/>
          </p:nvGrpSpPr>
          <p:grpSpPr bwMode="auto">
            <a:xfrm>
              <a:off x="2697" y="1037"/>
              <a:ext cx="2409" cy="2049"/>
              <a:chOff x="1098" y="1361"/>
              <a:chExt cx="2116" cy="2027"/>
            </a:xfrm>
          </p:grpSpPr>
          <p:sp>
            <p:nvSpPr>
              <p:cNvPr id="184329"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184330"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184331" name="Text Box 11"/>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184332" name="Text Box 12"/>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184333" name="Group 13"/>
          <p:cNvGrpSpPr>
            <a:grpSpLocks/>
          </p:cNvGrpSpPr>
          <p:nvPr/>
        </p:nvGrpSpPr>
        <p:grpSpPr bwMode="auto">
          <a:xfrm>
            <a:off x="5686425" y="2116138"/>
            <a:ext cx="2730500" cy="2649537"/>
            <a:chOff x="3414" y="1004"/>
            <a:chExt cx="1720" cy="1669"/>
          </a:xfrm>
        </p:grpSpPr>
        <p:sp>
          <p:nvSpPr>
            <p:cNvPr id="184334" name="Line 14"/>
            <p:cNvSpPr>
              <a:spLocks noChangeShapeType="1"/>
            </p:cNvSpPr>
            <p:nvPr/>
          </p:nvSpPr>
          <p:spPr bwMode="auto">
            <a:xfrm>
              <a:off x="3414" y="1004"/>
              <a:ext cx="1417" cy="1470"/>
            </a:xfrm>
            <a:prstGeom prst="line">
              <a:avLst/>
            </a:prstGeom>
            <a:noFill/>
            <a:ln w="38100">
              <a:solidFill>
                <a:srgbClr val="003399"/>
              </a:solidFill>
              <a:round/>
              <a:headEnd/>
              <a:tailEnd/>
            </a:ln>
          </p:spPr>
          <p:txBody>
            <a:bodyPr/>
            <a:lstStyle/>
            <a:p>
              <a:endParaRPr lang="en-US"/>
            </a:p>
          </p:txBody>
        </p:sp>
        <p:sp>
          <p:nvSpPr>
            <p:cNvPr id="184335" name="Text Box 15"/>
            <p:cNvSpPr txBox="1">
              <a:spLocks noChangeArrowheads="1"/>
            </p:cNvSpPr>
            <p:nvPr/>
          </p:nvSpPr>
          <p:spPr bwMode="auto">
            <a:xfrm>
              <a:off x="4748" y="2385"/>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1</a:t>
              </a:r>
            </a:p>
          </p:txBody>
        </p:sp>
      </p:grpSp>
      <p:grpSp>
        <p:nvGrpSpPr>
          <p:cNvPr id="6" name="Group 16"/>
          <p:cNvGrpSpPr>
            <a:grpSpLocks/>
          </p:cNvGrpSpPr>
          <p:nvPr/>
        </p:nvGrpSpPr>
        <p:grpSpPr bwMode="auto">
          <a:xfrm>
            <a:off x="3382963" y="3105150"/>
            <a:ext cx="3773487" cy="2720975"/>
            <a:chOff x="1963" y="1627"/>
            <a:chExt cx="2377" cy="1714"/>
          </a:xfrm>
        </p:grpSpPr>
        <p:grpSp>
          <p:nvGrpSpPr>
            <p:cNvPr id="184337" name="Group 17"/>
            <p:cNvGrpSpPr>
              <a:grpSpLocks/>
            </p:cNvGrpSpPr>
            <p:nvPr/>
          </p:nvGrpSpPr>
          <p:grpSpPr bwMode="auto">
            <a:xfrm>
              <a:off x="2703" y="1746"/>
              <a:ext cx="1425" cy="1333"/>
              <a:chOff x="357" y="2450"/>
              <a:chExt cx="795" cy="646"/>
            </a:xfrm>
          </p:grpSpPr>
          <p:sp>
            <p:nvSpPr>
              <p:cNvPr id="184338"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84339"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84340" name="Oval 20"/>
            <p:cNvSpPr>
              <a:spLocks noChangeArrowheads="1"/>
            </p:cNvSpPr>
            <p:nvPr/>
          </p:nvSpPr>
          <p:spPr bwMode="auto">
            <a:xfrm>
              <a:off x="4081" y="1699"/>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84341" name="Text Box 21"/>
            <p:cNvSpPr txBox="1">
              <a:spLocks noChangeArrowheads="1"/>
            </p:cNvSpPr>
            <p:nvPr/>
          </p:nvSpPr>
          <p:spPr bwMode="auto">
            <a:xfrm>
              <a:off x="1963" y="1627"/>
              <a:ext cx="721"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$10.00</a:t>
              </a:r>
            </a:p>
          </p:txBody>
        </p:sp>
        <p:sp>
          <p:nvSpPr>
            <p:cNvPr id="184342" name="Text Box 22"/>
            <p:cNvSpPr txBox="1">
              <a:spLocks noChangeArrowheads="1"/>
            </p:cNvSpPr>
            <p:nvPr/>
          </p:nvSpPr>
          <p:spPr bwMode="auto">
            <a:xfrm>
              <a:off x="3969" y="3111"/>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500</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4"/>
                                        </p:tgtEl>
                                        <p:attrNameLst>
                                          <p:attrName>style.visibility</p:attrName>
                                        </p:attrNameLst>
                                      </p:cBhvr>
                                      <p:to>
                                        <p:strVal val="visible"/>
                                      </p:to>
                                    </p:set>
                                    <p:animEffect transition="in" filter="dissolve">
                                      <p:cBhvr>
                                        <p:cTn id="7" dur="500"/>
                                        <p:tgtEl>
                                          <p:spTgt spid="114694"/>
                                        </p:tgtEl>
                                      </p:cBhvr>
                                    </p:animEffect>
                                  </p:childTnLst>
                                </p:cTn>
                              </p:par>
                              <p:par>
                                <p:cTn id="8" presetID="18" presetClass="entr" presetSubtype="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Righ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bldLvl="5"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2" name="Content Placeholder 8" descr="Mankiw_PaintingArt.jpg"/>
          <p:cNvPicPr>
            <a:picLocks noChangeAspect="1"/>
          </p:cNvPicPr>
          <p:nvPr/>
        </p:nvPicPr>
        <p:blipFill>
          <a:blip r:embed="rId3"/>
          <a:srcRect b="16696"/>
          <a:stretch>
            <a:fillRect/>
          </a:stretch>
        </p:blipFill>
        <p:spPr bwMode="auto">
          <a:xfrm>
            <a:off x="0" y="0"/>
            <a:ext cx="9144000" cy="2052638"/>
          </a:xfrm>
          <a:prstGeom prst="rect">
            <a:avLst/>
          </a:prstGeom>
          <a:noFill/>
          <a:ln w="9525">
            <a:noFill/>
            <a:miter lim="800000"/>
            <a:headEnd/>
            <a:tailEnd/>
          </a:ln>
        </p:spPr>
      </p:pic>
      <p:sp>
        <p:nvSpPr>
          <p:cNvPr id="37890" name="Rectangle 2"/>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5000"/>
              </a:lnSpc>
            </a:pPr>
            <a:r>
              <a:rPr lang="en-US" sz="3700">
                <a:solidFill>
                  <a:schemeClr val="tx1"/>
                </a:solidFill>
                <a:effectLst>
                  <a:outerShdw blurRad="38100" dist="38100" dir="2700000" algn="tl">
                    <a:srgbClr val="C0C0C0"/>
                  </a:outerShdw>
                </a:effectLst>
              </a:rPr>
              <a:t>In this chapter, </a:t>
            </a:r>
            <a:br>
              <a:rPr lang="en-US" sz="3700">
                <a:solidFill>
                  <a:schemeClr val="tx1"/>
                </a:solidFill>
                <a:effectLst>
                  <a:outerShdw blurRad="38100" dist="38100" dir="2700000" algn="tl">
                    <a:srgbClr val="C0C0C0"/>
                  </a:outerShdw>
                </a:effectLst>
              </a:rPr>
            </a:br>
            <a:r>
              <a:rPr lang="en-US" sz="3700">
                <a:solidFill>
                  <a:schemeClr val="tx1"/>
                </a:solidFill>
                <a:effectLst>
                  <a:outerShdw blurRad="38100" dist="38100" dir="2700000" algn="tl">
                    <a:srgbClr val="C0C0C0"/>
                  </a:outerShdw>
                </a:effectLst>
              </a:rPr>
              <a:t>look for the answers to these questions:</a:t>
            </a:r>
          </a:p>
        </p:txBody>
      </p:sp>
      <p:sp>
        <p:nvSpPr>
          <p:cNvPr id="37891" name="Rectangle 3"/>
          <p:cNvSpPr>
            <a:spLocks noGrp="1" noChangeArrowheads="1"/>
          </p:cNvSpPr>
          <p:nvPr>
            <p:ph type="body" idx="1"/>
          </p:nvPr>
        </p:nvSpPr>
        <p:spPr>
          <a:xfrm>
            <a:off x="373063" y="1835150"/>
            <a:ext cx="8396287" cy="4741863"/>
          </a:xfrm>
        </p:spPr>
        <p:txBody>
          <a:bodyPr/>
          <a:lstStyle/>
          <a:p>
            <a:pPr>
              <a:buClr>
                <a:srgbClr val="996633"/>
              </a:buClr>
            </a:pPr>
            <a:r>
              <a:rPr lang="en-US"/>
              <a:t>What are price ceilings and price floors?  </a:t>
            </a:r>
            <a:br>
              <a:rPr lang="en-US"/>
            </a:br>
            <a:r>
              <a:rPr lang="en-US"/>
              <a:t>What are some examples of each?  </a:t>
            </a:r>
          </a:p>
          <a:p>
            <a:pPr>
              <a:buClr>
                <a:srgbClr val="996633"/>
              </a:buClr>
            </a:pPr>
            <a:r>
              <a:rPr lang="en-US"/>
              <a:t>How do price ceilings and price floors affect market outcomes?  </a:t>
            </a:r>
          </a:p>
          <a:p>
            <a:pPr>
              <a:buClr>
                <a:srgbClr val="996633"/>
              </a:buClr>
            </a:pPr>
            <a:r>
              <a:rPr lang="en-US"/>
              <a:t>How do taxes affect market outcomes? </a:t>
            </a:r>
            <a:br>
              <a:rPr lang="en-US"/>
            </a:br>
            <a:r>
              <a:rPr lang="en-US"/>
              <a:t>How do the effects depend on whether </a:t>
            </a:r>
            <a:br>
              <a:rPr lang="en-US"/>
            </a:br>
            <a:r>
              <a:rPr lang="en-US"/>
              <a:t>the tax is imposed on buyers or sellers? </a:t>
            </a:r>
          </a:p>
          <a:p>
            <a:pPr>
              <a:buClr>
                <a:srgbClr val="996633"/>
              </a:buClr>
            </a:pPr>
            <a:r>
              <a:rPr lang="en-US"/>
              <a:t>What is the incidence of a tax?  </a:t>
            </a:r>
            <a:br>
              <a:rPr lang="en-US"/>
            </a:br>
            <a:r>
              <a:rPr lang="en-US"/>
              <a:t>What determines the incidence? </a:t>
            </a:r>
          </a:p>
        </p:txBody>
      </p:sp>
      <p:sp>
        <p:nvSpPr>
          <p:cNvPr id="37893" name="Rectangle 5"/>
          <p:cNvSpPr>
            <a:spLocks noChangeArrowheads="1"/>
          </p:cNvSpPr>
          <p:nvPr/>
        </p:nvSpPr>
        <p:spPr bwMode="auto">
          <a:xfrm>
            <a:off x="8302625" y="6375400"/>
            <a:ext cx="684213" cy="368300"/>
          </a:xfrm>
          <a:prstGeom prst="rect">
            <a:avLst/>
          </a:prstGeom>
          <a:noFill/>
          <a:ln w="9525">
            <a:noFill/>
            <a:miter lim="800000"/>
            <a:headEnd/>
            <a:tailEnd/>
          </a:ln>
          <a:effectLst/>
        </p:spPr>
        <p:txBody>
          <a:bodyPr/>
          <a:lstStyle/>
          <a:p>
            <a:pPr algn="r"/>
            <a:fld id="{674968D6-3579-4CAA-A986-ADA127C3EFAF}" type="slidenum">
              <a:rPr lang="en-US" sz="1700">
                <a:solidFill>
                  <a:srgbClr val="777777"/>
                </a:solidFill>
                <a:latin typeface="Tahoma" pitchFamily="34" charset="0"/>
              </a:rPr>
              <a:pPr algn="r"/>
              <a:t>1</a:t>
            </a:fld>
            <a:endParaRPr 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 name="Footer Placeholder 1"/>
          <p:cNvSpPr>
            <a:spLocks noGrp="1"/>
          </p:cNvSpPr>
          <p:nvPr>
            <p:ph type="ftr" sz="quarter" idx="10"/>
          </p:nvPr>
        </p:nvSpPr>
        <p:spPr/>
        <p:txBody>
          <a:bodyPr/>
          <a:lstStyle/>
          <a:p>
            <a:r>
              <a:rPr lang="en-US"/>
              <a:t>SUPPLY, DEMAND, AND GOVERNMENT POLICIES</a:t>
            </a:r>
          </a:p>
        </p:txBody>
      </p:sp>
      <p:sp>
        <p:nvSpPr>
          <p:cNvPr id="39" name="Slide Number Placeholder 2"/>
          <p:cNvSpPr>
            <a:spLocks noGrp="1"/>
          </p:cNvSpPr>
          <p:nvPr>
            <p:ph type="sldNum" sz="quarter" idx="11"/>
          </p:nvPr>
        </p:nvSpPr>
        <p:spPr/>
        <p:txBody>
          <a:bodyPr/>
          <a:lstStyle/>
          <a:p>
            <a:fld id="{A181D4DD-8E80-4895-8F44-D11C96121716}" type="slidenum">
              <a:rPr lang="en-US"/>
              <a:pPr/>
              <a:t>19</a:t>
            </a:fld>
            <a:endParaRPr lang="en-US"/>
          </a:p>
        </p:txBody>
      </p:sp>
      <p:grpSp>
        <p:nvGrpSpPr>
          <p:cNvPr id="186370" name="Group 2"/>
          <p:cNvGrpSpPr>
            <a:grpSpLocks/>
          </p:cNvGrpSpPr>
          <p:nvPr/>
        </p:nvGrpSpPr>
        <p:grpSpPr bwMode="auto">
          <a:xfrm>
            <a:off x="5072063" y="2278063"/>
            <a:ext cx="3176587" cy="2274887"/>
            <a:chOff x="3027" y="1106"/>
            <a:chExt cx="2001" cy="1433"/>
          </a:xfrm>
        </p:grpSpPr>
        <p:sp>
          <p:nvSpPr>
            <p:cNvPr id="186371" name="Line 3"/>
            <p:cNvSpPr>
              <a:spLocks noChangeShapeType="1"/>
            </p:cNvSpPr>
            <p:nvPr/>
          </p:nvSpPr>
          <p:spPr bwMode="auto">
            <a:xfrm flipV="1">
              <a:off x="3027" y="1316"/>
              <a:ext cx="1696" cy="1223"/>
            </a:xfrm>
            <a:prstGeom prst="line">
              <a:avLst/>
            </a:prstGeom>
            <a:noFill/>
            <a:ln w="38100">
              <a:solidFill>
                <a:srgbClr val="B2B2B2"/>
              </a:solidFill>
              <a:round/>
              <a:headEnd/>
              <a:tailEnd/>
            </a:ln>
          </p:spPr>
          <p:txBody>
            <a:bodyPr/>
            <a:lstStyle/>
            <a:p>
              <a:endParaRPr lang="en-US"/>
            </a:p>
          </p:txBody>
        </p:sp>
        <p:sp>
          <p:nvSpPr>
            <p:cNvPr id="186372" name="Text Box 4"/>
            <p:cNvSpPr txBox="1">
              <a:spLocks noChangeArrowheads="1"/>
            </p:cNvSpPr>
            <p:nvPr/>
          </p:nvSpPr>
          <p:spPr bwMode="auto">
            <a:xfrm>
              <a:off x="4642" y="1106"/>
              <a:ext cx="386" cy="288"/>
            </a:xfrm>
            <a:prstGeom prst="rect">
              <a:avLst/>
            </a:prstGeom>
            <a:noFill/>
            <a:ln w="9525">
              <a:noFill/>
              <a:miter lim="800000"/>
              <a:headEnd/>
              <a:tailEnd/>
            </a:ln>
          </p:spPr>
          <p:txBody>
            <a:bodyPr>
              <a:spAutoFit/>
            </a:bodyPr>
            <a:lstStyle/>
            <a:p>
              <a:pPr algn="ctr">
                <a:spcBef>
                  <a:spcPct val="50000"/>
                </a:spcBef>
              </a:pPr>
              <a:r>
                <a:rPr lang="en-US" sz="2400" b="1" i="1">
                  <a:solidFill>
                    <a:srgbClr val="B2B2B2"/>
                  </a:solidFill>
                  <a:cs typeface="Arial" charset="0"/>
                </a:rPr>
                <a:t>S</a:t>
              </a:r>
              <a:r>
                <a:rPr lang="en-US" sz="2400" b="1" baseline="-25000">
                  <a:solidFill>
                    <a:srgbClr val="B2B2B2"/>
                  </a:solidFill>
                  <a:cs typeface="Arial" charset="0"/>
                </a:rPr>
                <a:t>1</a:t>
              </a:r>
            </a:p>
          </p:txBody>
        </p:sp>
      </p:grpSp>
      <p:grpSp>
        <p:nvGrpSpPr>
          <p:cNvPr id="186373" name="Group 13"/>
          <p:cNvGrpSpPr>
            <a:grpSpLocks/>
          </p:cNvGrpSpPr>
          <p:nvPr/>
        </p:nvGrpSpPr>
        <p:grpSpPr bwMode="auto">
          <a:xfrm>
            <a:off x="5686425" y="2116138"/>
            <a:ext cx="2730500" cy="2649537"/>
            <a:chOff x="3414" y="1004"/>
            <a:chExt cx="1720" cy="1669"/>
          </a:xfrm>
        </p:grpSpPr>
        <p:sp>
          <p:nvSpPr>
            <p:cNvPr id="186374" name="Line 14"/>
            <p:cNvSpPr>
              <a:spLocks noChangeShapeType="1"/>
            </p:cNvSpPr>
            <p:nvPr/>
          </p:nvSpPr>
          <p:spPr bwMode="auto">
            <a:xfrm>
              <a:off x="3414" y="1004"/>
              <a:ext cx="1417" cy="1470"/>
            </a:xfrm>
            <a:prstGeom prst="line">
              <a:avLst/>
            </a:prstGeom>
            <a:noFill/>
            <a:ln w="38100">
              <a:solidFill>
                <a:srgbClr val="003399"/>
              </a:solidFill>
              <a:round/>
              <a:headEnd/>
              <a:tailEnd/>
            </a:ln>
          </p:spPr>
          <p:txBody>
            <a:bodyPr/>
            <a:lstStyle/>
            <a:p>
              <a:endParaRPr lang="en-US"/>
            </a:p>
          </p:txBody>
        </p:sp>
        <p:sp>
          <p:nvSpPr>
            <p:cNvPr id="186375" name="Text Box 15"/>
            <p:cNvSpPr txBox="1">
              <a:spLocks noChangeArrowheads="1"/>
            </p:cNvSpPr>
            <p:nvPr/>
          </p:nvSpPr>
          <p:spPr bwMode="auto">
            <a:xfrm>
              <a:off x="4748" y="2385"/>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1</a:t>
              </a:r>
            </a:p>
          </p:txBody>
        </p:sp>
      </p:grpSp>
      <p:grpSp>
        <p:nvGrpSpPr>
          <p:cNvPr id="186376" name="Group 16"/>
          <p:cNvGrpSpPr>
            <a:grpSpLocks/>
          </p:cNvGrpSpPr>
          <p:nvPr/>
        </p:nvGrpSpPr>
        <p:grpSpPr bwMode="auto">
          <a:xfrm>
            <a:off x="3382963" y="3105150"/>
            <a:ext cx="3773487" cy="2720975"/>
            <a:chOff x="1963" y="1627"/>
            <a:chExt cx="2377" cy="1714"/>
          </a:xfrm>
        </p:grpSpPr>
        <p:grpSp>
          <p:nvGrpSpPr>
            <p:cNvPr id="186377" name="Group 17"/>
            <p:cNvGrpSpPr>
              <a:grpSpLocks/>
            </p:cNvGrpSpPr>
            <p:nvPr/>
          </p:nvGrpSpPr>
          <p:grpSpPr bwMode="auto">
            <a:xfrm>
              <a:off x="2703" y="1746"/>
              <a:ext cx="1425" cy="1333"/>
              <a:chOff x="357" y="2450"/>
              <a:chExt cx="795" cy="646"/>
            </a:xfrm>
          </p:grpSpPr>
          <p:sp>
            <p:nvSpPr>
              <p:cNvPr id="186378"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86379"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86380" name="Oval 20"/>
            <p:cNvSpPr>
              <a:spLocks noChangeArrowheads="1"/>
            </p:cNvSpPr>
            <p:nvPr/>
          </p:nvSpPr>
          <p:spPr bwMode="auto">
            <a:xfrm>
              <a:off x="4081" y="1699"/>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86381" name="Text Box 21"/>
            <p:cNvSpPr txBox="1">
              <a:spLocks noChangeArrowheads="1"/>
            </p:cNvSpPr>
            <p:nvPr/>
          </p:nvSpPr>
          <p:spPr bwMode="auto">
            <a:xfrm>
              <a:off x="1963" y="1627"/>
              <a:ext cx="721"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$10.00</a:t>
              </a:r>
            </a:p>
          </p:txBody>
        </p:sp>
        <p:sp>
          <p:nvSpPr>
            <p:cNvPr id="186382" name="Text Box 22"/>
            <p:cNvSpPr txBox="1">
              <a:spLocks noChangeArrowheads="1"/>
            </p:cNvSpPr>
            <p:nvPr/>
          </p:nvSpPr>
          <p:spPr bwMode="auto">
            <a:xfrm>
              <a:off x="3969" y="3111"/>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500</a:t>
              </a:r>
            </a:p>
          </p:txBody>
        </p:sp>
      </p:grpSp>
      <p:sp>
        <p:nvSpPr>
          <p:cNvPr id="186387" name="Rectangle 5"/>
          <p:cNvSpPr>
            <a:spLocks noGrp="1" noChangeArrowheads="1"/>
          </p:cNvSpPr>
          <p:nvPr>
            <p:ph type="title" idx="4294967295"/>
          </p:nvPr>
        </p:nvSpPr>
        <p:spPr>
          <a:xfrm>
            <a:off x="0" y="207963"/>
            <a:ext cx="9144000" cy="649287"/>
          </a:xfrm>
        </p:spPr>
        <p:txBody>
          <a:bodyPr/>
          <a:lstStyle/>
          <a:p>
            <a:r>
              <a:rPr lang="en-US"/>
              <a:t>A Tax on Buyers</a:t>
            </a:r>
          </a:p>
        </p:txBody>
      </p:sp>
      <p:sp>
        <p:nvSpPr>
          <p:cNvPr id="116742" name="Rectangle 6"/>
          <p:cNvSpPr>
            <a:spLocks noGrp="1" noChangeArrowheads="1"/>
          </p:cNvSpPr>
          <p:nvPr>
            <p:ph type="body" idx="4294967295"/>
          </p:nvPr>
        </p:nvSpPr>
        <p:spPr>
          <a:xfrm>
            <a:off x="479425" y="989013"/>
            <a:ext cx="3802063" cy="5178425"/>
          </a:xfrm>
          <a:noFill/>
        </p:spPr>
        <p:txBody>
          <a:bodyPr/>
          <a:lstStyle/>
          <a:p>
            <a:pPr marL="0" indent="0">
              <a:spcBef>
                <a:spcPct val="30000"/>
              </a:spcBef>
              <a:buFont typeface="Wingdings" pitchFamily="2" charset="2"/>
              <a:buNone/>
            </a:pPr>
            <a:r>
              <a:rPr lang="en-US" sz="2500"/>
              <a:t>The price buyers pay </a:t>
            </a:r>
            <a:br>
              <a:rPr lang="en-US" sz="2500"/>
            </a:br>
            <a:r>
              <a:rPr lang="en-US" sz="2500"/>
              <a:t>is now $1.50 higher than the market price </a:t>
            </a:r>
            <a:r>
              <a:rPr lang="en-US" sz="2500" b="1" i="1"/>
              <a:t>P</a:t>
            </a:r>
            <a:r>
              <a:rPr lang="en-US" sz="2500"/>
              <a:t>. </a:t>
            </a:r>
          </a:p>
          <a:p>
            <a:pPr marL="0" indent="0">
              <a:spcBef>
                <a:spcPct val="30000"/>
              </a:spcBef>
              <a:buFont typeface="Wingdings" pitchFamily="2" charset="2"/>
              <a:buNone/>
            </a:pPr>
            <a:r>
              <a:rPr lang="en-US" sz="2500" b="1" i="1"/>
              <a:t>P</a:t>
            </a:r>
            <a:r>
              <a:rPr lang="en-US" sz="2500"/>
              <a:t>  would have to fall</a:t>
            </a:r>
            <a:br>
              <a:rPr lang="en-US" sz="2500"/>
            </a:br>
            <a:r>
              <a:rPr lang="en-US" sz="2500"/>
              <a:t>by $1.50 to make</a:t>
            </a:r>
            <a:br>
              <a:rPr lang="en-US" sz="2500"/>
            </a:br>
            <a:r>
              <a:rPr lang="en-US" sz="2500"/>
              <a:t>buyers willing </a:t>
            </a:r>
            <a:br>
              <a:rPr lang="en-US" sz="2500"/>
            </a:br>
            <a:r>
              <a:rPr lang="en-US" sz="2500"/>
              <a:t>to buy same </a:t>
            </a:r>
            <a:r>
              <a:rPr lang="en-US" sz="2500" b="1" i="1"/>
              <a:t>Q</a:t>
            </a:r>
            <a:r>
              <a:rPr lang="en-US" sz="2500"/>
              <a:t>  </a:t>
            </a:r>
            <a:br>
              <a:rPr lang="en-US" sz="2500"/>
            </a:br>
            <a:r>
              <a:rPr lang="en-US" sz="2500"/>
              <a:t>as before.  </a:t>
            </a:r>
          </a:p>
          <a:p>
            <a:pPr marL="0" indent="0">
              <a:spcBef>
                <a:spcPct val="30000"/>
              </a:spcBef>
              <a:buFont typeface="Wingdings" pitchFamily="2" charset="2"/>
              <a:buNone/>
            </a:pPr>
            <a:r>
              <a:rPr lang="en-US" sz="2500" i="1"/>
              <a:t>E.g.</a:t>
            </a:r>
            <a:r>
              <a:rPr lang="en-US" sz="2500"/>
              <a:t>, if </a:t>
            </a:r>
            <a:r>
              <a:rPr lang="en-US" sz="2500" b="1" i="1"/>
              <a:t>P</a:t>
            </a:r>
            <a:r>
              <a:rPr lang="en-US" sz="2500"/>
              <a:t>  falls </a:t>
            </a:r>
            <a:br>
              <a:rPr lang="en-US" sz="2500"/>
            </a:br>
            <a:r>
              <a:rPr lang="en-US" sz="2500"/>
              <a:t>from $10.00 to $8.50,</a:t>
            </a:r>
            <a:br>
              <a:rPr lang="en-US" sz="2500"/>
            </a:br>
            <a:r>
              <a:rPr lang="en-US" sz="2500"/>
              <a:t>buyers still willing to</a:t>
            </a:r>
            <a:br>
              <a:rPr lang="en-US" sz="2500"/>
            </a:br>
            <a:r>
              <a:rPr lang="en-US" sz="2500"/>
              <a:t>purchase 500 pizzas. </a:t>
            </a:r>
          </a:p>
        </p:txBody>
      </p:sp>
      <p:grpSp>
        <p:nvGrpSpPr>
          <p:cNvPr id="186389" name="Group 7"/>
          <p:cNvGrpSpPr>
            <a:grpSpLocks/>
          </p:cNvGrpSpPr>
          <p:nvPr/>
        </p:nvGrpSpPr>
        <p:grpSpPr bwMode="auto">
          <a:xfrm>
            <a:off x="4360863" y="1757363"/>
            <a:ext cx="4422775" cy="3871912"/>
            <a:chOff x="2579" y="785"/>
            <a:chExt cx="2786" cy="2439"/>
          </a:xfrm>
        </p:grpSpPr>
        <p:grpSp>
          <p:nvGrpSpPr>
            <p:cNvPr id="186390" name="Group 8"/>
            <p:cNvGrpSpPr>
              <a:grpSpLocks/>
            </p:cNvGrpSpPr>
            <p:nvPr/>
          </p:nvGrpSpPr>
          <p:grpSpPr bwMode="auto">
            <a:xfrm>
              <a:off x="2697" y="1037"/>
              <a:ext cx="2409" cy="2049"/>
              <a:chOff x="1098" y="1361"/>
              <a:chExt cx="2116" cy="2027"/>
            </a:xfrm>
          </p:grpSpPr>
          <p:sp>
            <p:nvSpPr>
              <p:cNvPr id="186391"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186392"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186393" name="Text Box 11"/>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186394" name="Text Box 12"/>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9" name="Group 23"/>
          <p:cNvGrpSpPr>
            <a:grpSpLocks/>
          </p:cNvGrpSpPr>
          <p:nvPr/>
        </p:nvGrpSpPr>
        <p:grpSpPr bwMode="auto">
          <a:xfrm>
            <a:off x="5232400" y="2641600"/>
            <a:ext cx="2730500" cy="2649538"/>
            <a:chOff x="3128" y="1335"/>
            <a:chExt cx="1720" cy="1669"/>
          </a:xfrm>
        </p:grpSpPr>
        <p:sp>
          <p:nvSpPr>
            <p:cNvPr id="186396" name="Line 24"/>
            <p:cNvSpPr>
              <a:spLocks noChangeShapeType="1"/>
            </p:cNvSpPr>
            <p:nvPr/>
          </p:nvSpPr>
          <p:spPr bwMode="auto">
            <a:xfrm>
              <a:off x="3128" y="1335"/>
              <a:ext cx="1417" cy="1470"/>
            </a:xfrm>
            <a:prstGeom prst="line">
              <a:avLst/>
            </a:prstGeom>
            <a:noFill/>
            <a:ln w="38100">
              <a:solidFill>
                <a:srgbClr val="A50021"/>
              </a:solidFill>
              <a:round/>
              <a:headEnd/>
              <a:tailEnd/>
            </a:ln>
          </p:spPr>
          <p:txBody>
            <a:bodyPr/>
            <a:lstStyle/>
            <a:p>
              <a:endParaRPr lang="en-US"/>
            </a:p>
          </p:txBody>
        </p:sp>
        <p:sp>
          <p:nvSpPr>
            <p:cNvPr id="186397" name="Text Box 25"/>
            <p:cNvSpPr txBox="1">
              <a:spLocks noChangeArrowheads="1"/>
            </p:cNvSpPr>
            <p:nvPr/>
          </p:nvSpPr>
          <p:spPr bwMode="auto">
            <a:xfrm>
              <a:off x="4462" y="271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2</a:t>
              </a:r>
            </a:p>
          </p:txBody>
        </p:sp>
      </p:grpSp>
      <p:sp>
        <p:nvSpPr>
          <p:cNvPr id="186414" name="Text Box 46"/>
          <p:cNvSpPr txBox="1">
            <a:spLocks noChangeArrowheads="1"/>
          </p:cNvSpPr>
          <p:nvPr/>
        </p:nvSpPr>
        <p:spPr bwMode="auto">
          <a:xfrm>
            <a:off x="4814888" y="1003300"/>
            <a:ext cx="3479800" cy="854075"/>
          </a:xfrm>
          <a:prstGeom prst="rect">
            <a:avLst/>
          </a:prstGeom>
          <a:noFill/>
          <a:ln w="9525">
            <a:noFill/>
            <a:miter lim="800000"/>
            <a:headEnd/>
            <a:tailEnd/>
          </a:ln>
        </p:spPr>
        <p:txBody>
          <a:bodyPr>
            <a:spAutoFit/>
          </a:bodyPr>
          <a:lstStyle/>
          <a:p>
            <a:pPr algn="ctr">
              <a:spcBef>
                <a:spcPct val="50000"/>
              </a:spcBef>
            </a:pPr>
            <a:r>
              <a:rPr lang="en-US" sz="2500">
                <a:cs typeface="Arial" charset="0"/>
              </a:rPr>
              <a:t>Effects of a $1.50 per unit tax on buyers</a:t>
            </a:r>
          </a:p>
        </p:txBody>
      </p:sp>
      <p:grpSp>
        <p:nvGrpSpPr>
          <p:cNvPr id="186424" name="Group 56"/>
          <p:cNvGrpSpPr>
            <a:grpSpLocks/>
          </p:cNvGrpSpPr>
          <p:nvPr/>
        </p:nvGrpSpPr>
        <p:grpSpPr bwMode="auto">
          <a:xfrm>
            <a:off x="3386138" y="4105275"/>
            <a:ext cx="3502025" cy="365125"/>
            <a:chOff x="2133" y="2586"/>
            <a:chExt cx="2206" cy="230"/>
          </a:xfrm>
        </p:grpSpPr>
        <p:sp>
          <p:nvSpPr>
            <p:cNvPr id="186419" name="Line 18"/>
            <p:cNvSpPr>
              <a:spLocks noChangeShapeType="1"/>
            </p:cNvSpPr>
            <p:nvPr/>
          </p:nvSpPr>
          <p:spPr bwMode="auto">
            <a:xfrm>
              <a:off x="2873" y="2705"/>
              <a:ext cx="1425" cy="0"/>
            </a:xfrm>
            <a:prstGeom prst="line">
              <a:avLst/>
            </a:prstGeom>
            <a:noFill/>
            <a:ln w="9525">
              <a:solidFill>
                <a:schemeClr val="tx1"/>
              </a:solidFill>
              <a:prstDash val="lgDash"/>
              <a:round/>
              <a:headEnd/>
              <a:tailEnd/>
            </a:ln>
          </p:spPr>
          <p:txBody>
            <a:bodyPr/>
            <a:lstStyle/>
            <a:p>
              <a:endParaRPr lang="en-US"/>
            </a:p>
          </p:txBody>
        </p:sp>
        <p:sp>
          <p:nvSpPr>
            <p:cNvPr id="186421" name="Oval 20"/>
            <p:cNvSpPr>
              <a:spLocks noChangeArrowheads="1"/>
            </p:cNvSpPr>
            <p:nvPr/>
          </p:nvSpPr>
          <p:spPr bwMode="auto">
            <a:xfrm>
              <a:off x="4251" y="265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86422" name="Text Box 21"/>
            <p:cNvSpPr txBox="1">
              <a:spLocks noChangeArrowheads="1"/>
            </p:cNvSpPr>
            <p:nvPr/>
          </p:nvSpPr>
          <p:spPr bwMode="auto">
            <a:xfrm>
              <a:off x="2133" y="2586"/>
              <a:ext cx="721"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$8.50</a:t>
              </a:r>
            </a:p>
          </p:txBody>
        </p:sp>
      </p:grpSp>
      <p:sp>
        <p:nvSpPr>
          <p:cNvPr id="116778" name="Line 42"/>
          <p:cNvSpPr>
            <a:spLocks noChangeShapeType="1"/>
          </p:cNvSpPr>
          <p:nvPr/>
        </p:nvSpPr>
        <p:spPr bwMode="auto">
          <a:xfrm flipV="1">
            <a:off x="4554538" y="3303588"/>
            <a:ext cx="1587" cy="981075"/>
          </a:xfrm>
          <a:prstGeom prst="line">
            <a:avLst/>
          </a:prstGeom>
          <a:noFill/>
          <a:ln w="57150">
            <a:solidFill>
              <a:srgbClr val="FF0000"/>
            </a:solidFill>
            <a:round/>
            <a:headEnd type="triangle" w="lg" len="med"/>
            <a:tailEnd/>
          </a:ln>
        </p:spPr>
        <p:txBody>
          <a:bodyPr/>
          <a:lstStyle/>
          <a:p>
            <a:endParaRPr lang="en-US"/>
          </a:p>
        </p:txBody>
      </p:sp>
      <p:sp>
        <p:nvSpPr>
          <p:cNvPr id="2" name="Rectangle 6"/>
          <p:cNvSpPr>
            <a:spLocks noChangeArrowheads="1"/>
          </p:cNvSpPr>
          <p:nvPr/>
        </p:nvSpPr>
        <p:spPr bwMode="auto">
          <a:xfrm>
            <a:off x="484188" y="993775"/>
            <a:ext cx="3692525" cy="1295400"/>
          </a:xfrm>
          <a:prstGeom prst="rect">
            <a:avLst/>
          </a:prstGeom>
          <a:solidFill>
            <a:srgbClr val="CCFFCC"/>
          </a:solidFill>
          <a:ln w="9525">
            <a:noFill/>
            <a:miter lim="800000"/>
            <a:headEnd/>
            <a:tailEnd/>
          </a:ln>
          <a:effectLst>
            <a:outerShdw dist="71842" dir="2700000" algn="ctr" rotWithShape="0">
              <a:schemeClr val="bg2"/>
            </a:outerShdw>
          </a:effectLst>
        </p:spPr>
        <p:txBody>
          <a:bodyPr/>
          <a:lstStyle/>
          <a:p>
            <a:pPr>
              <a:lnSpc>
                <a:spcPct val="105000"/>
              </a:lnSpc>
              <a:spcBef>
                <a:spcPct val="45000"/>
              </a:spcBef>
              <a:buClr>
                <a:srgbClr val="339966"/>
              </a:buClr>
              <a:buSzPct val="120000"/>
              <a:buFont typeface="Wingdings" pitchFamily="2" charset="2"/>
              <a:buNone/>
            </a:pPr>
            <a:r>
              <a:rPr lang="en-US" sz="2500"/>
              <a:t>Hence, a tax on buyers shifts the </a:t>
            </a:r>
            <a:r>
              <a:rPr lang="en-US" sz="2500" b="1" i="1"/>
              <a:t>D</a:t>
            </a:r>
            <a:r>
              <a:rPr lang="en-US" sz="2500"/>
              <a:t> curve down by the amount of the tax. </a:t>
            </a:r>
          </a:p>
        </p:txBody>
      </p:sp>
      <p:grpSp>
        <p:nvGrpSpPr>
          <p:cNvPr id="14" name="Group 51"/>
          <p:cNvGrpSpPr>
            <a:grpSpLocks/>
          </p:cNvGrpSpPr>
          <p:nvPr/>
        </p:nvGrpSpPr>
        <p:grpSpPr bwMode="auto">
          <a:xfrm>
            <a:off x="6904038" y="3227388"/>
            <a:ext cx="842962" cy="1058862"/>
            <a:chOff x="3989" y="1656"/>
            <a:chExt cx="531" cy="667"/>
          </a:xfrm>
        </p:grpSpPr>
        <p:sp>
          <p:nvSpPr>
            <p:cNvPr id="186432" name="AutoShape 43"/>
            <p:cNvSpPr>
              <a:spLocks/>
            </p:cNvSpPr>
            <p:nvPr/>
          </p:nvSpPr>
          <p:spPr bwMode="auto">
            <a:xfrm flipH="1">
              <a:off x="3989" y="1702"/>
              <a:ext cx="118" cy="621"/>
            </a:xfrm>
            <a:prstGeom prst="leftBrace">
              <a:avLst>
                <a:gd name="adj1" fmla="val 57110"/>
                <a:gd name="adj2" fmla="val 49435"/>
              </a:avLst>
            </a:prstGeom>
            <a:noFill/>
            <a:ln w="28575">
              <a:solidFill>
                <a:schemeClr val="tx1"/>
              </a:solidFill>
              <a:round/>
              <a:headEnd/>
              <a:tailEnd/>
            </a:ln>
          </p:spPr>
          <p:txBody>
            <a:bodyPr wrap="none" anchor="ctr"/>
            <a:lstStyle/>
            <a:p>
              <a:endParaRPr lang="en-US">
                <a:cs typeface="Arial" charset="0"/>
              </a:endParaRPr>
            </a:p>
          </p:txBody>
        </p:sp>
        <p:sp>
          <p:nvSpPr>
            <p:cNvPr id="186433" name="Text Box 44"/>
            <p:cNvSpPr txBox="1">
              <a:spLocks noChangeArrowheads="1"/>
            </p:cNvSpPr>
            <p:nvPr/>
          </p:nvSpPr>
          <p:spPr bwMode="auto">
            <a:xfrm>
              <a:off x="4078" y="1656"/>
              <a:ext cx="442" cy="288"/>
            </a:xfrm>
            <a:prstGeom prst="rect">
              <a:avLst/>
            </a:prstGeom>
            <a:noFill/>
            <a:ln w="9525">
              <a:noFill/>
              <a:miter lim="800000"/>
              <a:headEnd/>
              <a:tailEnd/>
            </a:ln>
          </p:spPr>
          <p:txBody>
            <a:bodyPr>
              <a:spAutoFit/>
            </a:bodyPr>
            <a:lstStyle/>
            <a:p>
              <a:pPr algn="r">
                <a:spcBef>
                  <a:spcPct val="50000"/>
                </a:spcBef>
              </a:pPr>
              <a:r>
                <a:rPr lang="en-US" sz="2400">
                  <a:solidFill>
                    <a:srgbClr val="008000"/>
                  </a:solidFill>
                  <a:cs typeface="Arial" charset="0"/>
                </a:rPr>
                <a:t>Tax</a:t>
              </a:r>
            </a:p>
          </p:txBody>
        </p:sp>
        <p:sp>
          <p:nvSpPr>
            <p:cNvPr id="186434" name="Line 45"/>
            <p:cNvSpPr>
              <a:spLocks noChangeShapeType="1"/>
            </p:cNvSpPr>
            <p:nvPr/>
          </p:nvSpPr>
          <p:spPr bwMode="auto">
            <a:xfrm flipV="1">
              <a:off x="4135" y="1888"/>
              <a:ext cx="140" cy="113"/>
            </a:xfrm>
            <a:prstGeom prst="line">
              <a:avLst/>
            </a:prstGeom>
            <a:noFill/>
            <a:ln w="12700">
              <a:solidFill>
                <a:schemeClr val="tx1"/>
              </a:solidFill>
              <a:round/>
              <a:headEnd/>
              <a:tailEnd/>
            </a:ln>
          </p:spPr>
          <p:txBody>
            <a:bodyPr/>
            <a:lstStyle/>
            <a:p>
              <a:endParaRPr lang="en-US"/>
            </a:p>
          </p:txBody>
        </p:sp>
      </p:grpSp>
      <p:sp>
        <p:nvSpPr>
          <p:cNvPr id="3" name="Line 42"/>
          <p:cNvSpPr>
            <a:spLocks noChangeShapeType="1"/>
          </p:cNvSpPr>
          <p:nvPr/>
        </p:nvSpPr>
        <p:spPr bwMode="auto">
          <a:xfrm flipH="1" flipV="1">
            <a:off x="6818313" y="3354388"/>
            <a:ext cx="1587" cy="868362"/>
          </a:xfrm>
          <a:prstGeom prst="line">
            <a:avLst/>
          </a:prstGeom>
          <a:noFill/>
          <a:ln w="38100">
            <a:solidFill>
              <a:srgbClr val="008000"/>
            </a:solidFill>
            <a:round/>
            <a:headEnd/>
            <a:tailEnd/>
          </a:ln>
        </p:spPr>
        <p:txBody>
          <a:bodyP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42">
                                            <p:txEl>
                                              <p:pRg st="0" end="0"/>
                                            </p:txEl>
                                          </p:spTgt>
                                        </p:tgtEl>
                                        <p:attrNameLst>
                                          <p:attrName>style.visibility</p:attrName>
                                        </p:attrNameLst>
                                      </p:cBhvr>
                                      <p:to>
                                        <p:strVal val="visible"/>
                                      </p:to>
                                    </p:set>
                                    <p:animEffect transition="in" filter="wipe(left)">
                                      <p:cBhvr>
                                        <p:cTn id="7" dur="500"/>
                                        <p:tgtEl>
                                          <p:spTgt spid="116742">
                                            <p:txEl>
                                              <p:pRg st="0" end="0"/>
                                            </p:txEl>
                                          </p:spTgt>
                                        </p:tgtEl>
                                      </p:cBhvr>
                                    </p:animEffect>
                                  </p:childTnLst>
                                  <p:subTnLst>
                                    <p:animClr clrSpc="rgb" dir="cw">
                                      <p:cBhvr override="childStyle">
                                        <p:cTn dur="1" fill="hold" display="0" masterRel="nextClick" afterEffect="1"/>
                                        <p:tgtEl>
                                          <p:spTgt spid="116742">
                                            <p:txEl>
                                              <p:pRg st="0" end="0"/>
                                            </p:txEl>
                                          </p:spTgt>
                                        </p:tgtEl>
                                        <p:attrNameLst>
                                          <p:attrName>ppt_c</p:attrName>
                                        </p:attrNameLst>
                                      </p:cBhvr>
                                      <p:to>
                                        <a:srgbClr val="B2B2B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42">
                                            <p:txEl>
                                              <p:pRg st="1" end="1"/>
                                            </p:txEl>
                                          </p:spTgt>
                                        </p:tgtEl>
                                        <p:attrNameLst>
                                          <p:attrName>style.visibility</p:attrName>
                                        </p:attrNameLst>
                                      </p:cBhvr>
                                      <p:to>
                                        <p:strVal val="visible"/>
                                      </p:to>
                                    </p:set>
                                    <p:animEffect transition="in" filter="wipe(left)">
                                      <p:cBhvr>
                                        <p:cTn id="12" dur="500"/>
                                        <p:tgtEl>
                                          <p:spTgt spid="116742">
                                            <p:txEl>
                                              <p:pRg st="1" end="1"/>
                                            </p:txEl>
                                          </p:spTgt>
                                        </p:tgtEl>
                                      </p:cBhvr>
                                    </p:animEffect>
                                  </p:childTnLst>
                                  <p:subTnLst>
                                    <p:animClr clrSpc="rgb" dir="cw">
                                      <p:cBhvr override="childStyle">
                                        <p:cTn dur="1" fill="hold" display="0" masterRel="nextClick" afterEffect="1"/>
                                        <p:tgtEl>
                                          <p:spTgt spid="116742">
                                            <p:txEl>
                                              <p:pRg st="1" end="1"/>
                                            </p:txEl>
                                          </p:spTgt>
                                        </p:tgtEl>
                                        <p:attrNameLst>
                                          <p:attrName>ppt_c</p:attrName>
                                        </p:attrNameLst>
                                      </p:cBhvr>
                                      <p:to>
                                        <a:srgbClr val="B2B2B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42">
                                            <p:txEl>
                                              <p:pRg st="2" end="2"/>
                                            </p:txEl>
                                          </p:spTgt>
                                        </p:tgtEl>
                                        <p:attrNameLst>
                                          <p:attrName>style.visibility</p:attrName>
                                        </p:attrNameLst>
                                      </p:cBhvr>
                                      <p:to>
                                        <p:strVal val="visible"/>
                                      </p:to>
                                    </p:set>
                                    <p:animEffect transition="in" filter="wipe(left)">
                                      <p:cBhvr>
                                        <p:cTn id="17" dur="500"/>
                                        <p:tgtEl>
                                          <p:spTgt spid="116742">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16778"/>
                                        </p:tgtEl>
                                        <p:attrNameLst>
                                          <p:attrName>style.visibility</p:attrName>
                                        </p:attrNameLst>
                                      </p:cBhvr>
                                      <p:to>
                                        <p:strVal val="visible"/>
                                      </p:to>
                                    </p:set>
                                    <p:animEffect transition="in" filter="wipe(up)">
                                      <p:cBhvr>
                                        <p:cTn id="20" dur="500"/>
                                        <p:tgtEl>
                                          <p:spTgt spid="116778"/>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86424"/>
                                        </p:tgtEl>
                                        <p:attrNameLst>
                                          <p:attrName>style.visibility</p:attrName>
                                        </p:attrNameLst>
                                      </p:cBhvr>
                                      <p:to>
                                        <p:strVal val="visible"/>
                                      </p:to>
                                    </p:set>
                                    <p:animEffect transition="in" filter="wipe(left)">
                                      <p:cBhvr>
                                        <p:cTn id="24" dur="500"/>
                                        <p:tgtEl>
                                          <p:spTgt spid="186424"/>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up)">
                                      <p:cBhvr>
                                        <p:cTn id="32" dur="500"/>
                                        <p:tgtEl>
                                          <p:spTgt spid="3"/>
                                        </p:tgtEl>
                                      </p:cBhvr>
                                    </p:animEffect>
                                  </p:childTnLst>
                                </p:cTn>
                              </p:par>
                            </p:childTnLst>
                          </p:cTn>
                        </p:par>
                        <p:par>
                          <p:cTn id="33" fill="hold">
                            <p:stCondLst>
                              <p:cond delay="500"/>
                            </p:stCondLst>
                            <p:childTnLst>
                              <p:par>
                                <p:cTn id="34" presetID="18" presetClass="entr" presetSubtype="12"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strips(downLeft)">
                                      <p:cBhvr>
                                        <p:cTn id="36" dur="500"/>
                                        <p:tgtEl>
                                          <p:spTgt spid="14"/>
                                        </p:tgtEl>
                                      </p:cBhvr>
                                    </p:animEffect>
                                  </p:childTnLst>
                                </p:cTn>
                              </p:par>
                              <p:par>
                                <p:cTn id="37" presetID="18" presetClass="entr" presetSubtype="6"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strips(downRight)">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2" grpId="0" uiExpand="1" build="p"/>
      <p:bldP spid="116778" grpId="0" animBg="1"/>
      <p:bldP spid="2" grpId="0" bldLvl="5"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 name="Footer Placeholder 1"/>
          <p:cNvSpPr>
            <a:spLocks noGrp="1"/>
          </p:cNvSpPr>
          <p:nvPr>
            <p:ph type="ftr" sz="quarter" idx="10"/>
          </p:nvPr>
        </p:nvSpPr>
        <p:spPr/>
        <p:txBody>
          <a:bodyPr/>
          <a:lstStyle/>
          <a:p>
            <a:r>
              <a:rPr lang="en-US"/>
              <a:t>SUPPLY, DEMAND, AND GOVERNMENT POLICIES</a:t>
            </a:r>
          </a:p>
        </p:txBody>
      </p:sp>
      <p:sp>
        <p:nvSpPr>
          <p:cNvPr id="50" name="Slide Number Placeholder 2"/>
          <p:cNvSpPr>
            <a:spLocks noGrp="1"/>
          </p:cNvSpPr>
          <p:nvPr>
            <p:ph type="sldNum" sz="quarter" idx="11"/>
          </p:nvPr>
        </p:nvSpPr>
        <p:spPr/>
        <p:txBody>
          <a:bodyPr/>
          <a:lstStyle/>
          <a:p>
            <a:fld id="{A998C980-053A-4113-B946-D8DF63F2D5A3}" type="slidenum">
              <a:rPr lang="en-US"/>
              <a:pPr/>
              <a:t>20</a:t>
            </a:fld>
            <a:endParaRPr lang="en-US"/>
          </a:p>
        </p:txBody>
      </p:sp>
      <p:grpSp>
        <p:nvGrpSpPr>
          <p:cNvPr id="194562" name="Group 2"/>
          <p:cNvGrpSpPr>
            <a:grpSpLocks/>
          </p:cNvGrpSpPr>
          <p:nvPr/>
        </p:nvGrpSpPr>
        <p:grpSpPr bwMode="auto">
          <a:xfrm>
            <a:off x="5072063" y="2278063"/>
            <a:ext cx="3176587" cy="2274887"/>
            <a:chOff x="3027" y="1106"/>
            <a:chExt cx="2001" cy="1433"/>
          </a:xfrm>
        </p:grpSpPr>
        <p:sp>
          <p:nvSpPr>
            <p:cNvPr id="194563" name="Line 3"/>
            <p:cNvSpPr>
              <a:spLocks noChangeShapeType="1"/>
            </p:cNvSpPr>
            <p:nvPr/>
          </p:nvSpPr>
          <p:spPr bwMode="auto">
            <a:xfrm flipV="1">
              <a:off x="3027" y="1316"/>
              <a:ext cx="1696" cy="1223"/>
            </a:xfrm>
            <a:prstGeom prst="line">
              <a:avLst/>
            </a:prstGeom>
            <a:noFill/>
            <a:ln w="38100">
              <a:solidFill>
                <a:srgbClr val="003399"/>
              </a:solidFill>
              <a:round/>
              <a:headEnd/>
              <a:tailEnd/>
            </a:ln>
          </p:spPr>
          <p:txBody>
            <a:bodyPr/>
            <a:lstStyle/>
            <a:p>
              <a:endParaRPr lang="en-US"/>
            </a:p>
          </p:txBody>
        </p:sp>
        <p:sp>
          <p:nvSpPr>
            <p:cNvPr id="194564" name="Text Box 4"/>
            <p:cNvSpPr txBox="1">
              <a:spLocks noChangeArrowheads="1"/>
            </p:cNvSpPr>
            <p:nvPr/>
          </p:nvSpPr>
          <p:spPr bwMode="auto">
            <a:xfrm>
              <a:off x="4642" y="110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1</a:t>
              </a:r>
            </a:p>
          </p:txBody>
        </p:sp>
      </p:grpSp>
      <p:grpSp>
        <p:nvGrpSpPr>
          <p:cNvPr id="194565" name="Group 13"/>
          <p:cNvGrpSpPr>
            <a:grpSpLocks/>
          </p:cNvGrpSpPr>
          <p:nvPr/>
        </p:nvGrpSpPr>
        <p:grpSpPr bwMode="auto">
          <a:xfrm>
            <a:off x="5686425" y="2116138"/>
            <a:ext cx="2730500" cy="2649537"/>
            <a:chOff x="3414" y="1004"/>
            <a:chExt cx="1720" cy="1669"/>
          </a:xfrm>
        </p:grpSpPr>
        <p:sp>
          <p:nvSpPr>
            <p:cNvPr id="194566" name="Line 14"/>
            <p:cNvSpPr>
              <a:spLocks noChangeShapeType="1"/>
            </p:cNvSpPr>
            <p:nvPr/>
          </p:nvSpPr>
          <p:spPr bwMode="auto">
            <a:xfrm>
              <a:off x="3414" y="1004"/>
              <a:ext cx="1417" cy="1470"/>
            </a:xfrm>
            <a:prstGeom prst="line">
              <a:avLst/>
            </a:prstGeom>
            <a:noFill/>
            <a:ln w="38100">
              <a:solidFill>
                <a:srgbClr val="003399"/>
              </a:solidFill>
              <a:round/>
              <a:headEnd/>
              <a:tailEnd/>
            </a:ln>
          </p:spPr>
          <p:txBody>
            <a:bodyPr/>
            <a:lstStyle/>
            <a:p>
              <a:endParaRPr lang="en-US"/>
            </a:p>
          </p:txBody>
        </p:sp>
        <p:sp>
          <p:nvSpPr>
            <p:cNvPr id="194567" name="Text Box 15"/>
            <p:cNvSpPr txBox="1">
              <a:spLocks noChangeArrowheads="1"/>
            </p:cNvSpPr>
            <p:nvPr/>
          </p:nvSpPr>
          <p:spPr bwMode="auto">
            <a:xfrm>
              <a:off x="4748" y="2385"/>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1</a:t>
              </a:r>
            </a:p>
          </p:txBody>
        </p:sp>
      </p:grpSp>
      <p:grpSp>
        <p:nvGrpSpPr>
          <p:cNvPr id="194568" name="Group 16"/>
          <p:cNvGrpSpPr>
            <a:grpSpLocks/>
          </p:cNvGrpSpPr>
          <p:nvPr/>
        </p:nvGrpSpPr>
        <p:grpSpPr bwMode="auto">
          <a:xfrm>
            <a:off x="3382963" y="3105150"/>
            <a:ext cx="3773487" cy="2720975"/>
            <a:chOff x="1963" y="1627"/>
            <a:chExt cx="2377" cy="1714"/>
          </a:xfrm>
        </p:grpSpPr>
        <p:grpSp>
          <p:nvGrpSpPr>
            <p:cNvPr id="194569" name="Group 17"/>
            <p:cNvGrpSpPr>
              <a:grpSpLocks/>
            </p:cNvGrpSpPr>
            <p:nvPr/>
          </p:nvGrpSpPr>
          <p:grpSpPr bwMode="auto">
            <a:xfrm>
              <a:off x="2703" y="1746"/>
              <a:ext cx="1425" cy="1333"/>
              <a:chOff x="357" y="2450"/>
              <a:chExt cx="795" cy="646"/>
            </a:xfrm>
          </p:grpSpPr>
          <p:sp>
            <p:nvSpPr>
              <p:cNvPr id="194570" name="Line 1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194571" name="Line 1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194572" name="Oval 20"/>
            <p:cNvSpPr>
              <a:spLocks noChangeArrowheads="1"/>
            </p:cNvSpPr>
            <p:nvPr/>
          </p:nvSpPr>
          <p:spPr bwMode="auto">
            <a:xfrm>
              <a:off x="4081" y="1699"/>
              <a:ext cx="88" cy="87"/>
            </a:xfrm>
            <a:prstGeom prst="ellipse">
              <a:avLst/>
            </a:prstGeom>
            <a:solidFill>
              <a:schemeClr val="bg2"/>
            </a:solidFill>
            <a:ln w="9525">
              <a:noFill/>
              <a:prstDash val="dash"/>
              <a:round/>
              <a:headEnd/>
              <a:tailEnd/>
            </a:ln>
          </p:spPr>
          <p:txBody>
            <a:bodyPr wrap="none" anchor="ctr"/>
            <a:lstStyle/>
            <a:p>
              <a:endParaRPr lang="en-US">
                <a:cs typeface="Arial" charset="0"/>
              </a:endParaRPr>
            </a:p>
          </p:txBody>
        </p:sp>
        <p:sp>
          <p:nvSpPr>
            <p:cNvPr id="194573" name="Text Box 21"/>
            <p:cNvSpPr txBox="1">
              <a:spLocks noChangeArrowheads="1"/>
            </p:cNvSpPr>
            <p:nvPr/>
          </p:nvSpPr>
          <p:spPr bwMode="auto">
            <a:xfrm>
              <a:off x="1963" y="1627"/>
              <a:ext cx="721" cy="230"/>
            </a:xfrm>
            <a:prstGeom prst="rect">
              <a:avLst/>
            </a:prstGeom>
            <a:noFill/>
            <a:ln w="9525">
              <a:noFill/>
              <a:miter lim="800000"/>
              <a:headEnd/>
              <a:tailEnd/>
            </a:ln>
          </p:spPr>
          <p:txBody>
            <a:bodyPr lIns="0" tIns="0" bIns="0">
              <a:spAutoFit/>
            </a:bodyPr>
            <a:lstStyle/>
            <a:p>
              <a:pPr algn="r">
                <a:spcBef>
                  <a:spcPct val="50000"/>
                </a:spcBef>
              </a:pPr>
              <a:r>
                <a:rPr lang="en-US" sz="2400">
                  <a:solidFill>
                    <a:srgbClr val="969696"/>
                  </a:solidFill>
                  <a:cs typeface="Arial" charset="0"/>
                </a:rPr>
                <a:t>$10.00</a:t>
              </a:r>
            </a:p>
          </p:txBody>
        </p:sp>
        <p:sp>
          <p:nvSpPr>
            <p:cNvPr id="194574" name="Text Box 22"/>
            <p:cNvSpPr txBox="1">
              <a:spLocks noChangeArrowheads="1"/>
            </p:cNvSpPr>
            <p:nvPr/>
          </p:nvSpPr>
          <p:spPr bwMode="auto">
            <a:xfrm>
              <a:off x="3969" y="3111"/>
              <a:ext cx="371" cy="230"/>
            </a:xfrm>
            <a:prstGeom prst="rect">
              <a:avLst/>
            </a:prstGeom>
            <a:noFill/>
            <a:ln w="9525">
              <a:noFill/>
              <a:miter lim="800000"/>
              <a:headEnd/>
              <a:tailEnd/>
            </a:ln>
          </p:spPr>
          <p:txBody>
            <a:bodyPr lIns="0" tIns="0" rIns="0" bIns="0">
              <a:spAutoFit/>
            </a:bodyPr>
            <a:lstStyle/>
            <a:p>
              <a:pPr algn="ctr">
                <a:spcBef>
                  <a:spcPct val="50000"/>
                </a:spcBef>
              </a:pPr>
              <a:r>
                <a:rPr lang="en-US" sz="2400">
                  <a:solidFill>
                    <a:srgbClr val="969696"/>
                  </a:solidFill>
                  <a:cs typeface="Arial" charset="0"/>
                </a:rPr>
                <a:t>500</a:t>
              </a:r>
            </a:p>
          </p:txBody>
        </p:sp>
      </p:grpSp>
      <p:sp>
        <p:nvSpPr>
          <p:cNvPr id="194579" name="Rectangle 5"/>
          <p:cNvSpPr>
            <a:spLocks noGrp="1" noChangeArrowheads="1"/>
          </p:cNvSpPr>
          <p:nvPr>
            <p:ph type="title" idx="4294967295"/>
          </p:nvPr>
        </p:nvSpPr>
        <p:spPr>
          <a:xfrm>
            <a:off x="0" y="207963"/>
            <a:ext cx="9144000" cy="649287"/>
          </a:xfrm>
        </p:spPr>
        <p:txBody>
          <a:bodyPr/>
          <a:lstStyle/>
          <a:p>
            <a:r>
              <a:rPr lang="en-US"/>
              <a:t>A Tax on Buyers</a:t>
            </a:r>
          </a:p>
        </p:txBody>
      </p:sp>
      <p:grpSp>
        <p:nvGrpSpPr>
          <p:cNvPr id="194581" name="Group 7"/>
          <p:cNvGrpSpPr>
            <a:grpSpLocks/>
          </p:cNvGrpSpPr>
          <p:nvPr/>
        </p:nvGrpSpPr>
        <p:grpSpPr bwMode="auto">
          <a:xfrm>
            <a:off x="4360863" y="1757363"/>
            <a:ext cx="4422775" cy="3871912"/>
            <a:chOff x="2579" y="785"/>
            <a:chExt cx="2786" cy="2439"/>
          </a:xfrm>
        </p:grpSpPr>
        <p:grpSp>
          <p:nvGrpSpPr>
            <p:cNvPr id="194582" name="Group 8"/>
            <p:cNvGrpSpPr>
              <a:grpSpLocks/>
            </p:cNvGrpSpPr>
            <p:nvPr/>
          </p:nvGrpSpPr>
          <p:grpSpPr bwMode="auto">
            <a:xfrm>
              <a:off x="2697" y="1037"/>
              <a:ext cx="2409" cy="2049"/>
              <a:chOff x="1098" y="1361"/>
              <a:chExt cx="2116" cy="2027"/>
            </a:xfrm>
          </p:grpSpPr>
          <p:sp>
            <p:nvSpPr>
              <p:cNvPr id="194583"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194584"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194585" name="Text Box 11"/>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194586" name="Text Box 12"/>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9" name="Group 23"/>
          <p:cNvGrpSpPr>
            <a:grpSpLocks/>
          </p:cNvGrpSpPr>
          <p:nvPr/>
        </p:nvGrpSpPr>
        <p:grpSpPr bwMode="auto">
          <a:xfrm>
            <a:off x="5232400" y="2641600"/>
            <a:ext cx="2730500" cy="2649538"/>
            <a:chOff x="3128" y="1335"/>
            <a:chExt cx="1720" cy="1669"/>
          </a:xfrm>
        </p:grpSpPr>
        <p:sp>
          <p:nvSpPr>
            <p:cNvPr id="194588" name="Line 24"/>
            <p:cNvSpPr>
              <a:spLocks noChangeShapeType="1"/>
            </p:cNvSpPr>
            <p:nvPr/>
          </p:nvSpPr>
          <p:spPr bwMode="auto">
            <a:xfrm>
              <a:off x="3128" y="1335"/>
              <a:ext cx="1417" cy="1470"/>
            </a:xfrm>
            <a:prstGeom prst="line">
              <a:avLst/>
            </a:prstGeom>
            <a:noFill/>
            <a:ln w="38100">
              <a:solidFill>
                <a:srgbClr val="A50021"/>
              </a:solidFill>
              <a:round/>
              <a:headEnd/>
              <a:tailEnd/>
            </a:ln>
          </p:spPr>
          <p:txBody>
            <a:bodyPr/>
            <a:lstStyle/>
            <a:p>
              <a:endParaRPr lang="en-US"/>
            </a:p>
          </p:txBody>
        </p:sp>
        <p:sp>
          <p:nvSpPr>
            <p:cNvPr id="194589" name="Text Box 25"/>
            <p:cNvSpPr txBox="1">
              <a:spLocks noChangeArrowheads="1"/>
            </p:cNvSpPr>
            <p:nvPr/>
          </p:nvSpPr>
          <p:spPr bwMode="auto">
            <a:xfrm>
              <a:off x="4462" y="271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2</a:t>
              </a:r>
            </a:p>
          </p:txBody>
        </p:sp>
      </p:grpSp>
      <p:grpSp>
        <p:nvGrpSpPr>
          <p:cNvPr id="194611" name="Group 51"/>
          <p:cNvGrpSpPr>
            <a:grpSpLocks/>
          </p:cNvGrpSpPr>
          <p:nvPr/>
        </p:nvGrpSpPr>
        <p:grpSpPr bwMode="auto">
          <a:xfrm>
            <a:off x="2711450" y="2479675"/>
            <a:ext cx="3616325" cy="1225550"/>
            <a:chOff x="1708" y="1562"/>
            <a:chExt cx="2278" cy="772"/>
          </a:xfrm>
        </p:grpSpPr>
        <p:sp>
          <p:nvSpPr>
            <p:cNvPr id="194609" name="Line 26"/>
            <p:cNvSpPr>
              <a:spLocks noChangeShapeType="1"/>
            </p:cNvSpPr>
            <p:nvPr/>
          </p:nvSpPr>
          <p:spPr bwMode="auto">
            <a:xfrm>
              <a:off x="3942" y="1701"/>
              <a:ext cx="0" cy="633"/>
            </a:xfrm>
            <a:prstGeom prst="line">
              <a:avLst/>
            </a:prstGeom>
            <a:noFill/>
            <a:ln w="9525">
              <a:solidFill>
                <a:schemeClr val="tx1"/>
              </a:solidFill>
              <a:prstDash val="lgDash"/>
              <a:round/>
              <a:headEnd/>
              <a:tailEnd/>
            </a:ln>
          </p:spPr>
          <p:txBody>
            <a:bodyPr/>
            <a:lstStyle/>
            <a:p>
              <a:endParaRPr lang="en-US"/>
            </a:p>
          </p:txBody>
        </p:sp>
        <p:grpSp>
          <p:nvGrpSpPr>
            <p:cNvPr id="10" name="Group 49"/>
            <p:cNvGrpSpPr>
              <a:grpSpLocks/>
            </p:cNvGrpSpPr>
            <p:nvPr/>
          </p:nvGrpSpPr>
          <p:grpSpPr bwMode="auto">
            <a:xfrm>
              <a:off x="1708" y="1562"/>
              <a:ext cx="2278" cy="288"/>
              <a:chOff x="1708" y="1562"/>
              <a:chExt cx="2278" cy="288"/>
            </a:xfrm>
          </p:grpSpPr>
          <p:grpSp>
            <p:nvGrpSpPr>
              <p:cNvPr id="194591" name="Group 35"/>
              <p:cNvGrpSpPr>
                <a:grpSpLocks/>
              </p:cNvGrpSpPr>
              <p:nvPr/>
            </p:nvGrpSpPr>
            <p:grpSpPr bwMode="auto">
              <a:xfrm>
                <a:off x="2121" y="1589"/>
                <a:ext cx="1865" cy="230"/>
                <a:chOff x="1947" y="1263"/>
                <a:chExt cx="1865" cy="230"/>
              </a:xfrm>
            </p:grpSpPr>
            <p:sp>
              <p:nvSpPr>
                <p:cNvPr id="194592" name="Line 36"/>
                <p:cNvSpPr>
                  <a:spLocks noChangeShapeType="1"/>
                </p:cNvSpPr>
                <p:nvPr/>
              </p:nvSpPr>
              <p:spPr bwMode="auto">
                <a:xfrm>
                  <a:off x="2700" y="1376"/>
                  <a:ext cx="1072" cy="0"/>
                </a:xfrm>
                <a:prstGeom prst="line">
                  <a:avLst/>
                </a:prstGeom>
                <a:noFill/>
                <a:ln w="9525">
                  <a:solidFill>
                    <a:schemeClr val="tx1"/>
                  </a:solidFill>
                  <a:prstDash val="lgDash"/>
                  <a:round/>
                  <a:headEnd/>
                  <a:tailEnd/>
                </a:ln>
              </p:spPr>
              <p:txBody>
                <a:bodyPr/>
                <a:lstStyle/>
                <a:p>
                  <a:endParaRPr lang="en-US"/>
                </a:p>
              </p:txBody>
            </p:sp>
            <p:sp>
              <p:nvSpPr>
                <p:cNvPr id="194593" name="Oval 37"/>
                <p:cNvSpPr>
                  <a:spLocks noChangeArrowheads="1"/>
                </p:cNvSpPr>
                <p:nvPr/>
              </p:nvSpPr>
              <p:spPr bwMode="auto">
                <a:xfrm>
                  <a:off x="3724" y="1330"/>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94594" name="Text Box 38"/>
                <p:cNvSpPr txBox="1">
                  <a:spLocks noChangeArrowheads="1"/>
                </p:cNvSpPr>
                <p:nvPr/>
              </p:nvSpPr>
              <p:spPr bwMode="auto">
                <a:xfrm>
                  <a:off x="1947" y="1263"/>
                  <a:ext cx="737"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$11.00</a:t>
                  </a:r>
                </a:p>
              </p:txBody>
            </p:sp>
          </p:grpSp>
          <p:sp>
            <p:nvSpPr>
              <p:cNvPr id="194595" name="Text Box 39"/>
              <p:cNvSpPr txBox="1">
                <a:spLocks noChangeArrowheads="1"/>
              </p:cNvSpPr>
              <p:nvPr/>
            </p:nvSpPr>
            <p:spPr bwMode="auto">
              <a:xfrm>
                <a:off x="1708" y="1562"/>
                <a:ext cx="5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B</a:t>
                </a:r>
                <a:r>
                  <a:rPr lang="en-US" sz="2400">
                    <a:cs typeface="Arial" charset="0"/>
                  </a:rPr>
                  <a:t> =</a:t>
                </a:r>
                <a:endParaRPr lang="en-US" sz="2400" b="1" i="1" baseline="-25000">
                  <a:cs typeface="Arial" charset="0"/>
                </a:endParaRPr>
              </a:p>
            </p:txBody>
          </p:sp>
        </p:grpSp>
      </p:grpSp>
      <p:grpSp>
        <p:nvGrpSpPr>
          <p:cNvPr id="194613" name="Group 53"/>
          <p:cNvGrpSpPr>
            <a:grpSpLocks/>
          </p:cNvGrpSpPr>
          <p:nvPr/>
        </p:nvGrpSpPr>
        <p:grpSpPr bwMode="auto">
          <a:xfrm>
            <a:off x="2870200" y="3484563"/>
            <a:ext cx="3390900" cy="457200"/>
            <a:chOff x="1808" y="2195"/>
            <a:chExt cx="2136" cy="288"/>
          </a:xfrm>
        </p:grpSpPr>
        <p:sp>
          <p:nvSpPr>
            <p:cNvPr id="194598" name="Line 32"/>
            <p:cNvSpPr>
              <a:spLocks noChangeShapeType="1"/>
            </p:cNvSpPr>
            <p:nvPr/>
          </p:nvSpPr>
          <p:spPr bwMode="auto">
            <a:xfrm>
              <a:off x="2872" y="2338"/>
              <a:ext cx="1072" cy="0"/>
            </a:xfrm>
            <a:prstGeom prst="line">
              <a:avLst/>
            </a:prstGeom>
            <a:noFill/>
            <a:ln w="9525">
              <a:solidFill>
                <a:schemeClr val="tx1"/>
              </a:solidFill>
              <a:prstDash val="lgDash"/>
              <a:round/>
              <a:headEnd/>
              <a:tailEnd/>
            </a:ln>
          </p:spPr>
          <p:txBody>
            <a:bodyPr/>
            <a:lstStyle/>
            <a:p>
              <a:endParaRPr lang="en-US"/>
            </a:p>
          </p:txBody>
        </p:sp>
        <p:sp>
          <p:nvSpPr>
            <p:cNvPr id="194600" name="Text Box 34"/>
            <p:cNvSpPr txBox="1">
              <a:spLocks noChangeArrowheads="1"/>
            </p:cNvSpPr>
            <p:nvPr/>
          </p:nvSpPr>
          <p:spPr bwMode="auto">
            <a:xfrm>
              <a:off x="2263" y="2220"/>
              <a:ext cx="593"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$9.50</a:t>
              </a:r>
            </a:p>
          </p:txBody>
        </p:sp>
        <p:sp>
          <p:nvSpPr>
            <p:cNvPr id="194601" name="Text Box 40"/>
            <p:cNvSpPr txBox="1">
              <a:spLocks noChangeArrowheads="1"/>
            </p:cNvSpPr>
            <p:nvPr/>
          </p:nvSpPr>
          <p:spPr bwMode="auto">
            <a:xfrm>
              <a:off x="1808" y="2195"/>
              <a:ext cx="5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S</a:t>
              </a:r>
              <a:r>
                <a:rPr lang="en-US" sz="2400">
                  <a:cs typeface="Arial" charset="0"/>
                </a:rPr>
                <a:t> =</a:t>
              </a:r>
              <a:endParaRPr lang="en-US" sz="2400" b="1" i="1" baseline="-25000">
                <a:cs typeface="Arial" charset="0"/>
              </a:endParaRPr>
            </a:p>
          </p:txBody>
        </p:sp>
      </p:grpSp>
      <p:grpSp>
        <p:nvGrpSpPr>
          <p:cNvPr id="14" name="Group 51"/>
          <p:cNvGrpSpPr>
            <a:grpSpLocks/>
          </p:cNvGrpSpPr>
          <p:nvPr/>
        </p:nvGrpSpPr>
        <p:grpSpPr bwMode="auto">
          <a:xfrm>
            <a:off x="6332538" y="2635250"/>
            <a:ext cx="842962" cy="1058863"/>
            <a:chOff x="3989" y="1656"/>
            <a:chExt cx="531" cy="667"/>
          </a:xfrm>
        </p:grpSpPr>
        <p:sp>
          <p:nvSpPr>
            <p:cNvPr id="194603" name="AutoShape 43"/>
            <p:cNvSpPr>
              <a:spLocks/>
            </p:cNvSpPr>
            <p:nvPr/>
          </p:nvSpPr>
          <p:spPr bwMode="auto">
            <a:xfrm flipH="1">
              <a:off x="3989" y="1702"/>
              <a:ext cx="118" cy="621"/>
            </a:xfrm>
            <a:prstGeom prst="leftBrace">
              <a:avLst>
                <a:gd name="adj1" fmla="val 57110"/>
                <a:gd name="adj2" fmla="val 49435"/>
              </a:avLst>
            </a:prstGeom>
            <a:noFill/>
            <a:ln w="31750">
              <a:solidFill>
                <a:srgbClr val="006600"/>
              </a:solidFill>
              <a:round/>
              <a:headEnd/>
              <a:tailEnd/>
            </a:ln>
          </p:spPr>
          <p:txBody>
            <a:bodyPr wrap="none" anchor="ctr"/>
            <a:lstStyle/>
            <a:p>
              <a:endParaRPr lang="en-US">
                <a:cs typeface="Arial" charset="0"/>
              </a:endParaRPr>
            </a:p>
          </p:txBody>
        </p:sp>
        <p:sp>
          <p:nvSpPr>
            <p:cNvPr id="194604" name="Text Box 44"/>
            <p:cNvSpPr txBox="1">
              <a:spLocks noChangeArrowheads="1"/>
            </p:cNvSpPr>
            <p:nvPr/>
          </p:nvSpPr>
          <p:spPr bwMode="auto">
            <a:xfrm>
              <a:off x="4078" y="1656"/>
              <a:ext cx="442" cy="288"/>
            </a:xfrm>
            <a:prstGeom prst="rect">
              <a:avLst/>
            </a:prstGeom>
            <a:noFill/>
            <a:ln w="9525">
              <a:noFill/>
              <a:miter lim="800000"/>
              <a:headEnd/>
              <a:tailEnd/>
            </a:ln>
          </p:spPr>
          <p:txBody>
            <a:bodyPr>
              <a:spAutoFit/>
            </a:bodyPr>
            <a:lstStyle/>
            <a:p>
              <a:pPr algn="r">
                <a:spcBef>
                  <a:spcPct val="50000"/>
                </a:spcBef>
              </a:pPr>
              <a:r>
                <a:rPr lang="en-US" sz="2400">
                  <a:solidFill>
                    <a:srgbClr val="006600"/>
                  </a:solidFill>
                  <a:cs typeface="Arial" charset="0"/>
                </a:rPr>
                <a:t>Tax</a:t>
              </a:r>
            </a:p>
          </p:txBody>
        </p:sp>
        <p:sp>
          <p:nvSpPr>
            <p:cNvPr id="194605" name="Line 45"/>
            <p:cNvSpPr>
              <a:spLocks noChangeShapeType="1"/>
            </p:cNvSpPr>
            <p:nvPr/>
          </p:nvSpPr>
          <p:spPr bwMode="auto">
            <a:xfrm flipV="1">
              <a:off x="4135" y="1888"/>
              <a:ext cx="140" cy="113"/>
            </a:xfrm>
            <a:prstGeom prst="line">
              <a:avLst/>
            </a:prstGeom>
            <a:noFill/>
            <a:ln w="12700">
              <a:solidFill>
                <a:schemeClr val="tx1"/>
              </a:solidFill>
              <a:round/>
              <a:headEnd/>
              <a:tailEnd/>
            </a:ln>
          </p:spPr>
          <p:txBody>
            <a:bodyPr/>
            <a:lstStyle/>
            <a:p>
              <a:endParaRPr lang="en-US"/>
            </a:p>
          </p:txBody>
        </p:sp>
      </p:grpSp>
      <p:sp>
        <p:nvSpPr>
          <p:cNvPr id="194606" name="Text Box 46"/>
          <p:cNvSpPr txBox="1">
            <a:spLocks noChangeArrowheads="1"/>
          </p:cNvSpPr>
          <p:nvPr/>
        </p:nvSpPr>
        <p:spPr bwMode="auto">
          <a:xfrm>
            <a:off x="4814888" y="1003300"/>
            <a:ext cx="3479800" cy="854075"/>
          </a:xfrm>
          <a:prstGeom prst="rect">
            <a:avLst/>
          </a:prstGeom>
          <a:noFill/>
          <a:ln w="9525">
            <a:noFill/>
            <a:miter lim="800000"/>
            <a:headEnd/>
            <a:tailEnd/>
          </a:ln>
        </p:spPr>
        <p:txBody>
          <a:bodyPr>
            <a:spAutoFit/>
          </a:bodyPr>
          <a:lstStyle/>
          <a:p>
            <a:pPr algn="ctr">
              <a:spcBef>
                <a:spcPct val="50000"/>
              </a:spcBef>
            </a:pPr>
            <a:r>
              <a:rPr lang="en-US" sz="2500">
                <a:cs typeface="Arial" charset="0"/>
              </a:rPr>
              <a:t>Effects of a $1.50 per unit tax on buyers</a:t>
            </a:r>
          </a:p>
        </p:txBody>
      </p:sp>
      <p:sp>
        <p:nvSpPr>
          <p:cNvPr id="116783" name="Rectangle 47"/>
          <p:cNvSpPr>
            <a:spLocks noChangeArrowheads="1"/>
          </p:cNvSpPr>
          <p:nvPr/>
        </p:nvSpPr>
        <p:spPr bwMode="auto">
          <a:xfrm>
            <a:off x="538163" y="1033463"/>
            <a:ext cx="2627312" cy="4868862"/>
          </a:xfrm>
          <a:prstGeom prst="rect">
            <a:avLst/>
          </a:prstGeom>
          <a:noFill/>
          <a:ln w="9525">
            <a:noFill/>
            <a:miter lim="800000"/>
            <a:headEnd/>
            <a:tailEnd/>
          </a:ln>
          <a:effectLst/>
        </p:spPr>
        <p:txBody>
          <a:bodyPr/>
          <a:lstStyle/>
          <a:p>
            <a:pPr>
              <a:lnSpc>
                <a:spcPct val="105000"/>
              </a:lnSpc>
              <a:spcBef>
                <a:spcPct val="45000"/>
              </a:spcBef>
              <a:buClr>
                <a:srgbClr val="00B85C"/>
              </a:buClr>
              <a:buSzPct val="120000"/>
              <a:buFont typeface="Wingdings" pitchFamily="2" charset="2"/>
              <a:buNone/>
            </a:pPr>
            <a:r>
              <a:rPr lang="en-US" sz="2500" u="sng">
                <a:cs typeface="Arial" charset="0"/>
              </a:rPr>
              <a:t>New eq’m:</a:t>
            </a:r>
          </a:p>
          <a:p>
            <a:pPr>
              <a:lnSpc>
                <a:spcPct val="105000"/>
              </a:lnSpc>
              <a:spcBef>
                <a:spcPct val="45000"/>
              </a:spcBef>
              <a:buClr>
                <a:srgbClr val="00B85C"/>
              </a:buClr>
              <a:buSzPct val="120000"/>
              <a:buFont typeface="Wingdings" pitchFamily="2" charset="2"/>
              <a:buNone/>
            </a:pPr>
            <a:r>
              <a:rPr lang="en-US" sz="2500" b="1" i="1">
                <a:cs typeface="Arial" charset="0"/>
              </a:rPr>
              <a:t>Q</a:t>
            </a:r>
            <a:r>
              <a:rPr lang="en-US" sz="2500">
                <a:cs typeface="Arial" charset="0"/>
              </a:rPr>
              <a:t> = 450</a:t>
            </a:r>
          </a:p>
          <a:p>
            <a:pPr>
              <a:lnSpc>
                <a:spcPct val="105000"/>
              </a:lnSpc>
              <a:spcBef>
                <a:spcPct val="45000"/>
              </a:spcBef>
              <a:buClr>
                <a:srgbClr val="00B85C"/>
              </a:buClr>
              <a:buSzPct val="120000"/>
              <a:buFont typeface="Wingdings" pitchFamily="2" charset="2"/>
              <a:buNone/>
            </a:pPr>
            <a:r>
              <a:rPr lang="en-US" sz="2500">
                <a:cs typeface="Arial" charset="0"/>
              </a:rPr>
              <a:t>Sellers </a:t>
            </a:r>
            <a:br>
              <a:rPr lang="en-US" sz="2500">
                <a:cs typeface="Arial" charset="0"/>
              </a:rPr>
            </a:br>
            <a:r>
              <a:rPr lang="en-US" sz="2500">
                <a:cs typeface="Arial" charset="0"/>
              </a:rPr>
              <a:t>receive </a:t>
            </a:r>
            <a:br>
              <a:rPr lang="en-US" sz="2500">
                <a:cs typeface="Arial" charset="0"/>
              </a:rPr>
            </a:br>
            <a:r>
              <a:rPr lang="en-US" sz="2400" b="1" i="1">
                <a:cs typeface="Arial" charset="0"/>
              </a:rPr>
              <a:t>P</a:t>
            </a:r>
            <a:r>
              <a:rPr lang="en-US" sz="2400" b="1" i="1" baseline="-25000">
                <a:cs typeface="Arial" charset="0"/>
              </a:rPr>
              <a:t>S</a:t>
            </a:r>
            <a:r>
              <a:rPr lang="en-US" sz="2500">
                <a:cs typeface="Arial" charset="0"/>
              </a:rPr>
              <a:t> = $9.50</a:t>
            </a:r>
          </a:p>
          <a:p>
            <a:pPr>
              <a:lnSpc>
                <a:spcPct val="105000"/>
              </a:lnSpc>
              <a:spcBef>
                <a:spcPct val="45000"/>
              </a:spcBef>
              <a:buClr>
                <a:srgbClr val="00B85C"/>
              </a:buClr>
              <a:buSzPct val="120000"/>
              <a:buFont typeface="Wingdings" pitchFamily="2" charset="2"/>
              <a:buNone/>
            </a:pPr>
            <a:r>
              <a:rPr lang="en-US" sz="2500">
                <a:cs typeface="Arial" charset="0"/>
              </a:rPr>
              <a:t>Buyers pay </a:t>
            </a:r>
            <a:br>
              <a:rPr lang="en-US" sz="2500">
                <a:cs typeface="Arial" charset="0"/>
              </a:rPr>
            </a:br>
            <a:r>
              <a:rPr lang="en-US" sz="2400" b="1" i="1">
                <a:cs typeface="Arial" charset="0"/>
              </a:rPr>
              <a:t>P</a:t>
            </a:r>
            <a:r>
              <a:rPr lang="en-US" sz="2400" b="1" i="1" baseline="-25000">
                <a:cs typeface="Arial" charset="0"/>
              </a:rPr>
              <a:t>B</a:t>
            </a:r>
            <a:r>
              <a:rPr lang="en-US" sz="2500">
                <a:cs typeface="Arial" charset="0"/>
              </a:rPr>
              <a:t> = $11.00</a:t>
            </a:r>
          </a:p>
          <a:p>
            <a:pPr>
              <a:lnSpc>
                <a:spcPct val="105000"/>
              </a:lnSpc>
              <a:spcBef>
                <a:spcPct val="45000"/>
              </a:spcBef>
              <a:buClr>
                <a:srgbClr val="00B85C"/>
              </a:buClr>
              <a:buSzPct val="120000"/>
              <a:buFont typeface="Wingdings" pitchFamily="2" charset="2"/>
              <a:buNone/>
            </a:pPr>
            <a:r>
              <a:rPr lang="en-US" sz="2500">
                <a:cs typeface="Arial" charset="0"/>
              </a:rPr>
              <a:t>Difference between them </a:t>
            </a:r>
            <a:br>
              <a:rPr lang="en-US" sz="2500">
                <a:cs typeface="Arial" charset="0"/>
              </a:rPr>
            </a:br>
            <a:r>
              <a:rPr lang="en-US" sz="2500">
                <a:cs typeface="Arial" charset="0"/>
              </a:rPr>
              <a:t>  = $1.50 = tax</a:t>
            </a:r>
          </a:p>
        </p:txBody>
      </p:sp>
      <p:grpSp>
        <p:nvGrpSpPr>
          <p:cNvPr id="194612" name="Group 52"/>
          <p:cNvGrpSpPr>
            <a:grpSpLocks/>
          </p:cNvGrpSpPr>
          <p:nvPr/>
        </p:nvGrpSpPr>
        <p:grpSpPr bwMode="auto">
          <a:xfrm>
            <a:off x="5913438" y="3636963"/>
            <a:ext cx="588962" cy="2189162"/>
            <a:chOff x="3725" y="2291"/>
            <a:chExt cx="371" cy="1379"/>
          </a:xfrm>
        </p:grpSpPr>
        <p:sp>
          <p:nvSpPr>
            <p:cNvPr id="194599" name="Oval 33"/>
            <p:cNvSpPr>
              <a:spLocks noChangeArrowheads="1"/>
            </p:cNvSpPr>
            <p:nvPr/>
          </p:nvSpPr>
          <p:spPr bwMode="auto">
            <a:xfrm>
              <a:off x="3900" y="2291"/>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nvGrpSpPr>
            <p:cNvPr id="194610" name="Group 50"/>
            <p:cNvGrpSpPr>
              <a:grpSpLocks/>
            </p:cNvGrpSpPr>
            <p:nvPr/>
          </p:nvGrpSpPr>
          <p:grpSpPr bwMode="auto">
            <a:xfrm>
              <a:off x="3725" y="2344"/>
              <a:ext cx="371" cy="1326"/>
              <a:chOff x="3725" y="2344"/>
              <a:chExt cx="371" cy="1326"/>
            </a:xfrm>
          </p:grpSpPr>
          <p:sp>
            <p:nvSpPr>
              <p:cNvPr id="194576" name="Line 26"/>
              <p:cNvSpPr>
                <a:spLocks noChangeShapeType="1"/>
              </p:cNvSpPr>
              <p:nvPr/>
            </p:nvSpPr>
            <p:spPr bwMode="auto">
              <a:xfrm>
                <a:off x="3940" y="2344"/>
                <a:ext cx="0" cy="1063"/>
              </a:xfrm>
              <a:prstGeom prst="line">
                <a:avLst/>
              </a:prstGeom>
              <a:noFill/>
              <a:ln w="9525">
                <a:solidFill>
                  <a:schemeClr val="tx1"/>
                </a:solidFill>
                <a:prstDash val="lgDash"/>
                <a:round/>
                <a:headEnd/>
                <a:tailEnd/>
              </a:ln>
            </p:spPr>
            <p:txBody>
              <a:bodyPr/>
              <a:lstStyle/>
              <a:p>
                <a:endParaRPr lang="en-US"/>
              </a:p>
            </p:txBody>
          </p:sp>
          <p:sp>
            <p:nvSpPr>
              <p:cNvPr id="194577" name="Text Box 30"/>
              <p:cNvSpPr txBox="1">
                <a:spLocks noChangeArrowheads="1"/>
              </p:cNvSpPr>
              <p:nvPr/>
            </p:nvSpPr>
            <p:spPr bwMode="auto">
              <a:xfrm>
                <a:off x="3725" y="3440"/>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450</a:t>
                </a:r>
              </a:p>
            </p:txBody>
          </p:sp>
        </p:grpSp>
      </p:grpSp>
      <p:sp>
        <p:nvSpPr>
          <p:cNvPr id="116778" name="Line 42"/>
          <p:cNvSpPr>
            <a:spLocks noChangeShapeType="1"/>
          </p:cNvSpPr>
          <p:nvPr/>
        </p:nvSpPr>
        <p:spPr bwMode="auto">
          <a:xfrm flipH="1" flipV="1">
            <a:off x="6257925" y="2768600"/>
            <a:ext cx="1588" cy="871538"/>
          </a:xfrm>
          <a:prstGeom prst="line">
            <a:avLst/>
          </a:prstGeom>
          <a:noFill/>
          <a:ln w="38100">
            <a:solidFill>
              <a:srgbClr val="00CC00"/>
            </a:solidFill>
            <a:round/>
            <a:headEnd/>
            <a:tailEnd/>
          </a:ln>
        </p:spPr>
        <p:txBody>
          <a:bodyP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6783">
                                            <p:txEl>
                                              <p:pRg st="1" end="1"/>
                                            </p:txEl>
                                          </p:spTgt>
                                        </p:tgtEl>
                                        <p:attrNameLst>
                                          <p:attrName>style.visibility</p:attrName>
                                        </p:attrNameLst>
                                      </p:cBhvr>
                                      <p:to>
                                        <p:strVal val="visible"/>
                                      </p:to>
                                    </p:set>
                                    <p:animEffect transition="in" filter="wipe(left)">
                                      <p:cBhvr>
                                        <p:cTn id="7" dur="500"/>
                                        <p:tgtEl>
                                          <p:spTgt spid="11678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194612"/>
                                        </p:tgtEl>
                                        <p:attrNameLst>
                                          <p:attrName>style.visibility</p:attrName>
                                        </p:attrNameLst>
                                      </p:cBhvr>
                                      <p:to>
                                        <p:strVal val="visible"/>
                                      </p:to>
                                    </p:set>
                                    <p:animEffect transition="in" filter="wipe(up)">
                                      <p:cBhvr>
                                        <p:cTn id="10" dur="500"/>
                                        <p:tgtEl>
                                          <p:spTgt spid="1946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6783">
                                            <p:txEl>
                                              <p:pRg st="2" end="2"/>
                                            </p:txEl>
                                          </p:spTgt>
                                        </p:tgtEl>
                                        <p:attrNameLst>
                                          <p:attrName>style.visibility</p:attrName>
                                        </p:attrNameLst>
                                      </p:cBhvr>
                                      <p:to>
                                        <p:strVal val="visible"/>
                                      </p:to>
                                    </p:set>
                                    <p:animEffect transition="in" filter="wipe(left)">
                                      <p:cBhvr>
                                        <p:cTn id="15" dur="500"/>
                                        <p:tgtEl>
                                          <p:spTgt spid="116783">
                                            <p:txEl>
                                              <p:pRg st="2" end="2"/>
                                            </p:txEl>
                                          </p:spTgt>
                                        </p:tgtEl>
                                      </p:cBhvr>
                                    </p:animEffect>
                                  </p:childTnLst>
                                </p:cTn>
                              </p:par>
                              <p:par>
                                <p:cTn id="16" presetID="22" presetClass="entr" presetSubtype="2" fill="hold" nodeType="withEffect">
                                  <p:stCondLst>
                                    <p:cond delay="0"/>
                                  </p:stCondLst>
                                  <p:childTnLst>
                                    <p:set>
                                      <p:cBhvr>
                                        <p:cTn id="17" dur="1" fill="hold">
                                          <p:stCondLst>
                                            <p:cond delay="0"/>
                                          </p:stCondLst>
                                        </p:cTn>
                                        <p:tgtEl>
                                          <p:spTgt spid="194613"/>
                                        </p:tgtEl>
                                        <p:attrNameLst>
                                          <p:attrName>style.visibility</p:attrName>
                                        </p:attrNameLst>
                                      </p:cBhvr>
                                      <p:to>
                                        <p:strVal val="visible"/>
                                      </p:to>
                                    </p:set>
                                    <p:animEffect transition="in" filter="wipe(right)">
                                      <p:cBhvr>
                                        <p:cTn id="18" dur="500"/>
                                        <p:tgtEl>
                                          <p:spTgt spid="1946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6783">
                                            <p:txEl>
                                              <p:pRg st="3" end="3"/>
                                            </p:txEl>
                                          </p:spTgt>
                                        </p:tgtEl>
                                        <p:attrNameLst>
                                          <p:attrName>style.visibility</p:attrName>
                                        </p:attrNameLst>
                                      </p:cBhvr>
                                      <p:to>
                                        <p:strVal val="visible"/>
                                      </p:to>
                                    </p:set>
                                    <p:animEffect transition="in" filter="wipe(left)">
                                      <p:cBhvr>
                                        <p:cTn id="23" dur="500"/>
                                        <p:tgtEl>
                                          <p:spTgt spid="116783">
                                            <p:txEl>
                                              <p:pRg st="3" end="3"/>
                                            </p:txEl>
                                          </p:spTgt>
                                        </p:tgtEl>
                                      </p:cBhvr>
                                    </p:animEffect>
                                  </p:childTnLst>
                                </p:cTn>
                              </p:par>
                              <p:par>
                                <p:cTn id="24" presetID="18" presetClass="entr" presetSubtype="9" fill="hold" nodeType="withEffect">
                                  <p:stCondLst>
                                    <p:cond delay="0"/>
                                  </p:stCondLst>
                                  <p:childTnLst>
                                    <p:set>
                                      <p:cBhvr>
                                        <p:cTn id="25" dur="1" fill="hold">
                                          <p:stCondLst>
                                            <p:cond delay="0"/>
                                          </p:stCondLst>
                                        </p:cTn>
                                        <p:tgtEl>
                                          <p:spTgt spid="194611"/>
                                        </p:tgtEl>
                                        <p:attrNameLst>
                                          <p:attrName>style.visibility</p:attrName>
                                        </p:attrNameLst>
                                      </p:cBhvr>
                                      <p:to>
                                        <p:strVal val="visible"/>
                                      </p:to>
                                    </p:set>
                                    <p:animEffect transition="in" filter="strips(upLeft)">
                                      <p:cBhvr>
                                        <p:cTn id="26" dur="500"/>
                                        <p:tgtEl>
                                          <p:spTgt spid="1946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6783">
                                            <p:txEl>
                                              <p:pRg st="4" end="4"/>
                                            </p:txEl>
                                          </p:spTgt>
                                        </p:tgtEl>
                                        <p:attrNameLst>
                                          <p:attrName>style.visibility</p:attrName>
                                        </p:attrNameLst>
                                      </p:cBhvr>
                                      <p:to>
                                        <p:strVal val="visible"/>
                                      </p:to>
                                    </p:set>
                                    <p:animEffect transition="in" filter="wipe(left)">
                                      <p:cBhvr>
                                        <p:cTn id="31" dur="500"/>
                                        <p:tgtEl>
                                          <p:spTgt spid="116783">
                                            <p:txEl>
                                              <p:pRg st="4" end="4"/>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16778"/>
                                        </p:tgtEl>
                                        <p:attrNameLst>
                                          <p:attrName>style.visibility</p:attrName>
                                        </p:attrNameLst>
                                      </p:cBhvr>
                                      <p:to>
                                        <p:strVal val="visible"/>
                                      </p:to>
                                    </p:set>
                                    <p:animEffect transition="in" filter="wipe(up)">
                                      <p:cBhvr>
                                        <p:cTn id="34" dur="500"/>
                                        <p:tgtEl>
                                          <p:spTgt spid="116778"/>
                                        </p:tgtEl>
                                      </p:cBhvr>
                                    </p:animEffect>
                                  </p:childTnLst>
                                </p:cTn>
                              </p:par>
                            </p:childTnLst>
                          </p:cTn>
                        </p:par>
                        <p:par>
                          <p:cTn id="35" fill="hold">
                            <p:stCondLst>
                              <p:cond delay="500"/>
                            </p:stCondLst>
                            <p:childTnLst>
                              <p:par>
                                <p:cTn id="36" presetID="18" presetClass="entr" presetSubtype="12"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strips(down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83" grpId="0" uiExpand="1" build="p"/>
      <p:bldP spid="116778"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 name="Footer Placeholder 1"/>
          <p:cNvSpPr>
            <a:spLocks noGrp="1"/>
          </p:cNvSpPr>
          <p:nvPr>
            <p:ph type="ftr" sz="quarter" idx="10"/>
          </p:nvPr>
        </p:nvSpPr>
        <p:spPr/>
        <p:txBody>
          <a:bodyPr/>
          <a:lstStyle/>
          <a:p>
            <a:r>
              <a:rPr lang="en-US"/>
              <a:t>SUPPLY, DEMAND, AND GOVERNMENT POLICIES</a:t>
            </a:r>
          </a:p>
        </p:txBody>
      </p:sp>
      <p:sp>
        <p:nvSpPr>
          <p:cNvPr id="50" name="Slide Number Placeholder 2"/>
          <p:cNvSpPr>
            <a:spLocks noGrp="1"/>
          </p:cNvSpPr>
          <p:nvPr>
            <p:ph type="sldNum" sz="quarter" idx="11"/>
          </p:nvPr>
        </p:nvSpPr>
        <p:spPr/>
        <p:txBody>
          <a:bodyPr/>
          <a:lstStyle/>
          <a:p>
            <a:fld id="{DF7A3DAB-3C90-49D8-A200-D6A2AA4163C6}" type="slidenum">
              <a:rPr lang="en-US"/>
              <a:pPr/>
              <a:t>21</a:t>
            </a:fld>
            <a:endParaRPr lang="en-US"/>
          </a:p>
        </p:txBody>
      </p:sp>
      <p:grpSp>
        <p:nvGrpSpPr>
          <p:cNvPr id="188418" name="Group 26"/>
          <p:cNvGrpSpPr>
            <a:grpSpLocks/>
          </p:cNvGrpSpPr>
          <p:nvPr/>
        </p:nvGrpSpPr>
        <p:grpSpPr bwMode="auto">
          <a:xfrm>
            <a:off x="5913438" y="2711450"/>
            <a:ext cx="588962" cy="3114675"/>
            <a:chOff x="3725" y="1708"/>
            <a:chExt cx="371" cy="1962"/>
          </a:xfrm>
        </p:grpSpPr>
        <p:sp>
          <p:nvSpPr>
            <p:cNvPr id="188419" name="Line 27"/>
            <p:cNvSpPr>
              <a:spLocks noChangeShapeType="1"/>
            </p:cNvSpPr>
            <p:nvPr/>
          </p:nvSpPr>
          <p:spPr bwMode="auto">
            <a:xfrm>
              <a:off x="3940" y="1708"/>
              <a:ext cx="0" cy="1699"/>
            </a:xfrm>
            <a:prstGeom prst="line">
              <a:avLst/>
            </a:prstGeom>
            <a:noFill/>
            <a:ln w="9525">
              <a:solidFill>
                <a:schemeClr val="tx1"/>
              </a:solidFill>
              <a:prstDash val="lgDash"/>
              <a:round/>
              <a:headEnd/>
              <a:tailEnd/>
            </a:ln>
          </p:spPr>
          <p:txBody>
            <a:bodyPr/>
            <a:lstStyle/>
            <a:p>
              <a:endParaRPr lang="en-US"/>
            </a:p>
          </p:txBody>
        </p:sp>
        <p:sp>
          <p:nvSpPr>
            <p:cNvPr id="188420" name="Text Box 28"/>
            <p:cNvSpPr txBox="1">
              <a:spLocks noChangeArrowheads="1"/>
            </p:cNvSpPr>
            <p:nvPr/>
          </p:nvSpPr>
          <p:spPr bwMode="auto">
            <a:xfrm>
              <a:off x="3725" y="3440"/>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450</a:t>
              </a:r>
            </a:p>
          </p:txBody>
        </p:sp>
      </p:grpSp>
      <p:grpSp>
        <p:nvGrpSpPr>
          <p:cNvPr id="188422" name="Group 2"/>
          <p:cNvGrpSpPr>
            <a:grpSpLocks/>
          </p:cNvGrpSpPr>
          <p:nvPr/>
        </p:nvGrpSpPr>
        <p:grpSpPr bwMode="auto">
          <a:xfrm>
            <a:off x="5072063" y="2278063"/>
            <a:ext cx="3176587" cy="2274887"/>
            <a:chOff x="3027" y="1106"/>
            <a:chExt cx="2001" cy="1433"/>
          </a:xfrm>
        </p:grpSpPr>
        <p:sp>
          <p:nvSpPr>
            <p:cNvPr id="188423" name="Line 3"/>
            <p:cNvSpPr>
              <a:spLocks noChangeShapeType="1"/>
            </p:cNvSpPr>
            <p:nvPr/>
          </p:nvSpPr>
          <p:spPr bwMode="auto">
            <a:xfrm flipV="1">
              <a:off x="3027" y="1316"/>
              <a:ext cx="1696" cy="1223"/>
            </a:xfrm>
            <a:prstGeom prst="line">
              <a:avLst/>
            </a:prstGeom>
            <a:noFill/>
            <a:ln w="38100">
              <a:solidFill>
                <a:srgbClr val="003399"/>
              </a:solidFill>
              <a:round/>
              <a:headEnd/>
              <a:tailEnd/>
            </a:ln>
          </p:spPr>
          <p:txBody>
            <a:bodyPr/>
            <a:lstStyle/>
            <a:p>
              <a:endParaRPr lang="en-US"/>
            </a:p>
          </p:txBody>
        </p:sp>
        <p:sp>
          <p:nvSpPr>
            <p:cNvPr id="188424" name="Text Box 4"/>
            <p:cNvSpPr txBox="1">
              <a:spLocks noChangeArrowheads="1"/>
            </p:cNvSpPr>
            <p:nvPr/>
          </p:nvSpPr>
          <p:spPr bwMode="auto">
            <a:xfrm>
              <a:off x="4642" y="110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1</a:t>
              </a:r>
            </a:p>
          </p:txBody>
        </p:sp>
      </p:grpSp>
      <p:sp>
        <p:nvSpPr>
          <p:cNvPr id="262149" name="Rectangle 5"/>
          <p:cNvSpPr>
            <a:spLocks noGrp="1" noChangeArrowheads="1"/>
          </p:cNvSpPr>
          <p:nvPr>
            <p:ph type="title" idx="4294967295"/>
          </p:nvPr>
        </p:nvSpPr>
        <p:spPr>
          <a:xfrm>
            <a:off x="0" y="219075"/>
            <a:ext cx="5254625" cy="649288"/>
          </a:xfrm>
        </p:spPr>
        <p:txBody>
          <a:bodyPr/>
          <a:lstStyle/>
          <a:p>
            <a:r>
              <a:rPr lang="en-US" sz="3400" b="0">
                <a:solidFill>
                  <a:schemeClr val="tx1"/>
                </a:solidFill>
              </a:rPr>
              <a:t>The </a:t>
            </a:r>
            <a:r>
              <a:rPr lang="en-US" sz="3400">
                <a:solidFill>
                  <a:srgbClr val="CC0000"/>
                </a:solidFill>
              </a:rPr>
              <a:t>Incidence</a:t>
            </a:r>
            <a:r>
              <a:rPr lang="en-US" sz="3400" b="0">
                <a:solidFill>
                  <a:schemeClr val="tx1"/>
                </a:solidFill>
              </a:rPr>
              <a:t> of a Tax:</a:t>
            </a:r>
          </a:p>
        </p:txBody>
      </p:sp>
      <p:sp>
        <p:nvSpPr>
          <p:cNvPr id="262150" name="Rectangle 6"/>
          <p:cNvSpPr>
            <a:spLocks noGrp="1" noChangeArrowheads="1"/>
          </p:cNvSpPr>
          <p:nvPr>
            <p:ph type="body" idx="4294967295"/>
          </p:nvPr>
        </p:nvSpPr>
        <p:spPr>
          <a:xfrm>
            <a:off x="631825" y="766763"/>
            <a:ext cx="6499225" cy="981075"/>
          </a:xfrm>
          <a:noFill/>
        </p:spPr>
        <p:txBody>
          <a:bodyPr/>
          <a:lstStyle/>
          <a:p>
            <a:pPr marL="0" indent="0">
              <a:buFont typeface="Wingdings" pitchFamily="2" charset="2"/>
              <a:buNone/>
            </a:pPr>
            <a:r>
              <a:rPr lang="en-US" sz="2700"/>
              <a:t>how the burden of a tax is shared among </a:t>
            </a:r>
            <a:br>
              <a:rPr lang="en-US" sz="2700"/>
            </a:br>
            <a:r>
              <a:rPr lang="en-US" sz="2700"/>
              <a:t>market participants</a:t>
            </a:r>
          </a:p>
        </p:txBody>
      </p:sp>
      <p:grpSp>
        <p:nvGrpSpPr>
          <p:cNvPr id="188427" name="Group 7"/>
          <p:cNvGrpSpPr>
            <a:grpSpLocks/>
          </p:cNvGrpSpPr>
          <p:nvPr/>
        </p:nvGrpSpPr>
        <p:grpSpPr bwMode="auto">
          <a:xfrm>
            <a:off x="4360863" y="1757363"/>
            <a:ext cx="4422775" cy="3871912"/>
            <a:chOff x="2579" y="785"/>
            <a:chExt cx="2786" cy="2439"/>
          </a:xfrm>
        </p:grpSpPr>
        <p:grpSp>
          <p:nvGrpSpPr>
            <p:cNvPr id="188428" name="Group 8"/>
            <p:cNvGrpSpPr>
              <a:grpSpLocks/>
            </p:cNvGrpSpPr>
            <p:nvPr/>
          </p:nvGrpSpPr>
          <p:grpSpPr bwMode="auto">
            <a:xfrm>
              <a:off x="2697" y="1037"/>
              <a:ext cx="2409" cy="2049"/>
              <a:chOff x="1098" y="1361"/>
              <a:chExt cx="2116" cy="2027"/>
            </a:xfrm>
          </p:grpSpPr>
          <p:sp>
            <p:nvSpPr>
              <p:cNvPr id="188429"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188430"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188431" name="Text Box 11"/>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188432" name="Text Box 12"/>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188433" name="Group 13"/>
          <p:cNvGrpSpPr>
            <a:grpSpLocks/>
          </p:cNvGrpSpPr>
          <p:nvPr/>
        </p:nvGrpSpPr>
        <p:grpSpPr bwMode="auto">
          <a:xfrm>
            <a:off x="5686425" y="2116138"/>
            <a:ext cx="2730500" cy="2649537"/>
            <a:chOff x="3414" y="1004"/>
            <a:chExt cx="1720" cy="1669"/>
          </a:xfrm>
        </p:grpSpPr>
        <p:sp>
          <p:nvSpPr>
            <p:cNvPr id="188434" name="Line 14"/>
            <p:cNvSpPr>
              <a:spLocks noChangeShapeType="1"/>
            </p:cNvSpPr>
            <p:nvPr/>
          </p:nvSpPr>
          <p:spPr bwMode="auto">
            <a:xfrm>
              <a:off x="3414" y="1004"/>
              <a:ext cx="1417" cy="1470"/>
            </a:xfrm>
            <a:prstGeom prst="line">
              <a:avLst/>
            </a:prstGeom>
            <a:noFill/>
            <a:ln w="38100">
              <a:solidFill>
                <a:srgbClr val="003399"/>
              </a:solidFill>
              <a:round/>
              <a:headEnd/>
              <a:tailEnd/>
            </a:ln>
          </p:spPr>
          <p:txBody>
            <a:bodyPr/>
            <a:lstStyle/>
            <a:p>
              <a:endParaRPr lang="en-US"/>
            </a:p>
          </p:txBody>
        </p:sp>
        <p:sp>
          <p:nvSpPr>
            <p:cNvPr id="188435" name="Text Box 15"/>
            <p:cNvSpPr txBox="1">
              <a:spLocks noChangeArrowheads="1"/>
            </p:cNvSpPr>
            <p:nvPr/>
          </p:nvSpPr>
          <p:spPr bwMode="auto">
            <a:xfrm>
              <a:off x="4748" y="2385"/>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1</a:t>
              </a:r>
            </a:p>
          </p:txBody>
        </p:sp>
      </p:grpSp>
      <p:grpSp>
        <p:nvGrpSpPr>
          <p:cNvPr id="188436" name="Group 16"/>
          <p:cNvGrpSpPr>
            <a:grpSpLocks/>
          </p:cNvGrpSpPr>
          <p:nvPr/>
        </p:nvGrpSpPr>
        <p:grpSpPr bwMode="auto">
          <a:xfrm>
            <a:off x="3382963" y="3105150"/>
            <a:ext cx="3773487" cy="2720975"/>
            <a:chOff x="1963" y="1627"/>
            <a:chExt cx="2377" cy="1714"/>
          </a:xfrm>
        </p:grpSpPr>
        <p:grpSp>
          <p:nvGrpSpPr>
            <p:cNvPr id="188437" name="Group 17"/>
            <p:cNvGrpSpPr>
              <a:grpSpLocks/>
            </p:cNvGrpSpPr>
            <p:nvPr/>
          </p:nvGrpSpPr>
          <p:grpSpPr bwMode="auto">
            <a:xfrm>
              <a:off x="2703" y="1746"/>
              <a:ext cx="1425" cy="1333"/>
              <a:chOff x="357" y="2450"/>
              <a:chExt cx="795" cy="646"/>
            </a:xfrm>
          </p:grpSpPr>
          <p:sp>
            <p:nvSpPr>
              <p:cNvPr id="188438"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88439"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88440" name="Oval 20"/>
            <p:cNvSpPr>
              <a:spLocks noChangeArrowheads="1"/>
            </p:cNvSpPr>
            <p:nvPr/>
          </p:nvSpPr>
          <p:spPr bwMode="auto">
            <a:xfrm>
              <a:off x="4081" y="1699"/>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88441" name="Text Box 21"/>
            <p:cNvSpPr txBox="1">
              <a:spLocks noChangeArrowheads="1"/>
            </p:cNvSpPr>
            <p:nvPr/>
          </p:nvSpPr>
          <p:spPr bwMode="auto">
            <a:xfrm>
              <a:off x="1963" y="1627"/>
              <a:ext cx="721"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$10.00</a:t>
              </a:r>
            </a:p>
          </p:txBody>
        </p:sp>
        <p:sp>
          <p:nvSpPr>
            <p:cNvPr id="188442" name="Text Box 22"/>
            <p:cNvSpPr txBox="1">
              <a:spLocks noChangeArrowheads="1"/>
            </p:cNvSpPr>
            <p:nvPr/>
          </p:nvSpPr>
          <p:spPr bwMode="auto">
            <a:xfrm>
              <a:off x="3969" y="3111"/>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500</a:t>
              </a:r>
            </a:p>
          </p:txBody>
        </p:sp>
      </p:grpSp>
      <p:grpSp>
        <p:nvGrpSpPr>
          <p:cNvPr id="188443" name="Group 23"/>
          <p:cNvGrpSpPr>
            <a:grpSpLocks/>
          </p:cNvGrpSpPr>
          <p:nvPr/>
        </p:nvGrpSpPr>
        <p:grpSpPr bwMode="auto">
          <a:xfrm>
            <a:off x="5232400" y="2641600"/>
            <a:ext cx="2730500" cy="2649538"/>
            <a:chOff x="3128" y="1335"/>
            <a:chExt cx="1720" cy="1669"/>
          </a:xfrm>
        </p:grpSpPr>
        <p:sp>
          <p:nvSpPr>
            <p:cNvPr id="188444" name="Line 24"/>
            <p:cNvSpPr>
              <a:spLocks noChangeShapeType="1"/>
            </p:cNvSpPr>
            <p:nvPr/>
          </p:nvSpPr>
          <p:spPr bwMode="auto">
            <a:xfrm>
              <a:off x="3128" y="1335"/>
              <a:ext cx="1417" cy="1470"/>
            </a:xfrm>
            <a:prstGeom prst="line">
              <a:avLst/>
            </a:prstGeom>
            <a:noFill/>
            <a:ln w="38100">
              <a:solidFill>
                <a:srgbClr val="A50021"/>
              </a:solidFill>
              <a:round/>
              <a:headEnd/>
              <a:tailEnd/>
            </a:ln>
          </p:spPr>
          <p:txBody>
            <a:bodyPr/>
            <a:lstStyle/>
            <a:p>
              <a:endParaRPr lang="en-US"/>
            </a:p>
          </p:txBody>
        </p:sp>
        <p:sp>
          <p:nvSpPr>
            <p:cNvPr id="188445" name="Text Box 25"/>
            <p:cNvSpPr txBox="1">
              <a:spLocks noChangeArrowheads="1"/>
            </p:cNvSpPr>
            <p:nvPr/>
          </p:nvSpPr>
          <p:spPr bwMode="auto">
            <a:xfrm>
              <a:off x="4462" y="271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2</a:t>
              </a:r>
            </a:p>
          </p:txBody>
        </p:sp>
      </p:grpSp>
      <p:grpSp>
        <p:nvGrpSpPr>
          <p:cNvPr id="188446" name="Group 29"/>
          <p:cNvGrpSpPr>
            <a:grpSpLocks/>
          </p:cNvGrpSpPr>
          <p:nvPr/>
        </p:nvGrpSpPr>
        <p:grpSpPr bwMode="auto">
          <a:xfrm>
            <a:off x="2711450" y="2479675"/>
            <a:ext cx="3616325" cy="457200"/>
            <a:chOff x="1708" y="1562"/>
            <a:chExt cx="2278" cy="288"/>
          </a:xfrm>
        </p:grpSpPr>
        <p:grpSp>
          <p:nvGrpSpPr>
            <p:cNvPr id="188447" name="Group 30"/>
            <p:cNvGrpSpPr>
              <a:grpSpLocks/>
            </p:cNvGrpSpPr>
            <p:nvPr/>
          </p:nvGrpSpPr>
          <p:grpSpPr bwMode="auto">
            <a:xfrm>
              <a:off x="2121" y="1589"/>
              <a:ext cx="1865" cy="230"/>
              <a:chOff x="1947" y="1263"/>
              <a:chExt cx="1865" cy="230"/>
            </a:xfrm>
          </p:grpSpPr>
          <p:sp>
            <p:nvSpPr>
              <p:cNvPr id="188448" name="Line 31"/>
              <p:cNvSpPr>
                <a:spLocks noChangeShapeType="1"/>
              </p:cNvSpPr>
              <p:nvPr/>
            </p:nvSpPr>
            <p:spPr bwMode="auto">
              <a:xfrm>
                <a:off x="2700" y="1376"/>
                <a:ext cx="1072" cy="0"/>
              </a:xfrm>
              <a:prstGeom prst="line">
                <a:avLst/>
              </a:prstGeom>
              <a:noFill/>
              <a:ln w="9525">
                <a:solidFill>
                  <a:schemeClr val="tx1"/>
                </a:solidFill>
                <a:prstDash val="lgDash"/>
                <a:round/>
                <a:headEnd/>
                <a:tailEnd/>
              </a:ln>
            </p:spPr>
            <p:txBody>
              <a:bodyPr/>
              <a:lstStyle/>
              <a:p>
                <a:endParaRPr lang="en-US"/>
              </a:p>
            </p:txBody>
          </p:sp>
          <p:sp>
            <p:nvSpPr>
              <p:cNvPr id="188449" name="Oval 32"/>
              <p:cNvSpPr>
                <a:spLocks noChangeArrowheads="1"/>
              </p:cNvSpPr>
              <p:nvPr/>
            </p:nvSpPr>
            <p:spPr bwMode="auto">
              <a:xfrm>
                <a:off x="3724" y="1330"/>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88450" name="Text Box 33"/>
              <p:cNvSpPr txBox="1">
                <a:spLocks noChangeArrowheads="1"/>
              </p:cNvSpPr>
              <p:nvPr/>
            </p:nvSpPr>
            <p:spPr bwMode="auto">
              <a:xfrm>
                <a:off x="1947" y="1263"/>
                <a:ext cx="737"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$11.00</a:t>
                </a:r>
              </a:p>
            </p:txBody>
          </p:sp>
        </p:grpSp>
        <p:sp>
          <p:nvSpPr>
            <p:cNvPr id="188451" name="Text Box 34"/>
            <p:cNvSpPr txBox="1">
              <a:spLocks noChangeArrowheads="1"/>
            </p:cNvSpPr>
            <p:nvPr/>
          </p:nvSpPr>
          <p:spPr bwMode="auto">
            <a:xfrm>
              <a:off x="1708" y="1562"/>
              <a:ext cx="5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B</a:t>
              </a:r>
              <a:r>
                <a:rPr lang="en-US" sz="2400">
                  <a:cs typeface="Arial" charset="0"/>
                </a:rPr>
                <a:t> =</a:t>
              </a:r>
              <a:endParaRPr lang="en-US" sz="2400" b="1" i="1" baseline="-25000">
                <a:cs typeface="Arial" charset="0"/>
              </a:endParaRPr>
            </a:p>
          </p:txBody>
        </p:sp>
      </p:grpSp>
      <p:grpSp>
        <p:nvGrpSpPr>
          <p:cNvPr id="188452" name="Group 35"/>
          <p:cNvGrpSpPr>
            <a:grpSpLocks/>
          </p:cNvGrpSpPr>
          <p:nvPr/>
        </p:nvGrpSpPr>
        <p:grpSpPr bwMode="auto">
          <a:xfrm>
            <a:off x="2870200" y="3484563"/>
            <a:ext cx="3460750" cy="457200"/>
            <a:chOff x="1808" y="2195"/>
            <a:chExt cx="2180" cy="288"/>
          </a:xfrm>
        </p:grpSpPr>
        <p:grpSp>
          <p:nvGrpSpPr>
            <p:cNvPr id="188453" name="Group 36"/>
            <p:cNvGrpSpPr>
              <a:grpSpLocks/>
            </p:cNvGrpSpPr>
            <p:nvPr/>
          </p:nvGrpSpPr>
          <p:grpSpPr bwMode="auto">
            <a:xfrm>
              <a:off x="2263" y="2220"/>
              <a:ext cx="1725" cy="230"/>
              <a:chOff x="2091" y="1887"/>
              <a:chExt cx="1725" cy="230"/>
            </a:xfrm>
          </p:grpSpPr>
          <p:sp>
            <p:nvSpPr>
              <p:cNvPr id="188454" name="Line 37"/>
              <p:cNvSpPr>
                <a:spLocks noChangeShapeType="1"/>
              </p:cNvSpPr>
              <p:nvPr/>
            </p:nvSpPr>
            <p:spPr bwMode="auto">
              <a:xfrm>
                <a:off x="2700" y="2005"/>
                <a:ext cx="1072" cy="0"/>
              </a:xfrm>
              <a:prstGeom prst="line">
                <a:avLst/>
              </a:prstGeom>
              <a:noFill/>
              <a:ln w="9525">
                <a:solidFill>
                  <a:schemeClr val="tx1"/>
                </a:solidFill>
                <a:prstDash val="lgDash"/>
                <a:round/>
                <a:headEnd/>
                <a:tailEnd/>
              </a:ln>
            </p:spPr>
            <p:txBody>
              <a:bodyPr/>
              <a:lstStyle/>
              <a:p>
                <a:endParaRPr lang="en-US"/>
              </a:p>
            </p:txBody>
          </p:sp>
          <p:sp>
            <p:nvSpPr>
              <p:cNvPr id="188455" name="Oval 38"/>
              <p:cNvSpPr>
                <a:spLocks noChangeArrowheads="1"/>
              </p:cNvSpPr>
              <p:nvPr/>
            </p:nvSpPr>
            <p:spPr bwMode="auto">
              <a:xfrm>
                <a:off x="3728" y="195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88456" name="Text Box 39"/>
              <p:cNvSpPr txBox="1">
                <a:spLocks noChangeArrowheads="1"/>
              </p:cNvSpPr>
              <p:nvPr/>
            </p:nvSpPr>
            <p:spPr bwMode="auto">
              <a:xfrm>
                <a:off x="2091" y="1887"/>
                <a:ext cx="593"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$9.50</a:t>
                </a:r>
              </a:p>
            </p:txBody>
          </p:sp>
        </p:grpSp>
        <p:sp>
          <p:nvSpPr>
            <p:cNvPr id="188457" name="Text Box 40"/>
            <p:cNvSpPr txBox="1">
              <a:spLocks noChangeArrowheads="1"/>
            </p:cNvSpPr>
            <p:nvPr/>
          </p:nvSpPr>
          <p:spPr bwMode="auto">
            <a:xfrm>
              <a:off x="1808" y="2195"/>
              <a:ext cx="5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S</a:t>
              </a:r>
              <a:r>
                <a:rPr lang="en-US" sz="2400">
                  <a:cs typeface="Arial" charset="0"/>
                </a:rPr>
                <a:t> =</a:t>
              </a:r>
              <a:endParaRPr lang="en-US" sz="2400" b="1" i="1" baseline="-25000">
                <a:cs typeface="Arial" charset="0"/>
              </a:endParaRPr>
            </a:p>
          </p:txBody>
        </p:sp>
      </p:grpSp>
      <p:grpSp>
        <p:nvGrpSpPr>
          <p:cNvPr id="188458" name="Group 42"/>
          <p:cNvGrpSpPr>
            <a:grpSpLocks/>
          </p:cNvGrpSpPr>
          <p:nvPr/>
        </p:nvGrpSpPr>
        <p:grpSpPr bwMode="auto">
          <a:xfrm>
            <a:off x="6332538" y="2635250"/>
            <a:ext cx="842962" cy="1058863"/>
            <a:chOff x="3989" y="1656"/>
            <a:chExt cx="531" cy="667"/>
          </a:xfrm>
        </p:grpSpPr>
        <p:sp>
          <p:nvSpPr>
            <p:cNvPr id="188459" name="AutoShape 43"/>
            <p:cNvSpPr>
              <a:spLocks/>
            </p:cNvSpPr>
            <p:nvPr/>
          </p:nvSpPr>
          <p:spPr bwMode="auto">
            <a:xfrm flipH="1">
              <a:off x="3989" y="1702"/>
              <a:ext cx="118" cy="621"/>
            </a:xfrm>
            <a:prstGeom prst="leftBrace">
              <a:avLst>
                <a:gd name="adj1" fmla="val 57110"/>
                <a:gd name="adj2" fmla="val 49435"/>
              </a:avLst>
            </a:prstGeom>
            <a:noFill/>
            <a:ln w="31750">
              <a:solidFill>
                <a:srgbClr val="006600"/>
              </a:solidFill>
              <a:round/>
              <a:headEnd/>
              <a:tailEnd/>
            </a:ln>
          </p:spPr>
          <p:txBody>
            <a:bodyPr wrap="none" anchor="ctr"/>
            <a:lstStyle/>
            <a:p>
              <a:endParaRPr lang="en-US">
                <a:cs typeface="Arial" charset="0"/>
              </a:endParaRPr>
            </a:p>
          </p:txBody>
        </p:sp>
        <p:sp>
          <p:nvSpPr>
            <p:cNvPr id="188460" name="Text Box 44"/>
            <p:cNvSpPr txBox="1">
              <a:spLocks noChangeArrowheads="1"/>
            </p:cNvSpPr>
            <p:nvPr/>
          </p:nvSpPr>
          <p:spPr bwMode="auto">
            <a:xfrm>
              <a:off x="4078" y="1656"/>
              <a:ext cx="442" cy="288"/>
            </a:xfrm>
            <a:prstGeom prst="rect">
              <a:avLst/>
            </a:prstGeom>
            <a:noFill/>
            <a:ln w="9525">
              <a:noFill/>
              <a:miter lim="800000"/>
              <a:headEnd/>
              <a:tailEnd/>
            </a:ln>
          </p:spPr>
          <p:txBody>
            <a:bodyPr>
              <a:spAutoFit/>
            </a:bodyPr>
            <a:lstStyle/>
            <a:p>
              <a:pPr algn="r">
                <a:spcBef>
                  <a:spcPct val="50000"/>
                </a:spcBef>
              </a:pPr>
              <a:r>
                <a:rPr lang="en-US" sz="2400">
                  <a:solidFill>
                    <a:srgbClr val="006600"/>
                  </a:solidFill>
                  <a:cs typeface="Arial" charset="0"/>
                </a:rPr>
                <a:t>Tax</a:t>
              </a:r>
            </a:p>
          </p:txBody>
        </p:sp>
        <p:sp>
          <p:nvSpPr>
            <p:cNvPr id="188461" name="Line 45"/>
            <p:cNvSpPr>
              <a:spLocks noChangeShapeType="1"/>
            </p:cNvSpPr>
            <p:nvPr/>
          </p:nvSpPr>
          <p:spPr bwMode="auto">
            <a:xfrm flipV="1">
              <a:off x="4135" y="1888"/>
              <a:ext cx="140" cy="113"/>
            </a:xfrm>
            <a:prstGeom prst="line">
              <a:avLst/>
            </a:prstGeom>
            <a:noFill/>
            <a:ln w="12700">
              <a:solidFill>
                <a:schemeClr val="tx1"/>
              </a:solidFill>
              <a:round/>
              <a:headEnd/>
              <a:tailEnd/>
            </a:ln>
          </p:spPr>
          <p:txBody>
            <a:bodyPr/>
            <a:lstStyle/>
            <a:p>
              <a:endParaRPr lang="en-US"/>
            </a:p>
          </p:txBody>
        </p:sp>
      </p:grpSp>
      <p:sp>
        <p:nvSpPr>
          <p:cNvPr id="262192" name="Rectangle 48"/>
          <p:cNvSpPr>
            <a:spLocks noChangeArrowheads="1"/>
          </p:cNvSpPr>
          <p:nvPr/>
        </p:nvSpPr>
        <p:spPr bwMode="auto">
          <a:xfrm>
            <a:off x="506413" y="2027238"/>
            <a:ext cx="2219325" cy="3130550"/>
          </a:xfrm>
          <a:prstGeom prst="rect">
            <a:avLst/>
          </a:prstGeom>
          <a:noFill/>
          <a:ln w="9525">
            <a:noFill/>
            <a:miter lim="800000"/>
            <a:headEnd/>
            <a:tailEnd/>
          </a:ln>
          <a:effectLst/>
        </p:spPr>
        <p:txBody>
          <a:bodyPr/>
          <a:lstStyle/>
          <a:p>
            <a:pPr>
              <a:lnSpc>
                <a:spcPct val="105000"/>
              </a:lnSpc>
              <a:spcBef>
                <a:spcPct val="30000"/>
              </a:spcBef>
              <a:buClr>
                <a:srgbClr val="00B85C"/>
              </a:buClr>
              <a:buSzPct val="120000"/>
              <a:buFont typeface="Wingdings" pitchFamily="2" charset="2"/>
              <a:buNone/>
            </a:pPr>
            <a:r>
              <a:rPr lang="en-US" sz="2600">
                <a:cs typeface="Arial" charset="0"/>
              </a:rPr>
              <a:t>In our example,</a:t>
            </a:r>
          </a:p>
          <a:p>
            <a:pPr>
              <a:lnSpc>
                <a:spcPct val="105000"/>
              </a:lnSpc>
              <a:spcBef>
                <a:spcPct val="30000"/>
              </a:spcBef>
              <a:buClr>
                <a:srgbClr val="00B85C"/>
              </a:buClr>
              <a:buSzPct val="120000"/>
              <a:buFont typeface="Wingdings" pitchFamily="2" charset="2"/>
              <a:buNone/>
            </a:pPr>
            <a:r>
              <a:rPr lang="en-US" sz="2600">
                <a:solidFill>
                  <a:srgbClr val="FF6600"/>
                </a:solidFill>
                <a:cs typeface="Arial" charset="0"/>
              </a:rPr>
              <a:t>  buyers pay </a:t>
            </a:r>
            <a:br>
              <a:rPr lang="en-US" sz="2600">
                <a:solidFill>
                  <a:srgbClr val="FF6600"/>
                </a:solidFill>
                <a:cs typeface="Arial" charset="0"/>
              </a:rPr>
            </a:br>
            <a:r>
              <a:rPr lang="en-US" sz="2600">
                <a:solidFill>
                  <a:srgbClr val="FF6600"/>
                </a:solidFill>
                <a:cs typeface="Arial" charset="0"/>
              </a:rPr>
              <a:t>  $1.00 more,</a:t>
            </a:r>
          </a:p>
          <a:p>
            <a:pPr>
              <a:lnSpc>
                <a:spcPct val="105000"/>
              </a:lnSpc>
              <a:spcBef>
                <a:spcPct val="30000"/>
              </a:spcBef>
              <a:buClr>
                <a:srgbClr val="00B85C"/>
              </a:buClr>
              <a:buSzPct val="120000"/>
              <a:buFont typeface="Wingdings" pitchFamily="2" charset="2"/>
              <a:buNone/>
            </a:pPr>
            <a:r>
              <a:rPr lang="en-US" sz="2600">
                <a:solidFill>
                  <a:srgbClr val="990099"/>
                </a:solidFill>
                <a:cs typeface="Arial" charset="0"/>
              </a:rPr>
              <a:t>  sellers get </a:t>
            </a:r>
            <a:br>
              <a:rPr lang="en-US" sz="2600">
                <a:solidFill>
                  <a:srgbClr val="990099"/>
                </a:solidFill>
                <a:cs typeface="Arial" charset="0"/>
              </a:rPr>
            </a:br>
            <a:r>
              <a:rPr lang="en-US" sz="2600">
                <a:solidFill>
                  <a:srgbClr val="990099"/>
                </a:solidFill>
                <a:cs typeface="Arial" charset="0"/>
              </a:rPr>
              <a:t>  $0.50 less.</a:t>
            </a:r>
          </a:p>
        </p:txBody>
      </p:sp>
      <p:sp>
        <p:nvSpPr>
          <p:cNvPr id="188463" name="Line 47"/>
          <p:cNvSpPr>
            <a:spLocks noChangeShapeType="1"/>
          </p:cNvSpPr>
          <p:nvPr/>
        </p:nvSpPr>
        <p:spPr bwMode="auto">
          <a:xfrm flipV="1">
            <a:off x="4556125" y="2714625"/>
            <a:ext cx="0" cy="563563"/>
          </a:xfrm>
          <a:prstGeom prst="line">
            <a:avLst/>
          </a:prstGeom>
          <a:noFill/>
          <a:ln w="38100">
            <a:solidFill>
              <a:srgbClr val="FF6600"/>
            </a:solidFill>
            <a:round/>
            <a:headEnd/>
            <a:tailEnd type="triangle" w="lg" len="med"/>
          </a:ln>
          <a:effectLst/>
        </p:spPr>
        <p:txBody>
          <a:bodyPr/>
          <a:lstStyle/>
          <a:p>
            <a:endParaRPr lang="en-US"/>
          </a:p>
        </p:txBody>
      </p:sp>
      <p:sp>
        <p:nvSpPr>
          <p:cNvPr id="188464" name="Line 48"/>
          <p:cNvSpPr>
            <a:spLocks noChangeShapeType="1"/>
          </p:cNvSpPr>
          <p:nvPr/>
        </p:nvSpPr>
        <p:spPr bwMode="auto">
          <a:xfrm flipV="1">
            <a:off x="4556125" y="3319463"/>
            <a:ext cx="0" cy="388937"/>
          </a:xfrm>
          <a:prstGeom prst="line">
            <a:avLst/>
          </a:prstGeom>
          <a:noFill/>
          <a:ln w="38100">
            <a:solidFill>
              <a:srgbClr val="990099"/>
            </a:solidFill>
            <a:round/>
            <a:headEnd type="triangle" w="lg" len="med"/>
            <a:tailEnd type="none" w="lg" len="med"/>
          </a:ln>
          <a:effectLst/>
        </p:spPr>
        <p:txBody>
          <a:bodyPr/>
          <a:lstStyle/>
          <a:p>
            <a:endParaRPr lang="en-US"/>
          </a:p>
        </p:txBody>
      </p:sp>
      <p:sp>
        <p:nvSpPr>
          <p:cNvPr id="188421" name="Line 41"/>
          <p:cNvSpPr>
            <a:spLocks noChangeShapeType="1"/>
          </p:cNvSpPr>
          <p:nvPr/>
        </p:nvSpPr>
        <p:spPr bwMode="auto">
          <a:xfrm flipH="1" flipV="1">
            <a:off x="6256338" y="2767013"/>
            <a:ext cx="3175" cy="866775"/>
          </a:xfrm>
          <a:prstGeom prst="line">
            <a:avLst/>
          </a:prstGeom>
          <a:noFill/>
          <a:ln w="38100">
            <a:solidFill>
              <a:srgbClr val="00CC00"/>
            </a:solidFill>
            <a:round/>
            <a:headEnd/>
            <a:tailEnd/>
          </a:ln>
        </p:spPr>
        <p:txBody>
          <a:bodyP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2149"/>
                                        </p:tgtEl>
                                        <p:attrNameLst>
                                          <p:attrName>style.visibility</p:attrName>
                                        </p:attrNameLst>
                                      </p:cBhvr>
                                      <p:to>
                                        <p:strVal val="visible"/>
                                      </p:to>
                                    </p:set>
                                    <p:animEffect transition="in" filter="wipe(left)">
                                      <p:cBhvr>
                                        <p:cTn id="7" dur="500"/>
                                        <p:tgtEl>
                                          <p:spTgt spid="2621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2150">
                                            <p:txEl>
                                              <p:pRg st="0" end="0"/>
                                            </p:txEl>
                                          </p:spTgt>
                                        </p:tgtEl>
                                        <p:attrNameLst>
                                          <p:attrName>style.visibility</p:attrName>
                                        </p:attrNameLst>
                                      </p:cBhvr>
                                      <p:to>
                                        <p:strVal val="visible"/>
                                      </p:to>
                                    </p:set>
                                    <p:animEffect transition="in" filter="wipe(left)">
                                      <p:cBhvr>
                                        <p:cTn id="10" dur="500"/>
                                        <p:tgtEl>
                                          <p:spTgt spid="26215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62192">
                                            <p:txEl>
                                              <p:pRg st="0" end="0"/>
                                            </p:txEl>
                                          </p:spTgt>
                                        </p:tgtEl>
                                        <p:attrNameLst>
                                          <p:attrName>style.visibility</p:attrName>
                                        </p:attrNameLst>
                                      </p:cBhvr>
                                      <p:to>
                                        <p:strVal val="visible"/>
                                      </p:to>
                                    </p:set>
                                    <p:animEffect transition="in" filter="wipe(left)">
                                      <p:cBhvr>
                                        <p:cTn id="15" dur="500"/>
                                        <p:tgtEl>
                                          <p:spTgt spid="26219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62192">
                                            <p:txEl>
                                              <p:pRg st="1" end="1"/>
                                            </p:txEl>
                                          </p:spTgt>
                                        </p:tgtEl>
                                        <p:attrNameLst>
                                          <p:attrName>style.visibility</p:attrName>
                                        </p:attrNameLst>
                                      </p:cBhvr>
                                      <p:to>
                                        <p:strVal val="visible"/>
                                      </p:to>
                                    </p:set>
                                    <p:animEffect transition="in" filter="wipe(left)">
                                      <p:cBhvr>
                                        <p:cTn id="20" dur="500"/>
                                        <p:tgtEl>
                                          <p:spTgt spid="262192">
                                            <p:txEl>
                                              <p:pRg st="1" end="1"/>
                                            </p:txEl>
                                          </p:spTgt>
                                        </p:tgtEl>
                                      </p:cBhvr>
                                    </p:animEffect>
                                  </p:childTnLst>
                                </p:cTn>
                              </p:par>
                              <p:par>
                                <p:cTn id="21" presetID="17" presetClass="entr" presetSubtype="4" fill="hold" grpId="0" nodeType="withEffect">
                                  <p:stCondLst>
                                    <p:cond delay="0"/>
                                  </p:stCondLst>
                                  <p:childTnLst>
                                    <p:set>
                                      <p:cBhvr>
                                        <p:cTn id="22" dur="1" fill="hold">
                                          <p:stCondLst>
                                            <p:cond delay="0"/>
                                          </p:stCondLst>
                                        </p:cTn>
                                        <p:tgtEl>
                                          <p:spTgt spid="188463"/>
                                        </p:tgtEl>
                                        <p:attrNameLst>
                                          <p:attrName>style.visibility</p:attrName>
                                        </p:attrNameLst>
                                      </p:cBhvr>
                                      <p:to>
                                        <p:strVal val="visible"/>
                                      </p:to>
                                    </p:set>
                                    <p:anim calcmode="lin" valueType="num">
                                      <p:cBhvr>
                                        <p:cTn id="23" dur="500" fill="hold"/>
                                        <p:tgtEl>
                                          <p:spTgt spid="188463"/>
                                        </p:tgtEl>
                                        <p:attrNameLst>
                                          <p:attrName>ppt_x</p:attrName>
                                        </p:attrNameLst>
                                      </p:cBhvr>
                                      <p:tavLst>
                                        <p:tav tm="0">
                                          <p:val>
                                            <p:strVal val="#ppt_x"/>
                                          </p:val>
                                        </p:tav>
                                        <p:tav tm="100000">
                                          <p:val>
                                            <p:strVal val="#ppt_x"/>
                                          </p:val>
                                        </p:tav>
                                      </p:tavLst>
                                    </p:anim>
                                    <p:anim calcmode="lin" valueType="num">
                                      <p:cBhvr>
                                        <p:cTn id="24" dur="500" fill="hold"/>
                                        <p:tgtEl>
                                          <p:spTgt spid="188463"/>
                                        </p:tgtEl>
                                        <p:attrNameLst>
                                          <p:attrName>ppt_y</p:attrName>
                                        </p:attrNameLst>
                                      </p:cBhvr>
                                      <p:tavLst>
                                        <p:tav tm="0">
                                          <p:val>
                                            <p:strVal val="#ppt_y+#ppt_h/2"/>
                                          </p:val>
                                        </p:tav>
                                        <p:tav tm="100000">
                                          <p:val>
                                            <p:strVal val="#ppt_y"/>
                                          </p:val>
                                        </p:tav>
                                      </p:tavLst>
                                    </p:anim>
                                    <p:anim calcmode="lin" valueType="num">
                                      <p:cBhvr>
                                        <p:cTn id="25" dur="500" fill="hold"/>
                                        <p:tgtEl>
                                          <p:spTgt spid="188463"/>
                                        </p:tgtEl>
                                        <p:attrNameLst>
                                          <p:attrName>ppt_w</p:attrName>
                                        </p:attrNameLst>
                                      </p:cBhvr>
                                      <p:tavLst>
                                        <p:tav tm="0">
                                          <p:val>
                                            <p:strVal val="#ppt_w"/>
                                          </p:val>
                                        </p:tav>
                                        <p:tav tm="100000">
                                          <p:val>
                                            <p:strVal val="#ppt_w"/>
                                          </p:val>
                                        </p:tav>
                                      </p:tavLst>
                                    </p:anim>
                                    <p:anim calcmode="lin" valueType="num">
                                      <p:cBhvr>
                                        <p:cTn id="26" dur="500" fill="hold"/>
                                        <p:tgtEl>
                                          <p:spTgt spid="188463"/>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62192">
                                            <p:txEl>
                                              <p:pRg st="2" end="2"/>
                                            </p:txEl>
                                          </p:spTgt>
                                        </p:tgtEl>
                                        <p:attrNameLst>
                                          <p:attrName>style.visibility</p:attrName>
                                        </p:attrNameLst>
                                      </p:cBhvr>
                                      <p:to>
                                        <p:strVal val="visible"/>
                                      </p:to>
                                    </p:set>
                                    <p:animEffect transition="in" filter="wipe(left)">
                                      <p:cBhvr>
                                        <p:cTn id="31" dur="500"/>
                                        <p:tgtEl>
                                          <p:spTgt spid="262192">
                                            <p:txEl>
                                              <p:pRg st="2" end="2"/>
                                            </p:txEl>
                                          </p:spTgt>
                                        </p:tgtEl>
                                      </p:cBhvr>
                                    </p:animEffect>
                                  </p:childTnLst>
                                </p:cTn>
                              </p:par>
                              <p:par>
                                <p:cTn id="32" presetID="17" presetClass="entr" presetSubtype="1" fill="hold" grpId="0" nodeType="withEffect">
                                  <p:stCondLst>
                                    <p:cond delay="0"/>
                                  </p:stCondLst>
                                  <p:childTnLst>
                                    <p:set>
                                      <p:cBhvr>
                                        <p:cTn id="33" dur="1" fill="hold">
                                          <p:stCondLst>
                                            <p:cond delay="0"/>
                                          </p:stCondLst>
                                        </p:cTn>
                                        <p:tgtEl>
                                          <p:spTgt spid="188464"/>
                                        </p:tgtEl>
                                        <p:attrNameLst>
                                          <p:attrName>style.visibility</p:attrName>
                                        </p:attrNameLst>
                                      </p:cBhvr>
                                      <p:to>
                                        <p:strVal val="visible"/>
                                      </p:to>
                                    </p:set>
                                    <p:anim calcmode="lin" valueType="num">
                                      <p:cBhvr>
                                        <p:cTn id="34" dur="500" fill="hold"/>
                                        <p:tgtEl>
                                          <p:spTgt spid="188464"/>
                                        </p:tgtEl>
                                        <p:attrNameLst>
                                          <p:attrName>ppt_x</p:attrName>
                                        </p:attrNameLst>
                                      </p:cBhvr>
                                      <p:tavLst>
                                        <p:tav tm="0">
                                          <p:val>
                                            <p:strVal val="#ppt_x"/>
                                          </p:val>
                                        </p:tav>
                                        <p:tav tm="100000">
                                          <p:val>
                                            <p:strVal val="#ppt_x"/>
                                          </p:val>
                                        </p:tav>
                                      </p:tavLst>
                                    </p:anim>
                                    <p:anim calcmode="lin" valueType="num">
                                      <p:cBhvr>
                                        <p:cTn id="35" dur="500" fill="hold"/>
                                        <p:tgtEl>
                                          <p:spTgt spid="188464"/>
                                        </p:tgtEl>
                                        <p:attrNameLst>
                                          <p:attrName>ppt_y</p:attrName>
                                        </p:attrNameLst>
                                      </p:cBhvr>
                                      <p:tavLst>
                                        <p:tav tm="0">
                                          <p:val>
                                            <p:strVal val="#ppt_y-#ppt_h/2"/>
                                          </p:val>
                                        </p:tav>
                                        <p:tav tm="100000">
                                          <p:val>
                                            <p:strVal val="#ppt_y"/>
                                          </p:val>
                                        </p:tav>
                                      </p:tavLst>
                                    </p:anim>
                                    <p:anim calcmode="lin" valueType="num">
                                      <p:cBhvr>
                                        <p:cTn id="36" dur="500" fill="hold"/>
                                        <p:tgtEl>
                                          <p:spTgt spid="188464"/>
                                        </p:tgtEl>
                                        <p:attrNameLst>
                                          <p:attrName>ppt_w</p:attrName>
                                        </p:attrNameLst>
                                      </p:cBhvr>
                                      <p:tavLst>
                                        <p:tav tm="0">
                                          <p:val>
                                            <p:strVal val="#ppt_w"/>
                                          </p:val>
                                        </p:tav>
                                        <p:tav tm="100000">
                                          <p:val>
                                            <p:strVal val="#ppt_w"/>
                                          </p:val>
                                        </p:tav>
                                      </p:tavLst>
                                    </p:anim>
                                    <p:anim calcmode="lin" valueType="num">
                                      <p:cBhvr>
                                        <p:cTn id="37" dur="500" fill="hold"/>
                                        <p:tgtEl>
                                          <p:spTgt spid="1884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49" grpId="0"/>
      <p:bldP spid="262150" grpId="0" build="p"/>
      <p:bldP spid="262192" grpId="0" uiExpand="1" build="p"/>
      <p:bldP spid="188463" grpId="0" animBg="1"/>
      <p:bldP spid="18846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 name="Footer Placeholder 1"/>
          <p:cNvSpPr>
            <a:spLocks noGrp="1"/>
          </p:cNvSpPr>
          <p:nvPr>
            <p:ph type="ftr" sz="quarter" idx="10"/>
          </p:nvPr>
        </p:nvSpPr>
        <p:spPr/>
        <p:txBody>
          <a:bodyPr/>
          <a:lstStyle/>
          <a:p>
            <a:r>
              <a:rPr lang="en-US"/>
              <a:t>SUPPLY, DEMAND, AND GOVERNMENT POLICIES</a:t>
            </a:r>
          </a:p>
        </p:txBody>
      </p:sp>
      <p:sp>
        <p:nvSpPr>
          <p:cNvPr id="40" name="Slide Number Placeholder 2"/>
          <p:cNvSpPr>
            <a:spLocks noGrp="1"/>
          </p:cNvSpPr>
          <p:nvPr>
            <p:ph type="sldNum" sz="quarter" idx="11"/>
          </p:nvPr>
        </p:nvSpPr>
        <p:spPr/>
        <p:txBody>
          <a:bodyPr/>
          <a:lstStyle/>
          <a:p>
            <a:fld id="{7D3B2679-EBA0-49DF-8957-85C5A92A06FD}" type="slidenum">
              <a:rPr lang="en-US"/>
              <a:pPr/>
              <a:t>22</a:t>
            </a:fld>
            <a:endParaRPr lang="en-US"/>
          </a:p>
        </p:txBody>
      </p:sp>
      <p:grpSp>
        <p:nvGrpSpPr>
          <p:cNvPr id="190466" name="Group 2"/>
          <p:cNvGrpSpPr>
            <a:grpSpLocks/>
          </p:cNvGrpSpPr>
          <p:nvPr/>
        </p:nvGrpSpPr>
        <p:grpSpPr bwMode="auto">
          <a:xfrm>
            <a:off x="5072063" y="2278063"/>
            <a:ext cx="3176587" cy="2274887"/>
            <a:chOff x="3027" y="1106"/>
            <a:chExt cx="2001" cy="1433"/>
          </a:xfrm>
        </p:grpSpPr>
        <p:sp>
          <p:nvSpPr>
            <p:cNvPr id="190467" name="Line 3"/>
            <p:cNvSpPr>
              <a:spLocks noChangeShapeType="1"/>
            </p:cNvSpPr>
            <p:nvPr/>
          </p:nvSpPr>
          <p:spPr bwMode="auto">
            <a:xfrm flipV="1">
              <a:off x="3027" y="1316"/>
              <a:ext cx="1696" cy="1223"/>
            </a:xfrm>
            <a:prstGeom prst="line">
              <a:avLst/>
            </a:prstGeom>
            <a:noFill/>
            <a:ln w="38100">
              <a:solidFill>
                <a:srgbClr val="003399"/>
              </a:solidFill>
              <a:round/>
              <a:headEnd/>
              <a:tailEnd/>
            </a:ln>
          </p:spPr>
          <p:txBody>
            <a:bodyPr/>
            <a:lstStyle/>
            <a:p>
              <a:endParaRPr lang="en-US"/>
            </a:p>
          </p:txBody>
        </p:sp>
        <p:sp>
          <p:nvSpPr>
            <p:cNvPr id="190468" name="Text Box 4"/>
            <p:cNvSpPr txBox="1">
              <a:spLocks noChangeArrowheads="1"/>
            </p:cNvSpPr>
            <p:nvPr/>
          </p:nvSpPr>
          <p:spPr bwMode="auto">
            <a:xfrm>
              <a:off x="4642" y="110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1</a:t>
              </a:r>
            </a:p>
          </p:txBody>
        </p:sp>
      </p:grpSp>
      <p:sp>
        <p:nvSpPr>
          <p:cNvPr id="190469" name="Rectangle 5"/>
          <p:cNvSpPr>
            <a:spLocks noGrp="1" noChangeArrowheads="1"/>
          </p:cNvSpPr>
          <p:nvPr>
            <p:ph type="title" idx="4294967295"/>
          </p:nvPr>
        </p:nvSpPr>
        <p:spPr>
          <a:xfrm>
            <a:off x="0" y="207963"/>
            <a:ext cx="9144000" cy="649287"/>
          </a:xfrm>
        </p:spPr>
        <p:txBody>
          <a:bodyPr/>
          <a:lstStyle/>
          <a:p>
            <a:r>
              <a:rPr lang="en-US"/>
              <a:t>A Tax on Sellers</a:t>
            </a:r>
          </a:p>
        </p:txBody>
      </p:sp>
      <p:grpSp>
        <p:nvGrpSpPr>
          <p:cNvPr id="190471" name="Group 7"/>
          <p:cNvGrpSpPr>
            <a:grpSpLocks/>
          </p:cNvGrpSpPr>
          <p:nvPr/>
        </p:nvGrpSpPr>
        <p:grpSpPr bwMode="auto">
          <a:xfrm>
            <a:off x="4360863" y="1757363"/>
            <a:ext cx="4422775" cy="3871912"/>
            <a:chOff x="2579" y="785"/>
            <a:chExt cx="2786" cy="2439"/>
          </a:xfrm>
        </p:grpSpPr>
        <p:grpSp>
          <p:nvGrpSpPr>
            <p:cNvPr id="190472" name="Group 8"/>
            <p:cNvGrpSpPr>
              <a:grpSpLocks/>
            </p:cNvGrpSpPr>
            <p:nvPr/>
          </p:nvGrpSpPr>
          <p:grpSpPr bwMode="auto">
            <a:xfrm>
              <a:off x="2697" y="1037"/>
              <a:ext cx="2409" cy="2049"/>
              <a:chOff x="1098" y="1361"/>
              <a:chExt cx="2116" cy="2027"/>
            </a:xfrm>
          </p:grpSpPr>
          <p:sp>
            <p:nvSpPr>
              <p:cNvPr id="190473"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190474"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190475" name="Text Box 11"/>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190476" name="Text Box 12"/>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190477" name="Group 13"/>
          <p:cNvGrpSpPr>
            <a:grpSpLocks/>
          </p:cNvGrpSpPr>
          <p:nvPr/>
        </p:nvGrpSpPr>
        <p:grpSpPr bwMode="auto">
          <a:xfrm>
            <a:off x="5686425" y="2116138"/>
            <a:ext cx="2730500" cy="2649537"/>
            <a:chOff x="3414" y="1004"/>
            <a:chExt cx="1720" cy="1669"/>
          </a:xfrm>
        </p:grpSpPr>
        <p:sp>
          <p:nvSpPr>
            <p:cNvPr id="190478" name="Line 14"/>
            <p:cNvSpPr>
              <a:spLocks noChangeShapeType="1"/>
            </p:cNvSpPr>
            <p:nvPr/>
          </p:nvSpPr>
          <p:spPr bwMode="auto">
            <a:xfrm>
              <a:off x="3414" y="1004"/>
              <a:ext cx="1417" cy="1470"/>
            </a:xfrm>
            <a:prstGeom prst="line">
              <a:avLst/>
            </a:prstGeom>
            <a:noFill/>
            <a:ln w="38100">
              <a:solidFill>
                <a:srgbClr val="C0C0C0"/>
              </a:solidFill>
              <a:round/>
              <a:headEnd/>
              <a:tailEnd/>
            </a:ln>
          </p:spPr>
          <p:txBody>
            <a:bodyPr/>
            <a:lstStyle/>
            <a:p>
              <a:endParaRPr lang="en-US"/>
            </a:p>
          </p:txBody>
        </p:sp>
        <p:sp>
          <p:nvSpPr>
            <p:cNvPr id="190479" name="Text Box 15"/>
            <p:cNvSpPr txBox="1">
              <a:spLocks noChangeArrowheads="1"/>
            </p:cNvSpPr>
            <p:nvPr/>
          </p:nvSpPr>
          <p:spPr bwMode="auto">
            <a:xfrm>
              <a:off x="4748" y="2385"/>
              <a:ext cx="386" cy="288"/>
            </a:xfrm>
            <a:prstGeom prst="rect">
              <a:avLst/>
            </a:prstGeom>
            <a:noFill/>
            <a:ln w="9525">
              <a:noFill/>
              <a:miter lim="800000"/>
              <a:headEnd/>
              <a:tailEnd/>
            </a:ln>
          </p:spPr>
          <p:txBody>
            <a:bodyPr>
              <a:spAutoFit/>
            </a:bodyPr>
            <a:lstStyle/>
            <a:p>
              <a:pPr algn="ctr">
                <a:spcBef>
                  <a:spcPct val="50000"/>
                </a:spcBef>
              </a:pPr>
              <a:r>
                <a:rPr lang="en-US" sz="2400" b="1" i="1">
                  <a:solidFill>
                    <a:srgbClr val="C0C0C0"/>
                  </a:solidFill>
                  <a:cs typeface="Arial" charset="0"/>
                </a:rPr>
                <a:t>D</a:t>
              </a:r>
              <a:r>
                <a:rPr lang="en-US" sz="2400" b="1" baseline="-25000">
                  <a:solidFill>
                    <a:srgbClr val="C0C0C0"/>
                  </a:solidFill>
                  <a:cs typeface="Arial" charset="0"/>
                </a:rPr>
                <a:t>1</a:t>
              </a:r>
            </a:p>
          </p:txBody>
        </p:sp>
      </p:grpSp>
      <p:grpSp>
        <p:nvGrpSpPr>
          <p:cNvPr id="190480" name="Group 16"/>
          <p:cNvGrpSpPr>
            <a:grpSpLocks/>
          </p:cNvGrpSpPr>
          <p:nvPr/>
        </p:nvGrpSpPr>
        <p:grpSpPr bwMode="auto">
          <a:xfrm>
            <a:off x="3382963" y="3105150"/>
            <a:ext cx="3773487" cy="2720975"/>
            <a:chOff x="1963" y="1627"/>
            <a:chExt cx="2377" cy="1714"/>
          </a:xfrm>
        </p:grpSpPr>
        <p:grpSp>
          <p:nvGrpSpPr>
            <p:cNvPr id="190481" name="Group 17"/>
            <p:cNvGrpSpPr>
              <a:grpSpLocks/>
            </p:cNvGrpSpPr>
            <p:nvPr/>
          </p:nvGrpSpPr>
          <p:grpSpPr bwMode="auto">
            <a:xfrm>
              <a:off x="2703" y="1746"/>
              <a:ext cx="1425" cy="1333"/>
              <a:chOff x="357" y="2450"/>
              <a:chExt cx="795" cy="646"/>
            </a:xfrm>
          </p:grpSpPr>
          <p:sp>
            <p:nvSpPr>
              <p:cNvPr id="190482"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90483"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90484" name="Oval 20"/>
            <p:cNvSpPr>
              <a:spLocks noChangeArrowheads="1"/>
            </p:cNvSpPr>
            <p:nvPr/>
          </p:nvSpPr>
          <p:spPr bwMode="auto">
            <a:xfrm>
              <a:off x="4081" y="1699"/>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90485" name="Text Box 21"/>
            <p:cNvSpPr txBox="1">
              <a:spLocks noChangeArrowheads="1"/>
            </p:cNvSpPr>
            <p:nvPr/>
          </p:nvSpPr>
          <p:spPr bwMode="auto">
            <a:xfrm>
              <a:off x="1963" y="1627"/>
              <a:ext cx="721"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$10.00</a:t>
              </a:r>
            </a:p>
          </p:txBody>
        </p:sp>
        <p:sp>
          <p:nvSpPr>
            <p:cNvPr id="190486" name="Text Box 22"/>
            <p:cNvSpPr txBox="1">
              <a:spLocks noChangeArrowheads="1"/>
            </p:cNvSpPr>
            <p:nvPr/>
          </p:nvSpPr>
          <p:spPr bwMode="auto">
            <a:xfrm>
              <a:off x="3969" y="3111"/>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500</a:t>
              </a:r>
            </a:p>
          </p:txBody>
        </p:sp>
      </p:grpSp>
      <p:grpSp>
        <p:nvGrpSpPr>
          <p:cNvPr id="8" name="Group 27"/>
          <p:cNvGrpSpPr>
            <a:grpSpLocks/>
          </p:cNvGrpSpPr>
          <p:nvPr/>
        </p:nvGrpSpPr>
        <p:grpSpPr bwMode="auto">
          <a:xfrm>
            <a:off x="4802188" y="1890713"/>
            <a:ext cx="2600325" cy="1857375"/>
            <a:chOff x="2857" y="862"/>
            <a:chExt cx="1638" cy="1170"/>
          </a:xfrm>
        </p:grpSpPr>
        <p:sp>
          <p:nvSpPr>
            <p:cNvPr id="190488" name="Line 28"/>
            <p:cNvSpPr>
              <a:spLocks noChangeShapeType="1"/>
            </p:cNvSpPr>
            <p:nvPr/>
          </p:nvSpPr>
          <p:spPr bwMode="auto">
            <a:xfrm flipV="1">
              <a:off x="2857" y="1072"/>
              <a:ext cx="1333" cy="960"/>
            </a:xfrm>
            <a:prstGeom prst="line">
              <a:avLst/>
            </a:prstGeom>
            <a:noFill/>
            <a:ln w="38100">
              <a:solidFill>
                <a:srgbClr val="A50021"/>
              </a:solidFill>
              <a:round/>
              <a:headEnd/>
              <a:tailEnd/>
            </a:ln>
          </p:spPr>
          <p:txBody>
            <a:bodyPr/>
            <a:lstStyle/>
            <a:p>
              <a:endParaRPr lang="en-US"/>
            </a:p>
          </p:txBody>
        </p:sp>
        <p:sp>
          <p:nvSpPr>
            <p:cNvPr id="190489" name="Text Box 29"/>
            <p:cNvSpPr txBox="1">
              <a:spLocks noChangeArrowheads="1"/>
            </p:cNvSpPr>
            <p:nvPr/>
          </p:nvSpPr>
          <p:spPr bwMode="auto">
            <a:xfrm>
              <a:off x="4109" y="862"/>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2</a:t>
              </a:r>
            </a:p>
          </p:txBody>
        </p:sp>
      </p:grpSp>
      <p:sp>
        <p:nvSpPr>
          <p:cNvPr id="190510" name="Text Box 46"/>
          <p:cNvSpPr txBox="1">
            <a:spLocks noChangeArrowheads="1"/>
          </p:cNvSpPr>
          <p:nvPr/>
        </p:nvSpPr>
        <p:spPr bwMode="auto">
          <a:xfrm>
            <a:off x="4814888" y="1003300"/>
            <a:ext cx="3479800" cy="854075"/>
          </a:xfrm>
          <a:prstGeom prst="rect">
            <a:avLst/>
          </a:prstGeom>
          <a:noFill/>
          <a:ln w="9525">
            <a:noFill/>
            <a:miter lim="800000"/>
            <a:headEnd/>
            <a:tailEnd/>
          </a:ln>
        </p:spPr>
        <p:txBody>
          <a:bodyPr>
            <a:spAutoFit/>
          </a:bodyPr>
          <a:lstStyle/>
          <a:p>
            <a:pPr algn="ctr">
              <a:spcBef>
                <a:spcPct val="50000"/>
              </a:spcBef>
            </a:pPr>
            <a:r>
              <a:rPr lang="en-US" sz="2500">
                <a:cs typeface="Arial" charset="0"/>
              </a:rPr>
              <a:t>Effects of a $1.50 per unit tax on sellers</a:t>
            </a:r>
          </a:p>
        </p:txBody>
      </p:sp>
      <p:sp>
        <p:nvSpPr>
          <p:cNvPr id="116742" name="Rectangle 6"/>
          <p:cNvSpPr>
            <a:spLocks noChangeArrowheads="1"/>
          </p:cNvSpPr>
          <p:nvPr/>
        </p:nvSpPr>
        <p:spPr bwMode="auto">
          <a:xfrm>
            <a:off x="512763" y="1133475"/>
            <a:ext cx="3994150" cy="3817938"/>
          </a:xfrm>
          <a:prstGeom prst="rect">
            <a:avLst/>
          </a:prstGeom>
          <a:noFill/>
          <a:ln w="9525">
            <a:noFill/>
            <a:miter lim="800000"/>
            <a:headEnd/>
            <a:tailEnd/>
          </a:ln>
          <a:effectLst/>
        </p:spPr>
        <p:txBody>
          <a:bodyPr/>
          <a:lstStyle/>
          <a:p>
            <a:pPr>
              <a:lnSpc>
                <a:spcPct val="105000"/>
              </a:lnSpc>
              <a:spcBef>
                <a:spcPct val="30000"/>
              </a:spcBef>
              <a:buClr>
                <a:srgbClr val="339966"/>
              </a:buClr>
              <a:buSzPct val="120000"/>
              <a:buFont typeface="Wingdings" pitchFamily="2" charset="2"/>
              <a:buNone/>
            </a:pPr>
            <a:r>
              <a:rPr lang="en-US" sz="2500"/>
              <a:t>The tax effectively raises sellers’ costs by </a:t>
            </a:r>
            <a:br>
              <a:rPr lang="en-US" sz="2500"/>
            </a:br>
            <a:r>
              <a:rPr lang="en-US" sz="2500"/>
              <a:t>$1.50 per pizza.</a:t>
            </a:r>
          </a:p>
          <a:p>
            <a:pPr>
              <a:lnSpc>
                <a:spcPct val="105000"/>
              </a:lnSpc>
              <a:spcBef>
                <a:spcPct val="30000"/>
              </a:spcBef>
              <a:buClr>
                <a:srgbClr val="339966"/>
              </a:buClr>
              <a:buSzPct val="120000"/>
              <a:buFont typeface="Wingdings" pitchFamily="2" charset="2"/>
              <a:buNone/>
            </a:pPr>
            <a:r>
              <a:rPr lang="en-US" sz="2500"/>
              <a:t>Sellers will supply </a:t>
            </a:r>
            <a:br>
              <a:rPr lang="en-US" sz="2500"/>
            </a:br>
            <a:r>
              <a:rPr lang="en-US" sz="2500"/>
              <a:t>500 pizzas </a:t>
            </a:r>
            <a:br>
              <a:rPr lang="en-US" sz="2500"/>
            </a:br>
            <a:r>
              <a:rPr lang="en-US" sz="2500"/>
              <a:t>only if </a:t>
            </a:r>
            <a:br>
              <a:rPr lang="en-US" sz="2500"/>
            </a:br>
            <a:r>
              <a:rPr lang="en-US" sz="2500" b="1" i="1"/>
              <a:t>P</a:t>
            </a:r>
            <a:r>
              <a:rPr lang="en-US" sz="2500"/>
              <a:t> rises to $11.50, </a:t>
            </a:r>
            <a:br>
              <a:rPr lang="en-US" sz="2500"/>
            </a:br>
            <a:r>
              <a:rPr lang="en-US" sz="2500"/>
              <a:t>to compensate for </a:t>
            </a:r>
            <a:br>
              <a:rPr lang="en-US" sz="2500"/>
            </a:br>
            <a:r>
              <a:rPr lang="en-US" sz="2500"/>
              <a:t>this cost increase. </a:t>
            </a:r>
          </a:p>
        </p:txBody>
      </p:sp>
      <p:grpSp>
        <p:nvGrpSpPr>
          <p:cNvPr id="190528" name="Group 64"/>
          <p:cNvGrpSpPr>
            <a:grpSpLocks/>
          </p:cNvGrpSpPr>
          <p:nvPr/>
        </p:nvGrpSpPr>
        <p:grpSpPr bwMode="auto">
          <a:xfrm>
            <a:off x="3381375" y="2128838"/>
            <a:ext cx="3505200" cy="1174750"/>
            <a:chOff x="2130" y="1341"/>
            <a:chExt cx="2208" cy="740"/>
          </a:xfrm>
        </p:grpSpPr>
        <p:sp>
          <p:nvSpPr>
            <p:cNvPr id="190514" name="Line 26"/>
            <p:cNvSpPr>
              <a:spLocks noChangeShapeType="1"/>
            </p:cNvSpPr>
            <p:nvPr/>
          </p:nvSpPr>
          <p:spPr bwMode="auto">
            <a:xfrm>
              <a:off x="4293" y="1448"/>
              <a:ext cx="0" cy="633"/>
            </a:xfrm>
            <a:prstGeom prst="line">
              <a:avLst/>
            </a:prstGeom>
            <a:noFill/>
            <a:ln w="9525">
              <a:solidFill>
                <a:schemeClr val="tx1"/>
              </a:solidFill>
              <a:prstDash val="lgDash"/>
              <a:round/>
              <a:headEnd/>
              <a:tailEnd/>
            </a:ln>
          </p:spPr>
          <p:txBody>
            <a:bodyPr/>
            <a:lstStyle/>
            <a:p>
              <a:endParaRPr lang="en-US"/>
            </a:p>
          </p:txBody>
        </p:sp>
        <p:sp>
          <p:nvSpPr>
            <p:cNvPr id="190523" name="Line 18"/>
            <p:cNvSpPr>
              <a:spLocks noChangeShapeType="1"/>
            </p:cNvSpPr>
            <p:nvPr/>
          </p:nvSpPr>
          <p:spPr bwMode="auto">
            <a:xfrm>
              <a:off x="2868" y="1451"/>
              <a:ext cx="1425" cy="0"/>
            </a:xfrm>
            <a:prstGeom prst="line">
              <a:avLst/>
            </a:prstGeom>
            <a:noFill/>
            <a:ln w="9525">
              <a:solidFill>
                <a:schemeClr val="tx1"/>
              </a:solidFill>
              <a:prstDash val="lgDash"/>
              <a:round/>
              <a:headEnd/>
              <a:tailEnd/>
            </a:ln>
          </p:spPr>
          <p:txBody>
            <a:bodyPr/>
            <a:lstStyle/>
            <a:p>
              <a:endParaRPr lang="en-US"/>
            </a:p>
          </p:txBody>
        </p:sp>
        <p:sp>
          <p:nvSpPr>
            <p:cNvPr id="190525" name="Oval 20"/>
            <p:cNvSpPr>
              <a:spLocks noChangeArrowheads="1"/>
            </p:cNvSpPr>
            <p:nvPr/>
          </p:nvSpPr>
          <p:spPr bwMode="auto">
            <a:xfrm>
              <a:off x="4250" y="1407"/>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90526" name="Text Box 21"/>
            <p:cNvSpPr txBox="1">
              <a:spLocks noChangeArrowheads="1"/>
            </p:cNvSpPr>
            <p:nvPr/>
          </p:nvSpPr>
          <p:spPr bwMode="auto">
            <a:xfrm>
              <a:off x="2130" y="1341"/>
              <a:ext cx="721"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$11.50</a:t>
              </a:r>
            </a:p>
          </p:txBody>
        </p:sp>
      </p:grpSp>
      <p:sp>
        <p:nvSpPr>
          <p:cNvPr id="2" name="Rectangle 6"/>
          <p:cNvSpPr>
            <a:spLocks noChangeArrowheads="1"/>
          </p:cNvSpPr>
          <p:nvPr/>
        </p:nvSpPr>
        <p:spPr bwMode="auto">
          <a:xfrm>
            <a:off x="547688" y="5110163"/>
            <a:ext cx="5383212" cy="965200"/>
          </a:xfrm>
          <a:prstGeom prst="rect">
            <a:avLst/>
          </a:prstGeom>
          <a:solidFill>
            <a:srgbClr val="CCFFCC"/>
          </a:solidFill>
          <a:ln w="9525">
            <a:noFill/>
            <a:miter lim="800000"/>
            <a:headEnd/>
            <a:tailEnd/>
          </a:ln>
          <a:effectLst>
            <a:outerShdw dist="71842" dir="2700000" algn="ctr" rotWithShape="0">
              <a:schemeClr val="bg2"/>
            </a:outerShdw>
          </a:effectLst>
        </p:spPr>
        <p:txBody>
          <a:bodyPr/>
          <a:lstStyle/>
          <a:p>
            <a:pPr>
              <a:lnSpc>
                <a:spcPct val="105000"/>
              </a:lnSpc>
              <a:spcBef>
                <a:spcPct val="45000"/>
              </a:spcBef>
              <a:buClr>
                <a:srgbClr val="339966"/>
              </a:buClr>
              <a:buSzPct val="120000"/>
              <a:buFont typeface="Wingdings" pitchFamily="2" charset="2"/>
              <a:buNone/>
            </a:pPr>
            <a:r>
              <a:rPr lang="en-US" sz="2500"/>
              <a:t>Hence, a tax on sellers shifts the </a:t>
            </a:r>
            <a:br>
              <a:rPr lang="en-US" sz="2500"/>
            </a:br>
            <a:r>
              <a:rPr lang="en-US" sz="2500" b="1" i="1"/>
              <a:t>S</a:t>
            </a:r>
            <a:r>
              <a:rPr lang="en-US" sz="2500"/>
              <a:t> curve up by the amount of the tax. </a:t>
            </a:r>
          </a:p>
        </p:txBody>
      </p:sp>
      <p:sp>
        <p:nvSpPr>
          <p:cNvPr id="116778" name="Line 42"/>
          <p:cNvSpPr>
            <a:spLocks noChangeShapeType="1"/>
          </p:cNvSpPr>
          <p:nvPr/>
        </p:nvSpPr>
        <p:spPr bwMode="auto">
          <a:xfrm rot="10800000" flipV="1">
            <a:off x="4554538" y="2314575"/>
            <a:ext cx="1587" cy="981075"/>
          </a:xfrm>
          <a:prstGeom prst="line">
            <a:avLst/>
          </a:prstGeom>
          <a:noFill/>
          <a:ln w="57150">
            <a:solidFill>
              <a:srgbClr val="FF0000"/>
            </a:solidFill>
            <a:round/>
            <a:headEnd type="triangle" w="lg" len="med"/>
            <a:tailEnd/>
          </a:ln>
        </p:spPr>
        <p:txBody>
          <a:bodyPr/>
          <a:lstStyle/>
          <a:p>
            <a:endParaRPr lang="en-US"/>
          </a:p>
        </p:txBody>
      </p:sp>
      <p:grpSp>
        <p:nvGrpSpPr>
          <p:cNvPr id="14" name="Group 51"/>
          <p:cNvGrpSpPr>
            <a:grpSpLocks/>
          </p:cNvGrpSpPr>
          <p:nvPr/>
        </p:nvGrpSpPr>
        <p:grpSpPr bwMode="auto">
          <a:xfrm>
            <a:off x="6904038" y="2238375"/>
            <a:ext cx="842962" cy="1058863"/>
            <a:chOff x="3989" y="1656"/>
            <a:chExt cx="531" cy="667"/>
          </a:xfrm>
        </p:grpSpPr>
        <p:sp>
          <p:nvSpPr>
            <p:cNvPr id="190532" name="AutoShape 43"/>
            <p:cNvSpPr>
              <a:spLocks/>
            </p:cNvSpPr>
            <p:nvPr/>
          </p:nvSpPr>
          <p:spPr bwMode="auto">
            <a:xfrm flipH="1">
              <a:off x="3989" y="1702"/>
              <a:ext cx="118" cy="621"/>
            </a:xfrm>
            <a:prstGeom prst="leftBrace">
              <a:avLst>
                <a:gd name="adj1" fmla="val 57110"/>
                <a:gd name="adj2" fmla="val 49435"/>
              </a:avLst>
            </a:prstGeom>
            <a:noFill/>
            <a:ln w="28575">
              <a:solidFill>
                <a:schemeClr val="tx1"/>
              </a:solidFill>
              <a:round/>
              <a:headEnd/>
              <a:tailEnd/>
            </a:ln>
          </p:spPr>
          <p:txBody>
            <a:bodyPr wrap="none" anchor="ctr"/>
            <a:lstStyle/>
            <a:p>
              <a:endParaRPr lang="en-US">
                <a:cs typeface="Arial" charset="0"/>
              </a:endParaRPr>
            </a:p>
          </p:txBody>
        </p:sp>
        <p:sp>
          <p:nvSpPr>
            <p:cNvPr id="190533" name="Text Box 44"/>
            <p:cNvSpPr txBox="1">
              <a:spLocks noChangeArrowheads="1"/>
            </p:cNvSpPr>
            <p:nvPr/>
          </p:nvSpPr>
          <p:spPr bwMode="auto">
            <a:xfrm>
              <a:off x="4078" y="1656"/>
              <a:ext cx="442" cy="288"/>
            </a:xfrm>
            <a:prstGeom prst="rect">
              <a:avLst/>
            </a:prstGeom>
            <a:noFill/>
            <a:ln w="9525">
              <a:noFill/>
              <a:miter lim="800000"/>
              <a:headEnd/>
              <a:tailEnd/>
            </a:ln>
          </p:spPr>
          <p:txBody>
            <a:bodyPr>
              <a:spAutoFit/>
            </a:bodyPr>
            <a:lstStyle/>
            <a:p>
              <a:pPr algn="r">
                <a:spcBef>
                  <a:spcPct val="50000"/>
                </a:spcBef>
              </a:pPr>
              <a:r>
                <a:rPr lang="en-US" sz="2400">
                  <a:solidFill>
                    <a:srgbClr val="008000"/>
                  </a:solidFill>
                  <a:cs typeface="Arial" charset="0"/>
                </a:rPr>
                <a:t>Tax</a:t>
              </a:r>
            </a:p>
          </p:txBody>
        </p:sp>
        <p:sp>
          <p:nvSpPr>
            <p:cNvPr id="190534" name="Line 45"/>
            <p:cNvSpPr>
              <a:spLocks noChangeShapeType="1"/>
            </p:cNvSpPr>
            <p:nvPr/>
          </p:nvSpPr>
          <p:spPr bwMode="auto">
            <a:xfrm flipV="1">
              <a:off x="4135" y="1888"/>
              <a:ext cx="140" cy="113"/>
            </a:xfrm>
            <a:prstGeom prst="line">
              <a:avLst/>
            </a:prstGeom>
            <a:noFill/>
            <a:ln w="12700">
              <a:solidFill>
                <a:schemeClr val="tx1"/>
              </a:solidFill>
              <a:round/>
              <a:headEnd/>
              <a:tailEnd/>
            </a:ln>
          </p:spPr>
          <p:txBody>
            <a:bodyPr/>
            <a:lstStyle/>
            <a:p>
              <a:endParaRPr lang="en-US"/>
            </a:p>
          </p:txBody>
        </p:sp>
      </p:grpSp>
      <p:sp>
        <p:nvSpPr>
          <p:cNvPr id="3" name="Line 42"/>
          <p:cNvSpPr>
            <a:spLocks noChangeShapeType="1"/>
          </p:cNvSpPr>
          <p:nvPr/>
        </p:nvSpPr>
        <p:spPr bwMode="auto">
          <a:xfrm flipH="1" flipV="1">
            <a:off x="6818313" y="2365375"/>
            <a:ext cx="1587" cy="868363"/>
          </a:xfrm>
          <a:prstGeom prst="line">
            <a:avLst/>
          </a:prstGeom>
          <a:noFill/>
          <a:ln w="38100">
            <a:solidFill>
              <a:srgbClr val="008000"/>
            </a:solidFill>
            <a:round/>
            <a:headEnd/>
            <a:tailEnd/>
          </a:ln>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42">
                                            <p:txEl>
                                              <p:pRg st="0" end="0"/>
                                            </p:txEl>
                                          </p:spTgt>
                                        </p:tgtEl>
                                        <p:attrNameLst>
                                          <p:attrName>style.visibility</p:attrName>
                                        </p:attrNameLst>
                                      </p:cBhvr>
                                      <p:to>
                                        <p:strVal val="visible"/>
                                      </p:to>
                                    </p:set>
                                    <p:animEffect transition="in" filter="wipe(left)">
                                      <p:cBhvr>
                                        <p:cTn id="7" dur="500"/>
                                        <p:tgtEl>
                                          <p:spTgt spid="116742">
                                            <p:txEl>
                                              <p:pRg st="0" end="0"/>
                                            </p:txEl>
                                          </p:spTgt>
                                        </p:tgtEl>
                                      </p:cBhvr>
                                    </p:animEffect>
                                  </p:childTnLst>
                                  <p:subTnLst>
                                    <p:animClr clrSpc="rgb" dir="cw">
                                      <p:cBhvr override="childStyle">
                                        <p:cTn dur="1" fill="hold" display="0" masterRel="nextClick" afterEffect="1"/>
                                        <p:tgtEl>
                                          <p:spTgt spid="116742">
                                            <p:txEl>
                                              <p:pRg st="0" end="0"/>
                                            </p:txEl>
                                          </p:spTgt>
                                        </p:tgtEl>
                                        <p:attrNameLst>
                                          <p:attrName>ppt_c</p:attrName>
                                        </p:attrNameLst>
                                      </p:cBhvr>
                                      <p:to>
                                        <a:srgbClr val="B2B2B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42">
                                            <p:txEl>
                                              <p:pRg st="1" end="1"/>
                                            </p:txEl>
                                          </p:spTgt>
                                        </p:tgtEl>
                                        <p:attrNameLst>
                                          <p:attrName>style.visibility</p:attrName>
                                        </p:attrNameLst>
                                      </p:cBhvr>
                                      <p:to>
                                        <p:strVal val="visible"/>
                                      </p:to>
                                    </p:set>
                                    <p:animEffect transition="in" filter="wipe(left)">
                                      <p:cBhvr>
                                        <p:cTn id="12" dur="500"/>
                                        <p:tgtEl>
                                          <p:spTgt spid="116742">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6778"/>
                                        </p:tgtEl>
                                        <p:attrNameLst>
                                          <p:attrName>style.visibility</p:attrName>
                                        </p:attrNameLst>
                                      </p:cBhvr>
                                      <p:to>
                                        <p:strVal val="visible"/>
                                      </p:to>
                                    </p:set>
                                    <p:animEffect transition="in" filter="wipe(down)">
                                      <p:cBhvr>
                                        <p:cTn id="15" dur="500"/>
                                        <p:tgtEl>
                                          <p:spTgt spid="116778"/>
                                        </p:tgtEl>
                                      </p:cBhvr>
                                    </p:animEffect>
                                  </p:childTnLst>
                                </p:cTn>
                              </p:par>
                            </p:childTnLst>
                          </p:cTn>
                        </p:par>
                        <p:par>
                          <p:cTn id="16" fill="hold">
                            <p:stCondLst>
                              <p:cond delay="500"/>
                            </p:stCondLst>
                            <p:childTnLst>
                              <p:par>
                                <p:cTn id="17" presetID="18" presetClass="entr" presetSubtype="3" fill="hold" nodeType="afterEffect">
                                  <p:stCondLst>
                                    <p:cond delay="0"/>
                                  </p:stCondLst>
                                  <p:childTnLst>
                                    <p:set>
                                      <p:cBhvr>
                                        <p:cTn id="18" dur="1" fill="hold">
                                          <p:stCondLst>
                                            <p:cond delay="0"/>
                                          </p:stCondLst>
                                        </p:cTn>
                                        <p:tgtEl>
                                          <p:spTgt spid="190528"/>
                                        </p:tgtEl>
                                        <p:attrNameLst>
                                          <p:attrName>style.visibility</p:attrName>
                                        </p:attrNameLst>
                                      </p:cBhvr>
                                      <p:to>
                                        <p:strVal val="visible"/>
                                      </p:to>
                                    </p:set>
                                    <p:animEffect transition="in" filter="strips(upRight)">
                                      <p:cBhvr>
                                        <p:cTn id="19" dur="500"/>
                                        <p:tgtEl>
                                          <p:spTgt spid="19052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par>
                          <p:cTn id="28" fill="hold">
                            <p:stCondLst>
                              <p:cond delay="500"/>
                            </p:stCondLst>
                            <p:childTnLst>
                              <p:par>
                                <p:cTn id="29" presetID="18" presetClass="entr" presetSubtype="12"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strips(downLeft)">
                                      <p:cBhvr>
                                        <p:cTn id="31" dur="500"/>
                                        <p:tgtEl>
                                          <p:spTgt spid="14"/>
                                        </p:tgtEl>
                                      </p:cBhvr>
                                    </p:animEffect>
                                  </p:childTnLst>
                                </p:cTn>
                              </p:par>
                            </p:childTnLst>
                          </p:cTn>
                        </p:par>
                        <p:par>
                          <p:cTn id="32" fill="hold">
                            <p:stCondLst>
                              <p:cond delay="1000"/>
                            </p:stCondLst>
                            <p:childTnLst>
                              <p:par>
                                <p:cTn id="33" presetID="18" presetClass="entr" presetSubtype="12"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strips(downLeft)">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2" grpId="0" uiExpand="1" build="p"/>
      <p:bldP spid="2" grpId="0" bldLvl="5" animBg="1"/>
      <p:bldP spid="116778"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 name="Footer Placeholder 1"/>
          <p:cNvSpPr>
            <a:spLocks noGrp="1"/>
          </p:cNvSpPr>
          <p:nvPr>
            <p:ph type="ftr" sz="quarter" idx="10"/>
          </p:nvPr>
        </p:nvSpPr>
        <p:spPr/>
        <p:txBody>
          <a:bodyPr/>
          <a:lstStyle/>
          <a:p>
            <a:r>
              <a:rPr lang="en-US"/>
              <a:t>SUPPLY, DEMAND, AND GOVERNMENT POLICIES</a:t>
            </a:r>
          </a:p>
        </p:txBody>
      </p:sp>
      <p:sp>
        <p:nvSpPr>
          <p:cNvPr id="48" name="Slide Number Placeholder 2"/>
          <p:cNvSpPr>
            <a:spLocks noGrp="1"/>
          </p:cNvSpPr>
          <p:nvPr>
            <p:ph type="sldNum" sz="quarter" idx="11"/>
          </p:nvPr>
        </p:nvSpPr>
        <p:spPr/>
        <p:txBody>
          <a:bodyPr/>
          <a:lstStyle/>
          <a:p>
            <a:fld id="{183DA009-4A99-484F-A13A-F098C920403B}" type="slidenum">
              <a:rPr lang="en-US"/>
              <a:pPr/>
              <a:t>23</a:t>
            </a:fld>
            <a:endParaRPr lang="en-US"/>
          </a:p>
        </p:txBody>
      </p:sp>
      <p:grpSp>
        <p:nvGrpSpPr>
          <p:cNvPr id="206850" name="Group 2"/>
          <p:cNvGrpSpPr>
            <a:grpSpLocks/>
          </p:cNvGrpSpPr>
          <p:nvPr/>
        </p:nvGrpSpPr>
        <p:grpSpPr bwMode="auto">
          <a:xfrm>
            <a:off x="5072063" y="2278063"/>
            <a:ext cx="3176587" cy="2274887"/>
            <a:chOff x="3027" y="1106"/>
            <a:chExt cx="2001" cy="1433"/>
          </a:xfrm>
        </p:grpSpPr>
        <p:sp>
          <p:nvSpPr>
            <p:cNvPr id="206851" name="Line 3"/>
            <p:cNvSpPr>
              <a:spLocks noChangeShapeType="1"/>
            </p:cNvSpPr>
            <p:nvPr/>
          </p:nvSpPr>
          <p:spPr bwMode="auto">
            <a:xfrm flipV="1">
              <a:off x="3027" y="1316"/>
              <a:ext cx="1696" cy="1223"/>
            </a:xfrm>
            <a:prstGeom prst="line">
              <a:avLst/>
            </a:prstGeom>
            <a:noFill/>
            <a:ln w="38100">
              <a:solidFill>
                <a:srgbClr val="003399"/>
              </a:solidFill>
              <a:round/>
              <a:headEnd/>
              <a:tailEnd/>
            </a:ln>
          </p:spPr>
          <p:txBody>
            <a:bodyPr/>
            <a:lstStyle/>
            <a:p>
              <a:endParaRPr lang="en-US"/>
            </a:p>
          </p:txBody>
        </p:sp>
        <p:sp>
          <p:nvSpPr>
            <p:cNvPr id="206852" name="Text Box 4"/>
            <p:cNvSpPr txBox="1">
              <a:spLocks noChangeArrowheads="1"/>
            </p:cNvSpPr>
            <p:nvPr/>
          </p:nvSpPr>
          <p:spPr bwMode="auto">
            <a:xfrm>
              <a:off x="4642" y="110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1</a:t>
              </a:r>
            </a:p>
          </p:txBody>
        </p:sp>
      </p:grpSp>
      <p:sp>
        <p:nvSpPr>
          <p:cNvPr id="206853" name="Rectangle 5"/>
          <p:cNvSpPr>
            <a:spLocks noGrp="1" noChangeArrowheads="1"/>
          </p:cNvSpPr>
          <p:nvPr>
            <p:ph type="title" idx="4294967295"/>
          </p:nvPr>
        </p:nvSpPr>
        <p:spPr>
          <a:xfrm>
            <a:off x="0" y="207963"/>
            <a:ext cx="9144000" cy="649287"/>
          </a:xfrm>
        </p:spPr>
        <p:txBody>
          <a:bodyPr/>
          <a:lstStyle/>
          <a:p>
            <a:r>
              <a:rPr lang="en-US"/>
              <a:t>A Tax on Sellers</a:t>
            </a:r>
          </a:p>
        </p:txBody>
      </p:sp>
      <p:grpSp>
        <p:nvGrpSpPr>
          <p:cNvPr id="206855" name="Group 7"/>
          <p:cNvGrpSpPr>
            <a:grpSpLocks/>
          </p:cNvGrpSpPr>
          <p:nvPr/>
        </p:nvGrpSpPr>
        <p:grpSpPr bwMode="auto">
          <a:xfrm>
            <a:off x="4360863" y="1757363"/>
            <a:ext cx="4422775" cy="3871912"/>
            <a:chOff x="2579" y="785"/>
            <a:chExt cx="2786" cy="2439"/>
          </a:xfrm>
        </p:grpSpPr>
        <p:grpSp>
          <p:nvGrpSpPr>
            <p:cNvPr id="206856" name="Group 8"/>
            <p:cNvGrpSpPr>
              <a:grpSpLocks/>
            </p:cNvGrpSpPr>
            <p:nvPr/>
          </p:nvGrpSpPr>
          <p:grpSpPr bwMode="auto">
            <a:xfrm>
              <a:off x="2697" y="1037"/>
              <a:ext cx="2409" cy="2049"/>
              <a:chOff x="1098" y="1361"/>
              <a:chExt cx="2116" cy="2027"/>
            </a:xfrm>
          </p:grpSpPr>
          <p:sp>
            <p:nvSpPr>
              <p:cNvPr id="206857"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206858"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206859" name="Text Box 11"/>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206860" name="Text Box 12"/>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206861" name="Group 13"/>
          <p:cNvGrpSpPr>
            <a:grpSpLocks/>
          </p:cNvGrpSpPr>
          <p:nvPr/>
        </p:nvGrpSpPr>
        <p:grpSpPr bwMode="auto">
          <a:xfrm>
            <a:off x="5686425" y="2116138"/>
            <a:ext cx="2730500" cy="2649537"/>
            <a:chOff x="3414" y="1004"/>
            <a:chExt cx="1720" cy="1669"/>
          </a:xfrm>
        </p:grpSpPr>
        <p:sp>
          <p:nvSpPr>
            <p:cNvPr id="206862" name="Line 14"/>
            <p:cNvSpPr>
              <a:spLocks noChangeShapeType="1"/>
            </p:cNvSpPr>
            <p:nvPr/>
          </p:nvSpPr>
          <p:spPr bwMode="auto">
            <a:xfrm>
              <a:off x="3414" y="1004"/>
              <a:ext cx="1417" cy="1470"/>
            </a:xfrm>
            <a:prstGeom prst="line">
              <a:avLst/>
            </a:prstGeom>
            <a:noFill/>
            <a:ln w="38100">
              <a:solidFill>
                <a:srgbClr val="003399"/>
              </a:solidFill>
              <a:round/>
              <a:headEnd/>
              <a:tailEnd/>
            </a:ln>
          </p:spPr>
          <p:txBody>
            <a:bodyPr/>
            <a:lstStyle/>
            <a:p>
              <a:endParaRPr lang="en-US"/>
            </a:p>
          </p:txBody>
        </p:sp>
        <p:sp>
          <p:nvSpPr>
            <p:cNvPr id="206863" name="Text Box 15"/>
            <p:cNvSpPr txBox="1">
              <a:spLocks noChangeArrowheads="1"/>
            </p:cNvSpPr>
            <p:nvPr/>
          </p:nvSpPr>
          <p:spPr bwMode="auto">
            <a:xfrm>
              <a:off x="4748" y="2385"/>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1</a:t>
              </a:r>
            </a:p>
          </p:txBody>
        </p:sp>
      </p:grpSp>
      <p:grpSp>
        <p:nvGrpSpPr>
          <p:cNvPr id="206864" name="Group 16"/>
          <p:cNvGrpSpPr>
            <a:grpSpLocks/>
          </p:cNvGrpSpPr>
          <p:nvPr/>
        </p:nvGrpSpPr>
        <p:grpSpPr bwMode="auto">
          <a:xfrm>
            <a:off x="3382963" y="3105150"/>
            <a:ext cx="3773487" cy="2720975"/>
            <a:chOff x="1963" y="1627"/>
            <a:chExt cx="2377" cy="1714"/>
          </a:xfrm>
        </p:grpSpPr>
        <p:grpSp>
          <p:nvGrpSpPr>
            <p:cNvPr id="206865" name="Group 17"/>
            <p:cNvGrpSpPr>
              <a:grpSpLocks/>
            </p:cNvGrpSpPr>
            <p:nvPr/>
          </p:nvGrpSpPr>
          <p:grpSpPr bwMode="auto">
            <a:xfrm>
              <a:off x="2703" y="1746"/>
              <a:ext cx="1425" cy="1333"/>
              <a:chOff x="357" y="2450"/>
              <a:chExt cx="795" cy="646"/>
            </a:xfrm>
          </p:grpSpPr>
          <p:sp>
            <p:nvSpPr>
              <p:cNvPr id="206866" name="Line 18"/>
              <p:cNvSpPr>
                <a:spLocks noChangeShapeType="1"/>
              </p:cNvSpPr>
              <p:nvPr/>
            </p:nvSpPr>
            <p:spPr bwMode="auto">
              <a:xfrm>
                <a:off x="357" y="2450"/>
                <a:ext cx="795" cy="0"/>
              </a:xfrm>
              <a:prstGeom prst="line">
                <a:avLst/>
              </a:prstGeom>
              <a:noFill/>
              <a:ln w="9525">
                <a:solidFill>
                  <a:srgbClr val="C0C0C0"/>
                </a:solidFill>
                <a:prstDash val="lgDash"/>
                <a:round/>
                <a:headEnd/>
                <a:tailEnd/>
              </a:ln>
            </p:spPr>
            <p:txBody>
              <a:bodyPr/>
              <a:lstStyle/>
              <a:p>
                <a:endParaRPr lang="en-US"/>
              </a:p>
            </p:txBody>
          </p:sp>
          <p:sp>
            <p:nvSpPr>
              <p:cNvPr id="206867" name="Line 19"/>
              <p:cNvSpPr>
                <a:spLocks noChangeShapeType="1"/>
              </p:cNvSpPr>
              <p:nvPr/>
            </p:nvSpPr>
            <p:spPr bwMode="auto">
              <a:xfrm>
                <a:off x="1152" y="2451"/>
                <a:ext cx="0" cy="645"/>
              </a:xfrm>
              <a:prstGeom prst="line">
                <a:avLst/>
              </a:prstGeom>
              <a:noFill/>
              <a:ln w="9525">
                <a:solidFill>
                  <a:srgbClr val="C0C0C0"/>
                </a:solidFill>
                <a:prstDash val="lgDash"/>
                <a:round/>
                <a:headEnd/>
                <a:tailEnd/>
              </a:ln>
            </p:spPr>
            <p:txBody>
              <a:bodyPr/>
              <a:lstStyle/>
              <a:p>
                <a:endParaRPr lang="en-US"/>
              </a:p>
            </p:txBody>
          </p:sp>
        </p:grpSp>
        <p:sp>
          <p:nvSpPr>
            <p:cNvPr id="206868" name="Oval 20"/>
            <p:cNvSpPr>
              <a:spLocks noChangeArrowheads="1"/>
            </p:cNvSpPr>
            <p:nvPr/>
          </p:nvSpPr>
          <p:spPr bwMode="auto">
            <a:xfrm>
              <a:off x="4081" y="1699"/>
              <a:ext cx="88" cy="87"/>
            </a:xfrm>
            <a:prstGeom prst="ellipse">
              <a:avLst/>
            </a:prstGeom>
            <a:solidFill>
              <a:schemeClr val="bg2"/>
            </a:solidFill>
            <a:ln w="9525">
              <a:noFill/>
              <a:prstDash val="dash"/>
              <a:round/>
              <a:headEnd/>
              <a:tailEnd/>
            </a:ln>
          </p:spPr>
          <p:txBody>
            <a:bodyPr wrap="none" anchor="ctr"/>
            <a:lstStyle/>
            <a:p>
              <a:endParaRPr lang="en-US">
                <a:cs typeface="Arial" charset="0"/>
              </a:endParaRPr>
            </a:p>
          </p:txBody>
        </p:sp>
        <p:sp>
          <p:nvSpPr>
            <p:cNvPr id="206869" name="Text Box 21"/>
            <p:cNvSpPr txBox="1">
              <a:spLocks noChangeArrowheads="1"/>
            </p:cNvSpPr>
            <p:nvPr/>
          </p:nvSpPr>
          <p:spPr bwMode="auto">
            <a:xfrm>
              <a:off x="1963" y="1627"/>
              <a:ext cx="721" cy="230"/>
            </a:xfrm>
            <a:prstGeom prst="rect">
              <a:avLst/>
            </a:prstGeom>
            <a:noFill/>
            <a:ln w="9525">
              <a:noFill/>
              <a:miter lim="800000"/>
              <a:headEnd/>
              <a:tailEnd/>
            </a:ln>
          </p:spPr>
          <p:txBody>
            <a:bodyPr lIns="0" tIns="0" bIns="0">
              <a:spAutoFit/>
            </a:bodyPr>
            <a:lstStyle/>
            <a:p>
              <a:pPr algn="r">
                <a:spcBef>
                  <a:spcPct val="50000"/>
                </a:spcBef>
              </a:pPr>
              <a:r>
                <a:rPr lang="en-US" sz="2400">
                  <a:solidFill>
                    <a:srgbClr val="C0C0C0"/>
                  </a:solidFill>
                  <a:cs typeface="Arial" charset="0"/>
                </a:rPr>
                <a:t>$10.00</a:t>
              </a:r>
            </a:p>
          </p:txBody>
        </p:sp>
        <p:sp>
          <p:nvSpPr>
            <p:cNvPr id="206870" name="Text Box 22"/>
            <p:cNvSpPr txBox="1">
              <a:spLocks noChangeArrowheads="1"/>
            </p:cNvSpPr>
            <p:nvPr/>
          </p:nvSpPr>
          <p:spPr bwMode="auto">
            <a:xfrm>
              <a:off x="3969" y="3111"/>
              <a:ext cx="371" cy="230"/>
            </a:xfrm>
            <a:prstGeom prst="rect">
              <a:avLst/>
            </a:prstGeom>
            <a:noFill/>
            <a:ln w="9525">
              <a:noFill/>
              <a:miter lim="800000"/>
              <a:headEnd/>
              <a:tailEnd/>
            </a:ln>
          </p:spPr>
          <p:txBody>
            <a:bodyPr lIns="0" tIns="0" rIns="0" bIns="0">
              <a:spAutoFit/>
            </a:bodyPr>
            <a:lstStyle/>
            <a:p>
              <a:pPr algn="ctr">
                <a:spcBef>
                  <a:spcPct val="50000"/>
                </a:spcBef>
              </a:pPr>
              <a:r>
                <a:rPr lang="en-US" sz="2400">
                  <a:solidFill>
                    <a:srgbClr val="C0C0C0"/>
                  </a:solidFill>
                  <a:cs typeface="Arial" charset="0"/>
                </a:rPr>
                <a:t>500</a:t>
              </a:r>
            </a:p>
          </p:txBody>
        </p:sp>
      </p:grpSp>
      <p:grpSp>
        <p:nvGrpSpPr>
          <p:cNvPr id="8" name="Group 27"/>
          <p:cNvGrpSpPr>
            <a:grpSpLocks/>
          </p:cNvGrpSpPr>
          <p:nvPr/>
        </p:nvGrpSpPr>
        <p:grpSpPr bwMode="auto">
          <a:xfrm>
            <a:off x="4802188" y="1890713"/>
            <a:ext cx="2600325" cy="1857375"/>
            <a:chOff x="2857" y="862"/>
            <a:chExt cx="1638" cy="1170"/>
          </a:xfrm>
        </p:grpSpPr>
        <p:sp>
          <p:nvSpPr>
            <p:cNvPr id="206872" name="Line 28"/>
            <p:cNvSpPr>
              <a:spLocks noChangeShapeType="1"/>
            </p:cNvSpPr>
            <p:nvPr/>
          </p:nvSpPr>
          <p:spPr bwMode="auto">
            <a:xfrm flipV="1">
              <a:off x="2857" y="1072"/>
              <a:ext cx="1333" cy="960"/>
            </a:xfrm>
            <a:prstGeom prst="line">
              <a:avLst/>
            </a:prstGeom>
            <a:noFill/>
            <a:ln w="38100">
              <a:solidFill>
                <a:srgbClr val="A50021"/>
              </a:solidFill>
              <a:round/>
              <a:headEnd/>
              <a:tailEnd/>
            </a:ln>
          </p:spPr>
          <p:txBody>
            <a:bodyPr/>
            <a:lstStyle/>
            <a:p>
              <a:endParaRPr lang="en-US"/>
            </a:p>
          </p:txBody>
        </p:sp>
        <p:sp>
          <p:nvSpPr>
            <p:cNvPr id="206873" name="Text Box 29"/>
            <p:cNvSpPr txBox="1">
              <a:spLocks noChangeArrowheads="1"/>
            </p:cNvSpPr>
            <p:nvPr/>
          </p:nvSpPr>
          <p:spPr bwMode="auto">
            <a:xfrm>
              <a:off x="4109" y="862"/>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2</a:t>
              </a:r>
            </a:p>
          </p:txBody>
        </p:sp>
      </p:grpSp>
      <p:grpSp>
        <p:nvGrpSpPr>
          <p:cNvPr id="206903" name="Group 55"/>
          <p:cNvGrpSpPr>
            <a:grpSpLocks/>
          </p:cNvGrpSpPr>
          <p:nvPr/>
        </p:nvGrpSpPr>
        <p:grpSpPr bwMode="auto">
          <a:xfrm>
            <a:off x="5913438" y="2628900"/>
            <a:ext cx="588962" cy="3197225"/>
            <a:chOff x="3725" y="1656"/>
            <a:chExt cx="371" cy="2014"/>
          </a:xfrm>
        </p:grpSpPr>
        <p:grpSp>
          <p:nvGrpSpPr>
            <p:cNvPr id="9" name="Group 49"/>
            <p:cNvGrpSpPr>
              <a:grpSpLocks/>
            </p:cNvGrpSpPr>
            <p:nvPr/>
          </p:nvGrpSpPr>
          <p:grpSpPr bwMode="auto">
            <a:xfrm>
              <a:off x="3725" y="1708"/>
              <a:ext cx="371" cy="1962"/>
              <a:chOff x="3725" y="1708"/>
              <a:chExt cx="371" cy="1962"/>
            </a:xfrm>
          </p:grpSpPr>
          <p:sp>
            <p:nvSpPr>
              <p:cNvPr id="206875" name="Line 26"/>
              <p:cNvSpPr>
                <a:spLocks noChangeShapeType="1"/>
              </p:cNvSpPr>
              <p:nvPr/>
            </p:nvSpPr>
            <p:spPr bwMode="auto">
              <a:xfrm>
                <a:off x="3940" y="1708"/>
                <a:ext cx="0" cy="1699"/>
              </a:xfrm>
              <a:prstGeom prst="line">
                <a:avLst/>
              </a:prstGeom>
              <a:noFill/>
              <a:ln w="9525">
                <a:solidFill>
                  <a:schemeClr val="tx1"/>
                </a:solidFill>
                <a:prstDash val="lgDash"/>
                <a:round/>
                <a:headEnd/>
                <a:tailEnd/>
              </a:ln>
            </p:spPr>
            <p:txBody>
              <a:bodyPr/>
              <a:lstStyle/>
              <a:p>
                <a:endParaRPr lang="en-US"/>
              </a:p>
            </p:txBody>
          </p:sp>
          <p:sp>
            <p:nvSpPr>
              <p:cNvPr id="206876" name="Text Box 30"/>
              <p:cNvSpPr txBox="1">
                <a:spLocks noChangeArrowheads="1"/>
              </p:cNvSpPr>
              <p:nvPr/>
            </p:nvSpPr>
            <p:spPr bwMode="auto">
              <a:xfrm>
                <a:off x="3725" y="3440"/>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450</a:t>
                </a:r>
              </a:p>
            </p:txBody>
          </p:sp>
        </p:grpSp>
        <p:sp>
          <p:nvSpPr>
            <p:cNvPr id="206880" name="Oval 37"/>
            <p:cNvSpPr>
              <a:spLocks noChangeArrowheads="1"/>
            </p:cNvSpPr>
            <p:nvPr/>
          </p:nvSpPr>
          <p:spPr bwMode="auto">
            <a:xfrm>
              <a:off x="3898" y="1656"/>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grpSp>
        <p:nvGrpSpPr>
          <p:cNvPr id="206904" name="Group 56"/>
          <p:cNvGrpSpPr>
            <a:grpSpLocks/>
          </p:cNvGrpSpPr>
          <p:nvPr/>
        </p:nvGrpSpPr>
        <p:grpSpPr bwMode="auto">
          <a:xfrm>
            <a:off x="2711450" y="2479675"/>
            <a:ext cx="3552825" cy="457200"/>
            <a:chOff x="1708" y="1562"/>
            <a:chExt cx="2238" cy="288"/>
          </a:xfrm>
        </p:grpSpPr>
        <p:sp>
          <p:nvSpPr>
            <p:cNvPr id="206879" name="Line 36"/>
            <p:cNvSpPr>
              <a:spLocks noChangeShapeType="1"/>
            </p:cNvSpPr>
            <p:nvPr/>
          </p:nvSpPr>
          <p:spPr bwMode="auto">
            <a:xfrm>
              <a:off x="2874" y="1702"/>
              <a:ext cx="1072" cy="0"/>
            </a:xfrm>
            <a:prstGeom prst="line">
              <a:avLst/>
            </a:prstGeom>
            <a:noFill/>
            <a:ln w="9525">
              <a:solidFill>
                <a:schemeClr val="tx1"/>
              </a:solidFill>
              <a:prstDash val="lgDash"/>
              <a:round/>
              <a:headEnd/>
              <a:tailEnd/>
            </a:ln>
          </p:spPr>
          <p:txBody>
            <a:bodyPr/>
            <a:lstStyle/>
            <a:p>
              <a:endParaRPr lang="en-US"/>
            </a:p>
          </p:txBody>
        </p:sp>
        <p:sp>
          <p:nvSpPr>
            <p:cNvPr id="206881" name="Text Box 38"/>
            <p:cNvSpPr txBox="1">
              <a:spLocks noChangeArrowheads="1"/>
            </p:cNvSpPr>
            <p:nvPr/>
          </p:nvSpPr>
          <p:spPr bwMode="auto">
            <a:xfrm>
              <a:off x="2121" y="1589"/>
              <a:ext cx="737"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$11.00</a:t>
              </a:r>
            </a:p>
          </p:txBody>
        </p:sp>
        <p:sp>
          <p:nvSpPr>
            <p:cNvPr id="206882" name="Text Box 39"/>
            <p:cNvSpPr txBox="1">
              <a:spLocks noChangeArrowheads="1"/>
            </p:cNvSpPr>
            <p:nvPr/>
          </p:nvSpPr>
          <p:spPr bwMode="auto">
            <a:xfrm>
              <a:off x="1708" y="1562"/>
              <a:ext cx="5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B</a:t>
              </a:r>
              <a:r>
                <a:rPr lang="en-US" sz="2400">
                  <a:cs typeface="Arial" charset="0"/>
                </a:rPr>
                <a:t> =</a:t>
              </a:r>
              <a:endParaRPr lang="en-US" sz="2400" b="1" i="1" baseline="-25000">
                <a:cs typeface="Arial" charset="0"/>
              </a:endParaRPr>
            </a:p>
          </p:txBody>
        </p:sp>
      </p:grpSp>
      <p:grpSp>
        <p:nvGrpSpPr>
          <p:cNvPr id="12" name="Group 50"/>
          <p:cNvGrpSpPr>
            <a:grpSpLocks/>
          </p:cNvGrpSpPr>
          <p:nvPr/>
        </p:nvGrpSpPr>
        <p:grpSpPr bwMode="auto">
          <a:xfrm>
            <a:off x="2870200" y="3484563"/>
            <a:ext cx="3460750" cy="457200"/>
            <a:chOff x="1808" y="2195"/>
            <a:chExt cx="2180" cy="288"/>
          </a:xfrm>
        </p:grpSpPr>
        <p:grpSp>
          <p:nvGrpSpPr>
            <p:cNvPr id="206884" name="Group 31"/>
            <p:cNvGrpSpPr>
              <a:grpSpLocks/>
            </p:cNvGrpSpPr>
            <p:nvPr/>
          </p:nvGrpSpPr>
          <p:grpSpPr bwMode="auto">
            <a:xfrm>
              <a:off x="2263" y="2220"/>
              <a:ext cx="1725" cy="230"/>
              <a:chOff x="2091" y="1887"/>
              <a:chExt cx="1725" cy="230"/>
            </a:xfrm>
          </p:grpSpPr>
          <p:sp>
            <p:nvSpPr>
              <p:cNvPr id="206885" name="Line 32"/>
              <p:cNvSpPr>
                <a:spLocks noChangeShapeType="1"/>
              </p:cNvSpPr>
              <p:nvPr/>
            </p:nvSpPr>
            <p:spPr bwMode="auto">
              <a:xfrm>
                <a:off x="2700" y="2005"/>
                <a:ext cx="1072" cy="0"/>
              </a:xfrm>
              <a:prstGeom prst="line">
                <a:avLst/>
              </a:prstGeom>
              <a:noFill/>
              <a:ln w="9525">
                <a:solidFill>
                  <a:schemeClr val="tx1"/>
                </a:solidFill>
                <a:prstDash val="lgDash"/>
                <a:round/>
                <a:headEnd/>
                <a:tailEnd/>
              </a:ln>
            </p:spPr>
            <p:txBody>
              <a:bodyPr/>
              <a:lstStyle/>
              <a:p>
                <a:endParaRPr lang="en-US"/>
              </a:p>
            </p:txBody>
          </p:sp>
          <p:sp>
            <p:nvSpPr>
              <p:cNvPr id="206886" name="Oval 33"/>
              <p:cNvSpPr>
                <a:spLocks noChangeArrowheads="1"/>
              </p:cNvSpPr>
              <p:nvPr/>
            </p:nvSpPr>
            <p:spPr bwMode="auto">
              <a:xfrm>
                <a:off x="3728" y="195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206887" name="Text Box 34"/>
              <p:cNvSpPr txBox="1">
                <a:spLocks noChangeArrowheads="1"/>
              </p:cNvSpPr>
              <p:nvPr/>
            </p:nvSpPr>
            <p:spPr bwMode="auto">
              <a:xfrm>
                <a:off x="2091" y="1887"/>
                <a:ext cx="593"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$9.50</a:t>
                </a:r>
              </a:p>
            </p:txBody>
          </p:sp>
        </p:grpSp>
        <p:sp>
          <p:nvSpPr>
            <p:cNvPr id="206888" name="Text Box 40"/>
            <p:cNvSpPr txBox="1">
              <a:spLocks noChangeArrowheads="1"/>
            </p:cNvSpPr>
            <p:nvPr/>
          </p:nvSpPr>
          <p:spPr bwMode="auto">
            <a:xfrm>
              <a:off x="1808" y="2195"/>
              <a:ext cx="5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S</a:t>
              </a:r>
              <a:r>
                <a:rPr lang="en-US" sz="2400">
                  <a:cs typeface="Arial" charset="0"/>
                </a:rPr>
                <a:t> =</a:t>
              </a:r>
              <a:endParaRPr lang="en-US" sz="2400" b="1" i="1" baseline="-25000">
                <a:cs typeface="Arial" charset="0"/>
              </a:endParaRPr>
            </a:p>
          </p:txBody>
        </p:sp>
      </p:grpSp>
      <p:sp>
        <p:nvSpPr>
          <p:cNvPr id="122922" name="Line 42"/>
          <p:cNvSpPr>
            <a:spLocks noChangeShapeType="1"/>
          </p:cNvSpPr>
          <p:nvPr/>
        </p:nvSpPr>
        <p:spPr bwMode="auto">
          <a:xfrm flipV="1">
            <a:off x="6254750" y="2767013"/>
            <a:ext cx="1588" cy="874712"/>
          </a:xfrm>
          <a:prstGeom prst="line">
            <a:avLst/>
          </a:prstGeom>
          <a:noFill/>
          <a:ln w="38100">
            <a:solidFill>
              <a:srgbClr val="00CC00"/>
            </a:solidFill>
            <a:round/>
            <a:headEnd/>
            <a:tailEnd/>
          </a:ln>
        </p:spPr>
        <p:txBody>
          <a:bodyPr/>
          <a:lstStyle/>
          <a:p>
            <a:endParaRPr lang="en-US"/>
          </a:p>
        </p:txBody>
      </p:sp>
      <p:grpSp>
        <p:nvGrpSpPr>
          <p:cNvPr id="14" name="Group 48"/>
          <p:cNvGrpSpPr>
            <a:grpSpLocks/>
          </p:cNvGrpSpPr>
          <p:nvPr/>
        </p:nvGrpSpPr>
        <p:grpSpPr bwMode="auto">
          <a:xfrm>
            <a:off x="6332538" y="2635250"/>
            <a:ext cx="842962" cy="1058863"/>
            <a:chOff x="3989" y="1656"/>
            <a:chExt cx="531" cy="667"/>
          </a:xfrm>
        </p:grpSpPr>
        <p:sp>
          <p:nvSpPr>
            <p:cNvPr id="206891" name="AutoShape 43"/>
            <p:cNvSpPr>
              <a:spLocks/>
            </p:cNvSpPr>
            <p:nvPr/>
          </p:nvSpPr>
          <p:spPr bwMode="auto">
            <a:xfrm flipH="1">
              <a:off x="3989" y="1702"/>
              <a:ext cx="118" cy="621"/>
            </a:xfrm>
            <a:prstGeom prst="leftBrace">
              <a:avLst>
                <a:gd name="adj1" fmla="val 57110"/>
                <a:gd name="adj2" fmla="val 49435"/>
              </a:avLst>
            </a:prstGeom>
            <a:noFill/>
            <a:ln w="31750">
              <a:solidFill>
                <a:srgbClr val="006600"/>
              </a:solidFill>
              <a:round/>
              <a:headEnd/>
              <a:tailEnd/>
            </a:ln>
          </p:spPr>
          <p:txBody>
            <a:bodyPr wrap="none" anchor="ctr"/>
            <a:lstStyle/>
            <a:p>
              <a:endParaRPr lang="en-US">
                <a:cs typeface="Arial" charset="0"/>
              </a:endParaRPr>
            </a:p>
          </p:txBody>
        </p:sp>
        <p:sp>
          <p:nvSpPr>
            <p:cNvPr id="206892" name="Text Box 44"/>
            <p:cNvSpPr txBox="1">
              <a:spLocks noChangeArrowheads="1"/>
            </p:cNvSpPr>
            <p:nvPr/>
          </p:nvSpPr>
          <p:spPr bwMode="auto">
            <a:xfrm>
              <a:off x="4078" y="1656"/>
              <a:ext cx="442" cy="288"/>
            </a:xfrm>
            <a:prstGeom prst="rect">
              <a:avLst/>
            </a:prstGeom>
            <a:noFill/>
            <a:ln w="9525">
              <a:noFill/>
              <a:miter lim="800000"/>
              <a:headEnd/>
              <a:tailEnd/>
            </a:ln>
          </p:spPr>
          <p:txBody>
            <a:bodyPr>
              <a:spAutoFit/>
            </a:bodyPr>
            <a:lstStyle/>
            <a:p>
              <a:pPr algn="r">
                <a:spcBef>
                  <a:spcPct val="50000"/>
                </a:spcBef>
              </a:pPr>
              <a:r>
                <a:rPr lang="en-US" sz="2400">
                  <a:solidFill>
                    <a:srgbClr val="006600"/>
                  </a:solidFill>
                  <a:cs typeface="Arial" charset="0"/>
                </a:rPr>
                <a:t>Tax</a:t>
              </a:r>
            </a:p>
          </p:txBody>
        </p:sp>
        <p:sp>
          <p:nvSpPr>
            <p:cNvPr id="206893" name="Line 45"/>
            <p:cNvSpPr>
              <a:spLocks noChangeShapeType="1"/>
            </p:cNvSpPr>
            <p:nvPr/>
          </p:nvSpPr>
          <p:spPr bwMode="auto">
            <a:xfrm flipV="1">
              <a:off x="4135" y="1888"/>
              <a:ext cx="140" cy="113"/>
            </a:xfrm>
            <a:prstGeom prst="line">
              <a:avLst/>
            </a:prstGeom>
            <a:noFill/>
            <a:ln w="12700">
              <a:solidFill>
                <a:schemeClr val="tx1"/>
              </a:solidFill>
              <a:round/>
              <a:headEnd/>
              <a:tailEnd/>
            </a:ln>
          </p:spPr>
          <p:txBody>
            <a:bodyPr/>
            <a:lstStyle/>
            <a:p>
              <a:endParaRPr lang="en-US"/>
            </a:p>
          </p:txBody>
        </p:sp>
      </p:grpSp>
      <p:sp>
        <p:nvSpPr>
          <p:cNvPr id="206894" name="Text Box 46"/>
          <p:cNvSpPr txBox="1">
            <a:spLocks noChangeArrowheads="1"/>
          </p:cNvSpPr>
          <p:nvPr/>
        </p:nvSpPr>
        <p:spPr bwMode="auto">
          <a:xfrm>
            <a:off x="4814888" y="1003300"/>
            <a:ext cx="3479800" cy="854075"/>
          </a:xfrm>
          <a:prstGeom prst="rect">
            <a:avLst/>
          </a:prstGeom>
          <a:noFill/>
          <a:ln w="9525">
            <a:noFill/>
            <a:miter lim="800000"/>
            <a:headEnd/>
            <a:tailEnd/>
          </a:ln>
        </p:spPr>
        <p:txBody>
          <a:bodyPr>
            <a:spAutoFit/>
          </a:bodyPr>
          <a:lstStyle/>
          <a:p>
            <a:pPr algn="ctr">
              <a:spcBef>
                <a:spcPct val="50000"/>
              </a:spcBef>
            </a:pPr>
            <a:r>
              <a:rPr lang="en-US" sz="2500">
                <a:cs typeface="Arial" charset="0"/>
              </a:rPr>
              <a:t>Effects of a $1.50 per unit tax on sellers</a:t>
            </a:r>
          </a:p>
        </p:txBody>
      </p:sp>
      <p:sp>
        <p:nvSpPr>
          <p:cNvPr id="116783" name="Rectangle 47"/>
          <p:cNvSpPr>
            <a:spLocks noChangeArrowheads="1"/>
          </p:cNvSpPr>
          <p:nvPr/>
        </p:nvSpPr>
        <p:spPr bwMode="auto">
          <a:xfrm>
            <a:off x="538163" y="1033463"/>
            <a:ext cx="2627312" cy="4868862"/>
          </a:xfrm>
          <a:prstGeom prst="rect">
            <a:avLst/>
          </a:prstGeom>
          <a:noFill/>
          <a:ln w="9525">
            <a:noFill/>
            <a:miter lim="800000"/>
            <a:headEnd/>
            <a:tailEnd/>
          </a:ln>
          <a:effectLst/>
        </p:spPr>
        <p:txBody>
          <a:bodyPr/>
          <a:lstStyle/>
          <a:p>
            <a:pPr>
              <a:lnSpc>
                <a:spcPct val="105000"/>
              </a:lnSpc>
              <a:spcBef>
                <a:spcPct val="45000"/>
              </a:spcBef>
              <a:buClr>
                <a:srgbClr val="00B85C"/>
              </a:buClr>
              <a:buSzPct val="120000"/>
              <a:buFont typeface="Wingdings" pitchFamily="2" charset="2"/>
              <a:buNone/>
            </a:pPr>
            <a:r>
              <a:rPr lang="en-US" sz="2500" u="sng">
                <a:cs typeface="Arial" charset="0"/>
              </a:rPr>
              <a:t>New eq’m:</a:t>
            </a:r>
          </a:p>
          <a:p>
            <a:pPr>
              <a:lnSpc>
                <a:spcPct val="105000"/>
              </a:lnSpc>
              <a:spcBef>
                <a:spcPct val="45000"/>
              </a:spcBef>
              <a:buClr>
                <a:srgbClr val="00B85C"/>
              </a:buClr>
              <a:buSzPct val="120000"/>
              <a:buFont typeface="Wingdings" pitchFamily="2" charset="2"/>
              <a:buNone/>
            </a:pPr>
            <a:r>
              <a:rPr lang="en-US" sz="2500" b="1" i="1">
                <a:cs typeface="Arial" charset="0"/>
              </a:rPr>
              <a:t>Q</a:t>
            </a:r>
            <a:r>
              <a:rPr lang="en-US" sz="2500">
                <a:cs typeface="Arial" charset="0"/>
              </a:rPr>
              <a:t> = 450</a:t>
            </a:r>
          </a:p>
          <a:p>
            <a:pPr>
              <a:lnSpc>
                <a:spcPct val="105000"/>
              </a:lnSpc>
              <a:spcBef>
                <a:spcPct val="45000"/>
              </a:spcBef>
              <a:buClr>
                <a:srgbClr val="00B85C"/>
              </a:buClr>
              <a:buSzPct val="120000"/>
              <a:buFont typeface="Wingdings" pitchFamily="2" charset="2"/>
              <a:buNone/>
            </a:pPr>
            <a:r>
              <a:rPr lang="en-US" sz="2500">
                <a:cs typeface="Arial" charset="0"/>
              </a:rPr>
              <a:t>Buyers pay </a:t>
            </a:r>
            <a:br>
              <a:rPr lang="en-US" sz="2500">
                <a:cs typeface="Arial" charset="0"/>
              </a:rPr>
            </a:br>
            <a:r>
              <a:rPr lang="en-US" sz="2400" b="1" i="1">
                <a:cs typeface="Arial" charset="0"/>
              </a:rPr>
              <a:t>P</a:t>
            </a:r>
            <a:r>
              <a:rPr lang="en-US" sz="2400" b="1" i="1" baseline="-25000">
                <a:cs typeface="Arial" charset="0"/>
              </a:rPr>
              <a:t>B</a:t>
            </a:r>
            <a:r>
              <a:rPr lang="en-US" sz="2500">
                <a:cs typeface="Arial" charset="0"/>
              </a:rPr>
              <a:t> = $11.00</a:t>
            </a:r>
          </a:p>
          <a:p>
            <a:pPr>
              <a:lnSpc>
                <a:spcPct val="105000"/>
              </a:lnSpc>
              <a:spcBef>
                <a:spcPct val="45000"/>
              </a:spcBef>
              <a:buClr>
                <a:srgbClr val="00B85C"/>
              </a:buClr>
              <a:buSzPct val="120000"/>
              <a:buFont typeface="Wingdings" pitchFamily="2" charset="2"/>
              <a:buNone/>
            </a:pPr>
            <a:r>
              <a:rPr lang="en-US" sz="2500">
                <a:cs typeface="Arial" charset="0"/>
              </a:rPr>
              <a:t>Sellers </a:t>
            </a:r>
            <a:br>
              <a:rPr lang="en-US" sz="2500">
                <a:cs typeface="Arial" charset="0"/>
              </a:rPr>
            </a:br>
            <a:r>
              <a:rPr lang="en-US" sz="2500">
                <a:cs typeface="Arial" charset="0"/>
              </a:rPr>
              <a:t>receive </a:t>
            </a:r>
            <a:br>
              <a:rPr lang="en-US" sz="2500">
                <a:cs typeface="Arial" charset="0"/>
              </a:rPr>
            </a:br>
            <a:r>
              <a:rPr lang="en-US" sz="2400" b="1" i="1">
                <a:cs typeface="Arial" charset="0"/>
              </a:rPr>
              <a:t>P</a:t>
            </a:r>
            <a:r>
              <a:rPr lang="en-US" sz="2400" b="1" i="1" baseline="-25000">
                <a:cs typeface="Arial" charset="0"/>
              </a:rPr>
              <a:t>S</a:t>
            </a:r>
            <a:r>
              <a:rPr lang="en-US" sz="2500">
                <a:cs typeface="Arial" charset="0"/>
              </a:rPr>
              <a:t> = $9.50</a:t>
            </a:r>
          </a:p>
          <a:p>
            <a:pPr>
              <a:lnSpc>
                <a:spcPct val="105000"/>
              </a:lnSpc>
              <a:spcBef>
                <a:spcPct val="45000"/>
              </a:spcBef>
              <a:buClr>
                <a:srgbClr val="00B85C"/>
              </a:buClr>
              <a:buSzPct val="120000"/>
              <a:buFont typeface="Wingdings" pitchFamily="2" charset="2"/>
              <a:buNone/>
            </a:pPr>
            <a:r>
              <a:rPr lang="en-US" sz="2500">
                <a:cs typeface="Arial" charset="0"/>
              </a:rPr>
              <a:t>Difference between them </a:t>
            </a:r>
            <a:br>
              <a:rPr lang="en-US" sz="2500">
                <a:cs typeface="Arial" charset="0"/>
              </a:rPr>
            </a:br>
            <a:r>
              <a:rPr lang="en-US" sz="2500">
                <a:cs typeface="Arial" charset="0"/>
              </a:rPr>
              <a:t>  = $1.50 = tax</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6783">
                                            <p:txEl>
                                              <p:pRg st="1" end="1"/>
                                            </p:txEl>
                                          </p:spTgt>
                                        </p:tgtEl>
                                        <p:attrNameLst>
                                          <p:attrName>style.visibility</p:attrName>
                                        </p:attrNameLst>
                                      </p:cBhvr>
                                      <p:to>
                                        <p:strVal val="visible"/>
                                      </p:to>
                                    </p:set>
                                    <p:animEffect transition="in" filter="wipe(left)">
                                      <p:cBhvr>
                                        <p:cTn id="7" dur="500"/>
                                        <p:tgtEl>
                                          <p:spTgt spid="11678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206903"/>
                                        </p:tgtEl>
                                        <p:attrNameLst>
                                          <p:attrName>style.visibility</p:attrName>
                                        </p:attrNameLst>
                                      </p:cBhvr>
                                      <p:to>
                                        <p:strVal val="visible"/>
                                      </p:to>
                                    </p:set>
                                    <p:animEffect transition="in" filter="wipe(up)">
                                      <p:cBhvr>
                                        <p:cTn id="10" dur="500"/>
                                        <p:tgtEl>
                                          <p:spTgt spid="20690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6783">
                                            <p:txEl>
                                              <p:pRg st="2" end="2"/>
                                            </p:txEl>
                                          </p:spTgt>
                                        </p:tgtEl>
                                        <p:attrNameLst>
                                          <p:attrName>style.visibility</p:attrName>
                                        </p:attrNameLst>
                                      </p:cBhvr>
                                      <p:to>
                                        <p:strVal val="visible"/>
                                      </p:to>
                                    </p:set>
                                    <p:animEffect transition="in" filter="wipe(left)">
                                      <p:cBhvr>
                                        <p:cTn id="15" dur="500"/>
                                        <p:tgtEl>
                                          <p:spTgt spid="116783">
                                            <p:txEl>
                                              <p:pRg st="2" end="2"/>
                                            </p:txEl>
                                          </p:spTgt>
                                        </p:tgtEl>
                                      </p:cBhvr>
                                    </p:animEffect>
                                  </p:childTnLst>
                                </p:cTn>
                              </p:par>
                              <p:par>
                                <p:cTn id="16" presetID="22" presetClass="entr" presetSubtype="2" fill="hold" nodeType="withEffect">
                                  <p:stCondLst>
                                    <p:cond delay="0"/>
                                  </p:stCondLst>
                                  <p:childTnLst>
                                    <p:set>
                                      <p:cBhvr>
                                        <p:cTn id="17" dur="1" fill="hold">
                                          <p:stCondLst>
                                            <p:cond delay="0"/>
                                          </p:stCondLst>
                                        </p:cTn>
                                        <p:tgtEl>
                                          <p:spTgt spid="206904"/>
                                        </p:tgtEl>
                                        <p:attrNameLst>
                                          <p:attrName>style.visibility</p:attrName>
                                        </p:attrNameLst>
                                      </p:cBhvr>
                                      <p:to>
                                        <p:strVal val="visible"/>
                                      </p:to>
                                    </p:set>
                                    <p:animEffect transition="in" filter="wipe(right)">
                                      <p:cBhvr>
                                        <p:cTn id="18" dur="500"/>
                                        <p:tgtEl>
                                          <p:spTgt spid="20690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6783">
                                            <p:txEl>
                                              <p:pRg st="3" end="3"/>
                                            </p:txEl>
                                          </p:spTgt>
                                        </p:tgtEl>
                                        <p:attrNameLst>
                                          <p:attrName>style.visibility</p:attrName>
                                        </p:attrNameLst>
                                      </p:cBhvr>
                                      <p:to>
                                        <p:strVal val="visible"/>
                                      </p:to>
                                    </p:set>
                                    <p:animEffect transition="in" filter="wipe(left)">
                                      <p:cBhvr>
                                        <p:cTn id="23" dur="500"/>
                                        <p:tgtEl>
                                          <p:spTgt spid="116783">
                                            <p:txEl>
                                              <p:pRg st="3" end="3"/>
                                            </p:txEl>
                                          </p:spTgt>
                                        </p:tgtEl>
                                      </p:cBhvr>
                                    </p:animEffect>
                                  </p:childTnLst>
                                </p:cTn>
                              </p:par>
                              <p:par>
                                <p:cTn id="24" presetID="22" presetClass="entr" presetSubtype="2"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right)">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6783">
                                            <p:txEl>
                                              <p:pRg st="4" end="4"/>
                                            </p:txEl>
                                          </p:spTgt>
                                        </p:tgtEl>
                                        <p:attrNameLst>
                                          <p:attrName>style.visibility</p:attrName>
                                        </p:attrNameLst>
                                      </p:cBhvr>
                                      <p:to>
                                        <p:strVal val="visible"/>
                                      </p:to>
                                    </p:set>
                                    <p:animEffect transition="in" filter="wipe(left)">
                                      <p:cBhvr>
                                        <p:cTn id="31" dur="500"/>
                                        <p:tgtEl>
                                          <p:spTgt spid="116783">
                                            <p:txEl>
                                              <p:pRg st="4" end="4"/>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2922"/>
                                        </p:tgtEl>
                                        <p:attrNameLst>
                                          <p:attrName>style.visibility</p:attrName>
                                        </p:attrNameLst>
                                      </p:cBhvr>
                                      <p:to>
                                        <p:strVal val="visible"/>
                                      </p:to>
                                    </p:set>
                                    <p:animEffect transition="in" filter="wipe(down)">
                                      <p:cBhvr>
                                        <p:cTn id="34" dur="500"/>
                                        <p:tgtEl>
                                          <p:spTgt spid="122922"/>
                                        </p:tgtEl>
                                      </p:cBhvr>
                                    </p:animEffect>
                                  </p:childTnLst>
                                </p:cTn>
                              </p:par>
                            </p:childTnLst>
                          </p:cTn>
                        </p:par>
                        <p:par>
                          <p:cTn id="35" fill="hold">
                            <p:stCondLst>
                              <p:cond delay="500"/>
                            </p:stCondLst>
                            <p:childTnLst>
                              <p:par>
                                <p:cTn id="36" presetID="18" presetClass="entr" presetSubtype="12"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strips(down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2" grpId="0" animBg="1"/>
      <p:bldP spid="11678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 name="Footer Placeholder 1"/>
          <p:cNvSpPr>
            <a:spLocks noGrp="1"/>
          </p:cNvSpPr>
          <p:nvPr>
            <p:ph type="ftr" sz="quarter" idx="10"/>
          </p:nvPr>
        </p:nvSpPr>
        <p:spPr/>
        <p:txBody>
          <a:bodyPr/>
          <a:lstStyle/>
          <a:p>
            <a:r>
              <a:rPr lang="en-US"/>
              <a:t>SUPPLY, DEMAND, AND GOVERNMENT POLICIES</a:t>
            </a:r>
          </a:p>
        </p:txBody>
      </p:sp>
      <p:sp>
        <p:nvSpPr>
          <p:cNvPr id="41" name="Slide Number Placeholder 2"/>
          <p:cNvSpPr>
            <a:spLocks noGrp="1"/>
          </p:cNvSpPr>
          <p:nvPr>
            <p:ph type="sldNum" sz="quarter" idx="11"/>
          </p:nvPr>
        </p:nvSpPr>
        <p:spPr/>
        <p:txBody>
          <a:bodyPr/>
          <a:lstStyle/>
          <a:p>
            <a:fld id="{740850B4-3A07-4616-BEC0-9DF6E032A1CA}" type="slidenum">
              <a:rPr lang="en-US"/>
              <a:pPr/>
              <a:t>24</a:t>
            </a:fld>
            <a:endParaRPr lang="en-US"/>
          </a:p>
        </p:txBody>
      </p:sp>
      <p:grpSp>
        <p:nvGrpSpPr>
          <p:cNvPr id="192514" name="Group 2"/>
          <p:cNvGrpSpPr>
            <a:grpSpLocks/>
          </p:cNvGrpSpPr>
          <p:nvPr/>
        </p:nvGrpSpPr>
        <p:grpSpPr bwMode="auto">
          <a:xfrm>
            <a:off x="5072063" y="2278063"/>
            <a:ext cx="3176587" cy="2274887"/>
            <a:chOff x="3027" y="1106"/>
            <a:chExt cx="2001" cy="1433"/>
          </a:xfrm>
        </p:grpSpPr>
        <p:sp>
          <p:nvSpPr>
            <p:cNvPr id="192515" name="Line 3"/>
            <p:cNvSpPr>
              <a:spLocks noChangeShapeType="1"/>
            </p:cNvSpPr>
            <p:nvPr/>
          </p:nvSpPr>
          <p:spPr bwMode="auto">
            <a:xfrm flipV="1">
              <a:off x="3027" y="1316"/>
              <a:ext cx="1696" cy="1223"/>
            </a:xfrm>
            <a:prstGeom prst="line">
              <a:avLst/>
            </a:prstGeom>
            <a:noFill/>
            <a:ln w="38100">
              <a:solidFill>
                <a:srgbClr val="003399"/>
              </a:solidFill>
              <a:round/>
              <a:headEnd/>
              <a:tailEnd/>
            </a:ln>
          </p:spPr>
          <p:txBody>
            <a:bodyPr/>
            <a:lstStyle/>
            <a:p>
              <a:endParaRPr lang="en-US"/>
            </a:p>
          </p:txBody>
        </p:sp>
        <p:sp>
          <p:nvSpPr>
            <p:cNvPr id="192516" name="Text Box 4"/>
            <p:cNvSpPr txBox="1">
              <a:spLocks noChangeArrowheads="1"/>
            </p:cNvSpPr>
            <p:nvPr/>
          </p:nvSpPr>
          <p:spPr bwMode="auto">
            <a:xfrm>
              <a:off x="4642" y="1106"/>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r>
                <a:rPr lang="en-US" sz="2400" b="1" baseline="-25000">
                  <a:cs typeface="Arial" charset="0"/>
                </a:rPr>
                <a:t>1</a:t>
              </a:r>
            </a:p>
          </p:txBody>
        </p:sp>
      </p:grpSp>
      <p:sp>
        <p:nvSpPr>
          <p:cNvPr id="192517" name="Rectangle 5"/>
          <p:cNvSpPr>
            <a:spLocks noGrp="1" noChangeArrowheads="1"/>
          </p:cNvSpPr>
          <p:nvPr>
            <p:ph type="title" idx="4294967295"/>
          </p:nvPr>
        </p:nvSpPr>
        <p:spPr>
          <a:xfrm>
            <a:off x="0" y="152400"/>
            <a:ext cx="9144000" cy="649288"/>
          </a:xfrm>
        </p:spPr>
        <p:txBody>
          <a:bodyPr/>
          <a:lstStyle/>
          <a:p>
            <a:r>
              <a:rPr lang="en-US" sz="3600"/>
              <a:t>The Outcome Is the Same in Both Cases</a:t>
            </a:r>
            <a:r>
              <a:rPr lang="en-US" i="1"/>
              <a:t>!</a:t>
            </a:r>
          </a:p>
        </p:txBody>
      </p:sp>
      <p:sp>
        <p:nvSpPr>
          <p:cNvPr id="125958" name="Rectangle 6"/>
          <p:cNvSpPr>
            <a:spLocks noGrp="1" noChangeArrowheads="1"/>
          </p:cNvSpPr>
          <p:nvPr>
            <p:ph type="body" idx="4294967295"/>
          </p:nvPr>
        </p:nvSpPr>
        <p:spPr>
          <a:xfrm>
            <a:off x="377825" y="1862138"/>
            <a:ext cx="2214563" cy="4029075"/>
          </a:xfrm>
          <a:noFill/>
        </p:spPr>
        <p:txBody>
          <a:bodyPr/>
          <a:lstStyle/>
          <a:p>
            <a:pPr marL="0" indent="0">
              <a:buFont typeface="Wingdings" pitchFamily="2" charset="2"/>
              <a:buNone/>
            </a:pPr>
            <a:r>
              <a:rPr lang="en-US" sz="2600"/>
              <a:t>What matters is this:</a:t>
            </a:r>
          </a:p>
          <a:p>
            <a:pPr marL="0" indent="0">
              <a:buFont typeface="Wingdings" pitchFamily="2" charset="2"/>
              <a:buNone/>
            </a:pPr>
            <a:r>
              <a:rPr lang="en-US" sz="2600">
                <a:solidFill>
                  <a:srgbClr val="FF0000"/>
                </a:solidFill>
              </a:rPr>
              <a:t>A tax drives </a:t>
            </a:r>
            <a:br>
              <a:rPr lang="en-US" sz="2600">
                <a:solidFill>
                  <a:srgbClr val="FF0000"/>
                </a:solidFill>
              </a:rPr>
            </a:br>
            <a:r>
              <a:rPr lang="en-US" sz="2600">
                <a:solidFill>
                  <a:srgbClr val="FF0000"/>
                </a:solidFill>
              </a:rPr>
              <a:t>a wedge between the price buyers pay and the price sellers receive. </a:t>
            </a:r>
          </a:p>
        </p:txBody>
      </p:sp>
      <p:grpSp>
        <p:nvGrpSpPr>
          <p:cNvPr id="192519" name="Group 7"/>
          <p:cNvGrpSpPr>
            <a:grpSpLocks/>
          </p:cNvGrpSpPr>
          <p:nvPr/>
        </p:nvGrpSpPr>
        <p:grpSpPr bwMode="auto">
          <a:xfrm>
            <a:off x="4360863" y="1757363"/>
            <a:ext cx="4422775" cy="3871912"/>
            <a:chOff x="2579" y="785"/>
            <a:chExt cx="2786" cy="2439"/>
          </a:xfrm>
        </p:grpSpPr>
        <p:grpSp>
          <p:nvGrpSpPr>
            <p:cNvPr id="192520" name="Group 8"/>
            <p:cNvGrpSpPr>
              <a:grpSpLocks/>
            </p:cNvGrpSpPr>
            <p:nvPr/>
          </p:nvGrpSpPr>
          <p:grpSpPr bwMode="auto">
            <a:xfrm>
              <a:off x="2697" y="1037"/>
              <a:ext cx="2409" cy="2049"/>
              <a:chOff x="1098" y="1361"/>
              <a:chExt cx="2116" cy="2027"/>
            </a:xfrm>
          </p:grpSpPr>
          <p:sp>
            <p:nvSpPr>
              <p:cNvPr id="192521" name="Line 9"/>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192522" name="Line 10"/>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192523" name="Text Box 11"/>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192524" name="Text Box 12"/>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192525" name="Group 13"/>
          <p:cNvGrpSpPr>
            <a:grpSpLocks/>
          </p:cNvGrpSpPr>
          <p:nvPr/>
        </p:nvGrpSpPr>
        <p:grpSpPr bwMode="auto">
          <a:xfrm>
            <a:off x="5686425" y="2116138"/>
            <a:ext cx="2730500" cy="2649537"/>
            <a:chOff x="3414" y="1004"/>
            <a:chExt cx="1720" cy="1669"/>
          </a:xfrm>
        </p:grpSpPr>
        <p:sp>
          <p:nvSpPr>
            <p:cNvPr id="192526" name="Line 14"/>
            <p:cNvSpPr>
              <a:spLocks noChangeShapeType="1"/>
            </p:cNvSpPr>
            <p:nvPr/>
          </p:nvSpPr>
          <p:spPr bwMode="auto">
            <a:xfrm>
              <a:off x="3414" y="1004"/>
              <a:ext cx="1417" cy="1470"/>
            </a:xfrm>
            <a:prstGeom prst="line">
              <a:avLst/>
            </a:prstGeom>
            <a:noFill/>
            <a:ln w="38100">
              <a:solidFill>
                <a:srgbClr val="003399"/>
              </a:solidFill>
              <a:round/>
              <a:headEnd/>
              <a:tailEnd/>
            </a:ln>
          </p:spPr>
          <p:txBody>
            <a:bodyPr/>
            <a:lstStyle/>
            <a:p>
              <a:endParaRPr lang="en-US"/>
            </a:p>
          </p:txBody>
        </p:sp>
        <p:sp>
          <p:nvSpPr>
            <p:cNvPr id="192527" name="Text Box 15"/>
            <p:cNvSpPr txBox="1">
              <a:spLocks noChangeArrowheads="1"/>
            </p:cNvSpPr>
            <p:nvPr/>
          </p:nvSpPr>
          <p:spPr bwMode="auto">
            <a:xfrm>
              <a:off x="4748" y="2385"/>
              <a:ext cx="386"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r>
                <a:rPr lang="en-US" sz="2400" b="1" baseline="-25000">
                  <a:cs typeface="Arial" charset="0"/>
                </a:rPr>
                <a:t>1</a:t>
              </a:r>
            </a:p>
          </p:txBody>
        </p:sp>
      </p:grpSp>
      <p:grpSp>
        <p:nvGrpSpPr>
          <p:cNvPr id="192528" name="Group 16"/>
          <p:cNvGrpSpPr>
            <a:grpSpLocks/>
          </p:cNvGrpSpPr>
          <p:nvPr/>
        </p:nvGrpSpPr>
        <p:grpSpPr bwMode="auto">
          <a:xfrm>
            <a:off x="3382963" y="3105150"/>
            <a:ext cx="3773487" cy="2720975"/>
            <a:chOff x="1963" y="1627"/>
            <a:chExt cx="2377" cy="1714"/>
          </a:xfrm>
        </p:grpSpPr>
        <p:grpSp>
          <p:nvGrpSpPr>
            <p:cNvPr id="192529" name="Group 17"/>
            <p:cNvGrpSpPr>
              <a:grpSpLocks/>
            </p:cNvGrpSpPr>
            <p:nvPr/>
          </p:nvGrpSpPr>
          <p:grpSpPr bwMode="auto">
            <a:xfrm>
              <a:off x="2703" y="1746"/>
              <a:ext cx="1425" cy="1333"/>
              <a:chOff x="357" y="2450"/>
              <a:chExt cx="795" cy="646"/>
            </a:xfrm>
          </p:grpSpPr>
          <p:sp>
            <p:nvSpPr>
              <p:cNvPr id="192530"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92531"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92532" name="Oval 20"/>
            <p:cNvSpPr>
              <a:spLocks noChangeArrowheads="1"/>
            </p:cNvSpPr>
            <p:nvPr/>
          </p:nvSpPr>
          <p:spPr bwMode="auto">
            <a:xfrm>
              <a:off x="4081" y="1699"/>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92533" name="Text Box 21"/>
            <p:cNvSpPr txBox="1">
              <a:spLocks noChangeArrowheads="1"/>
            </p:cNvSpPr>
            <p:nvPr/>
          </p:nvSpPr>
          <p:spPr bwMode="auto">
            <a:xfrm>
              <a:off x="1963" y="1627"/>
              <a:ext cx="721"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$10.00</a:t>
              </a:r>
            </a:p>
          </p:txBody>
        </p:sp>
        <p:sp>
          <p:nvSpPr>
            <p:cNvPr id="192534" name="Text Box 22"/>
            <p:cNvSpPr txBox="1">
              <a:spLocks noChangeArrowheads="1"/>
            </p:cNvSpPr>
            <p:nvPr/>
          </p:nvSpPr>
          <p:spPr bwMode="auto">
            <a:xfrm>
              <a:off x="3969" y="3111"/>
              <a:ext cx="371"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500</a:t>
              </a:r>
            </a:p>
          </p:txBody>
        </p:sp>
      </p:grpSp>
      <p:sp>
        <p:nvSpPr>
          <p:cNvPr id="192535" name="Line 23"/>
          <p:cNvSpPr>
            <a:spLocks noChangeShapeType="1"/>
          </p:cNvSpPr>
          <p:nvPr/>
        </p:nvSpPr>
        <p:spPr bwMode="auto">
          <a:xfrm>
            <a:off x="6254750" y="2711450"/>
            <a:ext cx="0" cy="2697163"/>
          </a:xfrm>
          <a:prstGeom prst="line">
            <a:avLst/>
          </a:prstGeom>
          <a:noFill/>
          <a:ln w="9525">
            <a:solidFill>
              <a:schemeClr val="tx1"/>
            </a:solidFill>
            <a:prstDash val="lgDash"/>
            <a:round/>
            <a:headEnd/>
            <a:tailEnd/>
          </a:ln>
        </p:spPr>
        <p:txBody>
          <a:bodyPr/>
          <a:lstStyle/>
          <a:p>
            <a:endParaRPr lang="en-US"/>
          </a:p>
        </p:txBody>
      </p:sp>
      <p:sp>
        <p:nvSpPr>
          <p:cNvPr id="192536" name="Text Box 27"/>
          <p:cNvSpPr txBox="1">
            <a:spLocks noChangeArrowheads="1"/>
          </p:cNvSpPr>
          <p:nvPr/>
        </p:nvSpPr>
        <p:spPr bwMode="auto">
          <a:xfrm>
            <a:off x="5913438" y="5461000"/>
            <a:ext cx="588962" cy="365125"/>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450</a:t>
            </a:r>
          </a:p>
        </p:txBody>
      </p:sp>
      <p:grpSp>
        <p:nvGrpSpPr>
          <p:cNvPr id="192537" name="Group 28"/>
          <p:cNvGrpSpPr>
            <a:grpSpLocks/>
          </p:cNvGrpSpPr>
          <p:nvPr/>
        </p:nvGrpSpPr>
        <p:grpSpPr bwMode="auto">
          <a:xfrm>
            <a:off x="3592513" y="3524250"/>
            <a:ext cx="2738437" cy="365125"/>
            <a:chOff x="2091" y="1887"/>
            <a:chExt cx="1725" cy="230"/>
          </a:xfrm>
        </p:grpSpPr>
        <p:sp>
          <p:nvSpPr>
            <p:cNvPr id="192538" name="Line 29"/>
            <p:cNvSpPr>
              <a:spLocks noChangeShapeType="1"/>
            </p:cNvSpPr>
            <p:nvPr/>
          </p:nvSpPr>
          <p:spPr bwMode="auto">
            <a:xfrm>
              <a:off x="2700" y="2005"/>
              <a:ext cx="1072" cy="0"/>
            </a:xfrm>
            <a:prstGeom prst="line">
              <a:avLst/>
            </a:prstGeom>
            <a:noFill/>
            <a:ln w="9525">
              <a:solidFill>
                <a:schemeClr val="tx1"/>
              </a:solidFill>
              <a:prstDash val="lgDash"/>
              <a:round/>
              <a:headEnd/>
              <a:tailEnd/>
            </a:ln>
          </p:spPr>
          <p:txBody>
            <a:bodyPr/>
            <a:lstStyle/>
            <a:p>
              <a:endParaRPr lang="en-US"/>
            </a:p>
          </p:txBody>
        </p:sp>
        <p:sp>
          <p:nvSpPr>
            <p:cNvPr id="192539" name="Oval 30"/>
            <p:cNvSpPr>
              <a:spLocks noChangeArrowheads="1"/>
            </p:cNvSpPr>
            <p:nvPr/>
          </p:nvSpPr>
          <p:spPr bwMode="auto">
            <a:xfrm>
              <a:off x="3728" y="195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92540" name="Text Box 31"/>
            <p:cNvSpPr txBox="1">
              <a:spLocks noChangeArrowheads="1"/>
            </p:cNvSpPr>
            <p:nvPr/>
          </p:nvSpPr>
          <p:spPr bwMode="auto">
            <a:xfrm>
              <a:off x="2091" y="1887"/>
              <a:ext cx="593"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$9.50</a:t>
              </a:r>
            </a:p>
          </p:txBody>
        </p:sp>
      </p:grpSp>
      <p:grpSp>
        <p:nvGrpSpPr>
          <p:cNvPr id="192541" name="Group 32"/>
          <p:cNvGrpSpPr>
            <a:grpSpLocks/>
          </p:cNvGrpSpPr>
          <p:nvPr/>
        </p:nvGrpSpPr>
        <p:grpSpPr bwMode="auto">
          <a:xfrm>
            <a:off x="3367088" y="2522538"/>
            <a:ext cx="2960687" cy="365125"/>
            <a:chOff x="1947" y="1263"/>
            <a:chExt cx="1865" cy="230"/>
          </a:xfrm>
        </p:grpSpPr>
        <p:sp>
          <p:nvSpPr>
            <p:cNvPr id="192542" name="Line 33"/>
            <p:cNvSpPr>
              <a:spLocks noChangeShapeType="1"/>
            </p:cNvSpPr>
            <p:nvPr/>
          </p:nvSpPr>
          <p:spPr bwMode="auto">
            <a:xfrm>
              <a:off x="2700" y="1376"/>
              <a:ext cx="1072" cy="0"/>
            </a:xfrm>
            <a:prstGeom prst="line">
              <a:avLst/>
            </a:prstGeom>
            <a:noFill/>
            <a:ln w="9525">
              <a:solidFill>
                <a:schemeClr val="tx1"/>
              </a:solidFill>
              <a:prstDash val="lgDash"/>
              <a:round/>
              <a:headEnd/>
              <a:tailEnd/>
            </a:ln>
          </p:spPr>
          <p:txBody>
            <a:bodyPr/>
            <a:lstStyle/>
            <a:p>
              <a:endParaRPr lang="en-US"/>
            </a:p>
          </p:txBody>
        </p:sp>
        <p:sp>
          <p:nvSpPr>
            <p:cNvPr id="192543" name="Oval 34"/>
            <p:cNvSpPr>
              <a:spLocks noChangeArrowheads="1"/>
            </p:cNvSpPr>
            <p:nvPr/>
          </p:nvSpPr>
          <p:spPr bwMode="auto">
            <a:xfrm>
              <a:off x="3724" y="1330"/>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92544" name="Text Box 35"/>
            <p:cNvSpPr txBox="1">
              <a:spLocks noChangeArrowheads="1"/>
            </p:cNvSpPr>
            <p:nvPr/>
          </p:nvSpPr>
          <p:spPr bwMode="auto">
            <a:xfrm>
              <a:off x="1947" y="1263"/>
              <a:ext cx="737" cy="230"/>
            </a:xfrm>
            <a:prstGeom prst="rect">
              <a:avLst/>
            </a:prstGeom>
            <a:noFill/>
            <a:ln w="9525">
              <a:noFill/>
              <a:miter lim="800000"/>
              <a:headEnd/>
              <a:tailEnd/>
            </a:ln>
          </p:spPr>
          <p:txBody>
            <a:bodyPr lIns="0" tIns="0" bIns="0">
              <a:spAutoFit/>
            </a:bodyPr>
            <a:lstStyle/>
            <a:p>
              <a:pPr algn="r">
                <a:spcBef>
                  <a:spcPct val="50000"/>
                </a:spcBef>
              </a:pPr>
              <a:r>
                <a:rPr lang="en-US" sz="2400">
                  <a:cs typeface="Arial" charset="0"/>
                </a:rPr>
                <a:t>$11.00</a:t>
              </a:r>
            </a:p>
          </p:txBody>
        </p:sp>
      </p:grpSp>
      <p:sp>
        <p:nvSpPr>
          <p:cNvPr id="192545" name="Text Box 36"/>
          <p:cNvSpPr txBox="1">
            <a:spLocks noChangeArrowheads="1"/>
          </p:cNvSpPr>
          <p:nvPr/>
        </p:nvSpPr>
        <p:spPr bwMode="auto">
          <a:xfrm>
            <a:off x="2711450" y="2479675"/>
            <a:ext cx="801688" cy="457200"/>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B</a:t>
            </a:r>
            <a:r>
              <a:rPr lang="en-US" sz="2400">
                <a:cs typeface="Arial" charset="0"/>
              </a:rPr>
              <a:t> =</a:t>
            </a:r>
            <a:endParaRPr lang="en-US" sz="2400" b="1" i="1" baseline="-25000">
              <a:cs typeface="Arial" charset="0"/>
            </a:endParaRPr>
          </a:p>
        </p:txBody>
      </p:sp>
      <p:sp>
        <p:nvSpPr>
          <p:cNvPr id="192546" name="Text Box 37"/>
          <p:cNvSpPr txBox="1">
            <a:spLocks noChangeArrowheads="1"/>
          </p:cNvSpPr>
          <p:nvPr/>
        </p:nvSpPr>
        <p:spPr bwMode="auto">
          <a:xfrm>
            <a:off x="2870200" y="3484563"/>
            <a:ext cx="801688" cy="457200"/>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S</a:t>
            </a:r>
            <a:r>
              <a:rPr lang="en-US" sz="2400">
                <a:cs typeface="Arial" charset="0"/>
              </a:rPr>
              <a:t> =</a:t>
            </a:r>
            <a:endParaRPr lang="en-US" sz="2400" b="1" i="1" baseline="-25000">
              <a:cs typeface="Arial" charset="0"/>
            </a:endParaRPr>
          </a:p>
        </p:txBody>
      </p:sp>
      <p:sp>
        <p:nvSpPr>
          <p:cNvPr id="192549" name="AutoShape 40"/>
          <p:cNvSpPr>
            <a:spLocks/>
          </p:cNvSpPr>
          <p:nvPr/>
        </p:nvSpPr>
        <p:spPr bwMode="auto">
          <a:xfrm flipH="1">
            <a:off x="6332538" y="2708275"/>
            <a:ext cx="187325" cy="985838"/>
          </a:xfrm>
          <a:prstGeom prst="leftBrace">
            <a:avLst>
              <a:gd name="adj1" fmla="val 57110"/>
              <a:gd name="adj2" fmla="val 49435"/>
            </a:avLst>
          </a:prstGeom>
          <a:noFill/>
          <a:ln w="31750">
            <a:solidFill>
              <a:srgbClr val="006600"/>
            </a:solidFill>
            <a:round/>
            <a:headEnd/>
            <a:tailEnd/>
          </a:ln>
        </p:spPr>
        <p:txBody>
          <a:bodyPr wrap="none" anchor="ctr"/>
          <a:lstStyle/>
          <a:p>
            <a:endParaRPr lang="en-US">
              <a:cs typeface="Arial" charset="0"/>
            </a:endParaRPr>
          </a:p>
        </p:txBody>
      </p:sp>
      <p:sp>
        <p:nvSpPr>
          <p:cNvPr id="192550" name="Text Box 41"/>
          <p:cNvSpPr txBox="1">
            <a:spLocks noChangeArrowheads="1"/>
          </p:cNvSpPr>
          <p:nvPr/>
        </p:nvSpPr>
        <p:spPr bwMode="auto">
          <a:xfrm>
            <a:off x="6473825" y="2635250"/>
            <a:ext cx="701675" cy="457200"/>
          </a:xfrm>
          <a:prstGeom prst="rect">
            <a:avLst/>
          </a:prstGeom>
          <a:noFill/>
          <a:ln w="9525">
            <a:noFill/>
            <a:miter lim="800000"/>
            <a:headEnd/>
            <a:tailEnd/>
          </a:ln>
        </p:spPr>
        <p:txBody>
          <a:bodyPr>
            <a:spAutoFit/>
          </a:bodyPr>
          <a:lstStyle/>
          <a:p>
            <a:pPr algn="r">
              <a:spcBef>
                <a:spcPct val="50000"/>
              </a:spcBef>
            </a:pPr>
            <a:r>
              <a:rPr lang="en-US" sz="2400">
                <a:solidFill>
                  <a:srgbClr val="006600"/>
                </a:solidFill>
                <a:cs typeface="Arial" charset="0"/>
              </a:rPr>
              <a:t>Tax</a:t>
            </a:r>
          </a:p>
        </p:txBody>
      </p:sp>
      <p:sp>
        <p:nvSpPr>
          <p:cNvPr id="192551" name="Line 42"/>
          <p:cNvSpPr>
            <a:spLocks noChangeShapeType="1"/>
          </p:cNvSpPr>
          <p:nvPr/>
        </p:nvSpPr>
        <p:spPr bwMode="auto">
          <a:xfrm flipV="1">
            <a:off x="6564313" y="3003550"/>
            <a:ext cx="222250" cy="179388"/>
          </a:xfrm>
          <a:prstGeom prst="line">
            <a:avLst/>
          </a:prstGeom>
          <a:noFill/>
          <a:ln w="12700">
            <a:solidFill>
              <a:schemeClr val="tx1"/>
            </a:solidFill>
            <a:round/>
            <a:headEnd/>
            <a:tailEnd/>
          </a:ln>
        </p:spPr>
        <p:txBody>
          <a:bodyPr/>
          <a:lstStyle/>
          <a:p>
            <a:endParaRPr lang="en-US"/>
          </a:p>
        </p:txBody>
      </p:sp>
      <p:sp>
        <p:nvSpPr>
          <p:cNvPr id="125996" name="Rectangle 44"/>
          <p:cNvSpPr>
            <a:spLocks noChangeArrowheads="1"/>
          </p:cNvSpPr>
          <p:nvPr/>
        </p:nvSpPr>
        <p:spPr bwMode="auto">
          <a:xfrm>
            <a:off x="458788" y="773113"/>
            <a:ext cx="8393112" cy="1022350"/>
          </a:xfrm>
          <a:prstGeom prst="rect">
            <a:avLst/>
          </a:prstGeom>
          <a:noFill/>
          <a:ln w="9525">
            <a:noFill/>
            <a:miter lim="800000"/>
            <a:headEnd/>
            <a:tailEnd/>
          </a:ln>
        </p:spPr>
        <p:txBody>
          <a:bodyPr/>
          <a:lstStyle/>
          <a:p>
            <a:pPr>
              <a:lnSpc>
                <a:spcPct val="105000"/>
              </a:lnSpc>
              <a:spcBef>
                <a:spcPct val="45000"/>
              </a:spcBef>
              <a:buClr>
                <a:srgbClr val="00B85C"/>
              </a:buClr>
              <a:buSzPct val="120000"/>
              <a:buFont typeface="Wingdings" pitchFamily="2" charset="2"/>
              <a:buNone/>
            </a:pPr>
            <a:r>
              <a:rPr lang="en-US" sz="2600">
                <a:solidFill>
                  <a:srgbClr val="FF0000"/>
                </a:solidFill>
                <a:cs typeface="Arial" charset="0"/>
              </a:rPr>
              <a:t>The effects on </a:t>
            </a:r>
            <a:r>
              <a:rPr lang="en-US" sz="2600" b="1" i="1">
                <a:solidFill>
                  <a:srgbClr val="FF0000"/>
                </a:solidFill>
                <a:cs typeface="Arial" charset="0"/>
              </a:rPr>
              <a:t>P</a:t>
            </a:r>
            <a:r>
              <a:rPr lang="en-US" sz="2600">
                <a:solidFill>
                  <a:srgbClr val="FF0000"/>
                </a:solidFill>
                <a:cs typeface="Arial" charset="0"/>
              </a:rPr>
              <a:t> and </a:t>
            </a:r>
            <a:r>
              <a:rPr lang="en-US" sz="2600" b="1" i="1">
                <a:solidFill>
                  <a:srgbClr val="FF0000"/>
                </a:solidFill>
                <a:cs typeface="Arial" charset="0"/>
              </a:rPr>
              <a:t>Q</a:t>
            </a:r>
            <a:r>
              <a:rPr lang="en-US" sz="2600">
                <a:solidFill>
                  <a:srgbClr val="FF0000"/>
                </a:solidFill>
                <a:cs typeface="Arial" charset="0"/>
              </a:rPr>
              <a:t>, and the tax incidence are the same whether the tax is imposed on buyers or sellers!</a:t>
            </a:r>
          </a:p>
        </p:txBody>
      </p:sp>
      <p:sp>
        <p:nvSpPr>
          <p:cNvPr id="122922" name="Line 42"/>
          <p:cNvSpPr>
            <a:spLocks noChangeShapeType="1"/>
          </p:cNvSpPr>
          <p:nvPr/>
        </p:nvSpPr>
        <p:spPr bwMode="auto">
          <a:xfrm flipV="1">
            <a:off x="6254750" y="2767013"/>
            <a:ext cx="1588" cy="874712"/>
          </a:xfrm>
          <a:prstGeom prst="line">
            <a:avLst/>
          </a:prstGeom>
          <a:noFill/>
          <a:ln w="38100">
            <a:solidFill>
              <a:srgbClr val="00CC00"/>
            </a:solidFill>
            <a:round/>
            <a:headEnd/>
            <a:tailEnd/>
          </a:ln>
        </p:spPr>
        <p:txBody>
          <a:bodyPr/>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96"/>
                                        </p:tgtEl>
                                        <p:attrNameLst>
                                          <p:attrName>style.visibility</p:attrName>
                                        </p:attrNameLst>
                                      </p:cBhvr>
                                      <p:to>
                                        <p:strVal val="visible"/>
                                      </p:to>
                                    </p:set>
                                    <p:animEffect transition="in" filter="wipe(left)">
                                      <p:cBhvr>
                                        <p:cTn id="7" dur="500"/>
                                        <p:tgtEl>
                                          <p:spTgt spid="125996"/>
                                        </p:tgtEl>
                                      </p:cBhvr>
                                    </p:animEffect>
                                  </p:childTnLst>
                                  <p:subTnLst>
                                    <p:animClr clrSpc="rgb" dir="cw">
                                      <p:cBhvr override="childStyle">
                                        <p:cTn dur="1" fill="hold" display="0" masterRel="nextClick" afterEffect="1"/>
                                        <p:tgtEl>
                                          <p:spTgt spid="125996"/>
                                        </p:tgtEl>
                                        <p:attrNameLst>
                                          <p:attrName>ppt_c</p:attrName>
                                        </p:attrNameLst>
                                      </p:cBhvr>
                                      <p:to>
                                        <a:schemeClr val="tx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58">
                                            <p:txEl>
                                              <p:pRg st="0" end="0"/>
                                            </p:txEl>
                                          </p:spTgt>
                                        </p:tgtEl>
                                        <p:attrNameLst>
                                          <p:attrName>style.visibility</p:attrName>
                                        </p:attrNameLst>
                                      </p:cBhvr>
                                      <p:to>
                                        <p:strVal val="visible"/>
                                      </p:to>
                                    </p:set>
                                    <p:animEffect transition="in" filter="wipe(left)">
                                      <p:cBhvr>
                                        <p:cTn id="12" dur="500"/>
                                        <p:tgtEl>
                                          <p:spTgt spid="1259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5958">
                                            <p:txEl>
                                              <p:pRg st="1" end="1"/>
                                            </p:txEl>
                                          </p:spTgt>
                                        </p:tgtEl>
                                        <p:attrNameLst>
                                          <p:attrName>style.visibility</p:attrName>
                                        </p:attrNameLst>
                                      </p:cBhvr>
                                      <p:to>
                                        <p:strVal val="visible"/>
                                      </p:to>
                                    </p:set>
                                    <p:animEffect transition="in" filter="wipe(left)">
                                      <p:cBhvr>
                                        <p:cTn id="17" dur="500"/>
                                        <p:tgtEl>
                                          <p:spTgt spid="1259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8" grpId="0" build="p" bldLvl="2"/>
      <p:bldP spid="125996" grpId="0" bldLvl="5"/>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28003"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cs typeface="Arial" charset="0"/>
            </a:endParaRPr>
          </a:p>
        </p:txBody>
      </p:sp>
      <p:sp>
        <p:nvSpPr>
          <p:cNvPr id="73732" name="Rectangle 4"/>
          <p:cNvSpPr>
            <a:spLocks noGrp="1" noChangeArrowheads="1"/>
          </p:cNvSpPr>
          <p:nvPr>
            <p:ph type="title"/>
          </p:nvPr>
        </p:nvSpPr>
        <p:spPr>
          <a:xfrm>
            <a:off x="587375" y="352425"/>
            <a:ext cx="8208963" cy="954088"/>
          </a:xfrm>
          <a:ln/>
        </p:spPr>
        <p:txBody>
          <a:bodyPr tIns="0" bIns="0" anchor="t"/>
          <a:lstStyle/>
          <a:p>
            <a:pPr algn="l"/>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2</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Effects of a tax</a:t>
            </a:r>
          </a:p>
        </p:txBody>
      </p:sp>
      <p:grpSp>
        <p:nvGrpSpPr>
          <p:cNvPr id="128005" name="Group 11"/>
          <p:cNvGrpSpPr>
            <a:grpSpLocks/>
          </p:cNvGrpSpPr>
          <p:nvPr/>
        </p:nvGrpSpPr>
        <p:grpSpPr bwMode="auto">
          <a:xfrm>
            <a:off x="593725" y="290513"/>
            <a:ext cx="8210550" cy="1049337"/>
            <a:chOff x="374" y="183"/>
            <a:chExt cx="5000" cy="661"/>
          </a:xfrm>
        </p:grpSpPr>
        <p:sp>
          <p:nvSpPr>
            <p:cNvPr id="128006"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128007"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grpSp>
        <p:nvGrpSpPr>
          <p:cNvPr id="128009" name="Group 7"/>
          <p:cNvGrpSpPr>
            <a:grpSpLocks/>
          </p:cNvGrpSpPr>
          <p:nvPr/>
        </p:nvGrpSpPr>
        <p:grpSpPr bwMode="auto">
          <a:xfrm>
            <a:off x="3470275" y="965200"/>
            <a:ext cx="5545138" cy="5810250"/>
            <a:chOff x="2185" y="225"/>
            <a:chExt cx="3493" cy="3660"/>
          </a:xfrm>
        </p:grpSpPr>
        <p:graphicFrame>
          <p:nvGraphicFramePr>
            <p:cNvPr id="128010" name="Object 8"/>
            <p:cNvGraphicFramePr>
              <a:graphicFrameLocks noChangeAspect="1"/>
            </p:cNvGraphicFramePr>
            <p:nvPr/>
          </p:nvGraphicFramePr>
          <p:xfrm>
            <a:off x="2185" y="429"/>
            <a:ext cx="3493" cy="3456"/>
          </p:xfrm>
          <a:graphic>
            <a:graphicData uri="http://schemas.openxmlformats.org/presentationml/2006/ole">
              <p:oleObj spid="_x0000_s128010" name="Chart" r:id="rId4" imgW="3943410" imgH="3495854" progId="Excel.Chart.8">
                <p:embed/>
              </p:oleObj>
            </a:graphicData>
          </a:graphic>
        </p:graphicFrame>
        <p:grpSp>
          <p:nvGrpSpPr>
            <p:cNvPr id="128011" name="Group 9"/>
            <p:cNvGrpSpPr>
              <a:grpSpLocks/>
            </p:cNvGrpSpPr>
            <p:nvPr/>
          </p:nvGrpSpPr>
          <p:grpSpPr bwMode="auto">
            <a:xfrm>
              <a:off x="2285" y="225"/>
              <a:ext cx="3341" cy="3550"/>
              <a:chOff x="2285" y="225"/>
              <a:chExt cx="3341" cy="3550"/>
            </a:xfrm>
          </p:grpSpPr>
          <p:sp>
            <p:nvSpPr>
              <p:cNvPr id="128012" name="Text Box 10"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w="9525">
                <a:noFill/>
                <a:miter lim="800000"/>
                <a:headEnd/>
                <a:tailEnd/>
              </a:ln>
            </p:spPr>
            <p:txBody>
              <a:bodyPr tIns="0">
                <a:spAutoFit/>
              </a:bodyPr>
              <a:lstStyle/>
              <a:p>
                <a:pPr algn="ctr">
                  <a:spcBef>
                    <a:spcPct val="50000"/>
                  </a:spcBef>
                </a:pPr>
                <a:r>
                  <a:rPr lang="en-US" sz="2600" b="1" i="1">
                    <a:cs typeface="Arial" charset="0"/>
                  </a:rPr>
                  <a:t>Q</a:t>
                </a:r>
              </a:p>
            </p:txBody>
          </p:sp>
          <p:sp>
            <p:nvSpPr>
              <p:cNvPr id="128013" name="Text Box 11"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w="9525">
                <a:noFill/>
                <a:miter lim="800000"/>
                <a:headEnd/>
                <a:tailEnd/>
              </a:ln>
            </p:spPr>
            <p:txBody>
              <a:bodyPr wrap="none" tIns="0"/>
              <a:lstStyle/>
              <a:p>
                <a:pPr algn="r">
                  <a:spcBef>
                    <a:spcPct val="50000"/>
                  </a:spcBef>
                </a:pPr>
                <a:r>
                  <a:rPr lang="en-US" sz="2600" b="1" i="1">
                    <a:cs typeface="Arial" charset="0"/>
                  </a:rPr>
                  <a:t>P</a:t>
                </a:r>
              </a:p>
            </p:txBody>
          </p:sp>
          <p:sp>
            <p:nvSpPr>
              <p:cNvPr id="128014" name="Text Box 12"/>
              <p:cNvSpPr txBox="1">
                <a:spLocks noChangeArrowheads="1"/>
              </p:cNvSpPr>
              <p:nvPr/>
            </p:nvSpPr>
            <p:spPr bwMode="auto">
              <a:xfrm>
                <a:off x="5250" y="657"/>
                <a:ext cx="225" cy="250"/>
              </a:xfrm>
              <a:prstGeom prst="rect">
                <a:avLst/>
              </a:prstGeom>
              <a:noFill/>
              <a:ln w="9525">
                <a:noFill/>
                <a:miter lim="800000"/>
                <a:headEnd/>
                <a:tailEnd/>
              </a:ln>
            </p:spPr>
            <p:txBody>
              <a:bodyPr lIns="0" tIns="0" rIns="0" bIns="0">
                <a:spAutoFit/>
              </a:bodyPr>
              <a:lstStyle/>
              <a:p>
                <a:pPr algn="ctr">
                  <a:spcBef>
                    <a:spcPct val="50000"/>
                  </a:spcBef>
                </a:pPr>
                <a:r>
                  <a:rPr lang="en-US" sz="2600" b="1" i="1">
                    <a:cs typeface="Arial" charset="0"/>
                  </a:rPr>
                  <a:t>S</a:t>
                </a:r>
              </a:p>
            </p:txBody>
          </p:sp>
          <p:sp>
            <p:nvSpPr>
              <p:cNvPr id="128015" name="Rectangle 13"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sp>
            <p:nvSpPr>
              <p:cNvPr id="128016" name="Rectangle 14"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grpSp>
            <p:nvGrpSpPr>
              <p:cNvPr id="128017" name="Group 15"/>
              <p:cNvGrpSpPr>
                <a:grpSpLocks/>
              </p:cNvGrpSpPr>
              <p:nvPr/>
            </p:nvGrpSpPr>
            <p:grpSpPr bwMode="auto">
              <a:xfrm>
                <a:off x="2738" y="3367"/>
                <a:ext cx="222" cy="123"/>
                <a:chOff x="2757" y="3291"/>
                <a:chExt cx="222" cy="123"/>
              </a:xfrm>
            </p:grpSpPr>
            <p:sp>
              <p:nvSpPr>
                <p:cNvPr id="128018" name="Line 16"/>
                <p:cNvSpPr>
                  <a:spLocks noChangeShapeType="1"/>
                </p:cNvSpPr>
                <p:nvPr/>
              </p:nvSpPr>
              <p:spPr bwMode="auto">
                <a:xfrm flipH="1">
                  <a:off x="2763" y="3309"/>
                  <a:ext cx="171" cy="105"/>
                </a:xfrm>
                <a:prstGeom prst="line">
                  <a:avLst/>
                </a:prstGeom>
                <a:noFill/>
                <a:ln w="38100">
                  <a:solidFill>
                    <a:schemeClr val="bg1"/>
                  </a:solidFill>
                  <a:round/>
                  <a:headEnd/>
                  <a:tailEnd/>
                </a:ln>
              </p:spPr>
              <p:txBody>
                <a:bodyPr/>
                <a:lstStyle/>
                <a:p>
                  <a:endParaRPr lang="en-US"/>
                </a:p>
              </p:txBody>
            </p:sp>
            <p:sp>
              <p:nvSpPr>
                <p:cNvPr id="128019" name="Line 17"/>
                <p:cNvSpPr>
                  <a:spLocks noChangeShapeType="1"/>
                </p:cNvSpPr>
                <p:nvPr/>
              </p:nvSpPr>
              <p:spPr bwMode="auto">
                <a:xfrm flipH="1">
                  <a:off x="2808" y="3300"/>
                  <a:ext cx="171" cy="105"/>
                </a:xfrm>
                <a:prstGeom prst="line">
                  <a:avLst/>
                </a:prstGeom>
                <a:noFill/>
                <a:ln w="19050">
                  <a:solidFill>
                    <a:schemeClr val="tx1"/>
                  </a:solidFill>
                  <a:round/>
                  <a:headEnd/>
                  <a:tailEnd/>
                </a:ln>
              </p:spPr>
              <p:txBody>
                <a:bodyPr/>
                <a:lstStyle/>
                <a:p>
                  <a:endParaRPr lang="en-US"/>
                </a:p>
              </p:txBody>
            </p:sp>
            <p:sp>
              <p:nvSpPr>
                <p:cNvPr id="128020" name="Line 18"/>
                <p:cNvSpPr>
                  <a:spLocks noChangeShapeType="1"/>
                </p:cNvSpPr>
                <p:nvPr/>
              </p:nvSpPr>
              <p:spPr bwMode="auto">
                <a:xfrm flipH="1">
                  <a:off x="2757" y="3291"/>
                  <a:ext cx="171" cy="105"/>
                </a:xfrm>
                <a:prstGeom prst="line">
                  <a:avLst/>
                </a:prstGeom>
                <a:noFill/>
                <a:ln w="19050">
                  <a:solidFill>
                    <a:schemeClr val="tx1"/>
                  </a:solidFill>
                  <a:round/>
                  <a:headEnd/>
                  <a:tailEnd/>
                </a:ln>
              </p:spPr>
              <p:txBody>
                <a:bodyPr/>
                <a:lstStyle/>
                <a:p>
                  <a:endParaRPr lang="en-US"/>
                </a:p>
              </p:txBody>
            </p:sp>
          </p:grpSp>
          <p:grpSp>
            <p:nvGrpSpPr>
              <p:cNvPr id="128021" name="Group 19"/>
              <p:cNvGrpSpPr>
                <a:grpSpLocks/>
              </p:cNvGrpSpPr>
              <p:nvPr/>
            </p:nvGrpSpPr>
            <p:grpSpPr bwMode="auto">
              <a:xfrm>
                <a:off x="2579" y="3211"/>
                <a:ext cx="186" cy="141"/>
                <a:chOff x="2586" y="3138"/>
                <a:chExt cx="186" cy="141"/>
              </a:xfrm>
            </p:grpSpPr>
            <p:sp>
              <p:nvSpPr>
                <p:cNvPr id="128022" name="Line 20"/>
                <p:cNvSpPr>
                  <a:spLocks noChangeShapeType="1"/>
                </p:cNvSpPr>
                <p:nvPr/>
              </p:nvSpPr>
              <p:spPr bwMode="auto">
                <a:xfrm flipH="1">
                  <a:off x="2586" y="3162"/>
                  <a:ext cx="171" cy="105"/>
                </a:xfrm>
                <a:prstGeom prst="line">
                  <a:avLst/>
                </a:prstGeom>
                <a:noFill/>
                <a:ln w="38100">
                  <a:solidFill>
                    <a:schemeClr val="bg1"/>
                  </a:solidFill>
                  <a:round/>
                  <a:headEnd/>
                  <a:tailEnd/>
                </a:ln>
              </p:spPr>
              <p:txBody>
                <a:bodyPr/>
                <a:lstStyle/>
                <a:p>
                  <a:endParaRPr lang="en-US"/>
                </a:p>
              </p:txBody>
            </p:sp>
            <p:sp>
              <p:nvSpPr>
                <p:cNvPr id="128023" name="Line 21"/>
                <p:cNvSpPr>
                  <a:spLocks noChangeShapeType="1"/>
                </p:cNvSpPr>
                <p:nvPr/>
              </p:nvSpPr>
              <p:spPr bwMode="auto">
                <a:xfrm flipH="1">
                  <a:off x="2601" y="3174"/>
                  <a:ext cx="171" cy="105"/>
                </a:xfrm>
                <a:prstGeom prst="line">
                  <a:avLst/>
                </a:prstGeom>
                <a:noFill/>
                <a:ln w="19050">
                  <a:solidFill>
                    <a:schemeClr val="tx1"/>
                  </a:solidFill>
                  <a:round/>
                  <a:headEnd/>
                  <a:tailEnd/>
                </a:ln>
              </p:spPr>
              <p:txBody>
                <a:bodyPr/>
                <a:lstStyle/>
                <a:p>
                  <a:endParaRPr lang="en-US"/>
                </a:p>
              </p:txBody>
            </p:sp>
            <p:sp>
              <p:nvSpPr>
                <p:cNvPr id="128024" name="Line 22"/>
                <p:cNvSpPr>
                  <a:spLocks noChangeShapeType="1"/>
                </p:cNvSpPr>
                <p:nvPr/>
              </p:nvSpPr>
              <p:spPr bwMode="auto">
                <a:xfrm flipH="1">
                  <a:off x="2592" y="3138"/>
                  <a:ext cx="171" cy="105"/>
                </a:xfrm>
                <a:prstGeom prst="line">
                  <a:avLst/>
                </a:prstGeom>
                <a:noFill/>
                <a:ln w="19050">
                  <a:solidFill>
                    <a:schemeClr val="tx1"/>
                  </a:solidFill>
                  <a:round/>
                  <a:headEnd/>
                  <a:tailEnd/>
                </a:ln>
              </p:spPr>
              <p:txBody>
                <a:bodyPr/>
                <a:lstStyle/>
                <a:p>
                  <a:endParaRPr lang="en-US"/>
                </a:p>
              </p:txBody>
            </p:sp>
          </p:grpSp>
          <p:sp>
            <p:nvSpPr>
              <p:cNvPr id="128025" name="Text Box 23"/>
              <p:cNvSpPr txBox="1">
                <a:spLocks noChangeArrowheads="1"/>
              </p:cNvSpPr>
              <p:nvPr/>
            </p:nvSpPr>
            <p:spPr bwMode="auto">
              <a:xfrm>
                <a:off x="2474" y="3436"/>
                <a:ext cx="189" cy="269"/>
              </a:xfrm>
              <a:prstGeom prst="rect">
                <a:avLst/>
              </a:prstGeom>
              <a:noFill/>
              <a:ln w="9525">
                <a:noFill/>
                <a:miter lim="800000"/>
                <a:headEnd/>
                <a:tailEnd/>
              </a:ln>
            </p:spPr>
            <p:txBody>
              <a:bodyPr>
                <a:spAutoFit/>
              </a:bodyPr>
              <a:lstStyle/>
              <a:p>
                <a:pPr algn="ctr">
                  <a:spcBef>
                    <a:spcPct val="50000"/>
                  </a:spcBef>
                </a:pPr>
                <a:r>
                  <a:rPr lang="en-US" sz="2200">
                    <a:cs typeface="Arial" charset="0"/>
                  </a:rPr>
                  <a:t>0</a:t>
                </a:r>
              </a:p>
            </p:txBody>
          </p:sp>
          <p:sp>
            <p:nvSpPr>
              <p:cNvPr id="128026" name="Text Box 24"/>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2500">
                    <a:cs typeface="Arial" charset="0"/>
                  </a:rPr>
                  <a:t>The market for </a:t>
                </a:r>
                <a:br>
                  <a:rPr lang="en-US" sz="2500">
                    <a:cs typeface="Arial" charset="0"/>
                  </a:rPr>
                </a:br>
                <a:r>
                  <a:rPr lang="en-US" sz="2500">
                    <a:cs typeface="Arial" charset="0"/>
                  </a:rPr>
                  <a:t>hotel rooms</a:t>
                </a:r>
              </a:p>
            </p:txBody>
          </p:sp>
          <p:sp>
            <p:nvSpPr>
              <p:cNvPr id="128027" name="Text Box 25"/>
              <p:cNvSpPr txBox="1">
                <a:spLocks noChangeArrowheads="1"/>
              </p:cNvSpPr>
              <p:nvPr/>
            </p:nvSpPr>
            <p:spPr bwMode="auto">
              <a:xfrm>
                <a:off x="5220" y="2165"/>
                <a:ext cx="210" cy="250"/>
              </a:xfrm>
              <a:prstGeom prst="rect">
                <a:avLst/>
              </a:prstGeom>
              <a:solidFill>
                <a:schemeClr val="bg1"/>
              </a:solidFill>
              <a:ln w="9525">
                <a:noFill/>
                <a:miter lim="800000"/>
                <a:headEnd/>
                <a:tailEnd/>
              </a:ln>
            </p:spPr>
            <p:txBody>
              <a:bodyPr lIns="0" tIns="0" rIns="0" bIns="0">
                <a:spAutoFit/>
              </a:bodyPr>
              <a:lstStyle/>
              <a:p>
                <a:pPr algn="ctr">
                  <a:spcBef>
                    <a:spcPct val="50000"/>
                  </a:spcBef>
                </a:pPr>
                <a:r>
                  <a:rPr lang="en-US" sz="2600" b="1" i="1">
                    <a:cs typeface="Arial" charset="0"/>
                  </a:rPr>
                  <a:t>D</a:t>
                </a:r>
              </a:p>
            </p:txBody>
          </p:sp>
        </p:grpSp>
      </p:grpSp>
      <p:sp>
        <p:nvSpPr>
          <p:cNvPr id="257050" name="Rectangle 26"/>
          <p:cNvSpPr>
            <a:spLocks noChangeArrowheads="1"/>
          </p:cNvSpPr>
          <p:nvPr/>
        </p:nvSpPr>
        <p:spPr bwMode="auto">
          <a:xfrm>
            <a:off x="687388" y="1541463"/>
            <a:ext cx="2705100" cy="4040187"/>
          </a:xfrm>
          <a:prstGeom prst="rect">
            <a:avLst/>
          </a:prstGeom>
          <a:noFill/>
          <a:ln w="9525">
            <a:noFill/>
            <a:miter lim="800000"/>
            <a:headEnd/>
            <a:tailEnd/>
          </a:ln>
          <a:effectLst/>
        </p:spPr>
        <p:txBody>
          <a:bodyPr/>
          <a:lstStyle/>
          <a:p>
            <a:pPr>
              <a:lnSpc>
                <a:spcPct val="105000"/>
              </a:lnSpc>
              <a:spcBef>
                <a:spcPct val="45000"/>
              </a:spcBef>
              <a:buClr>
                <a:srgbClr val="003399"/>
              </a:buClr>
              <a:buSzPct val="120000"/>
              <a:buFont typeface="Wingdings" pitchFamily="2" charset="2"/>
              <a:buNone/>
            </a:pPr>
            <a:r>
              <a:rPr lang="en-US" sz="2800"/>
              <a:t>Suppose govt imposes a tax on buyers of $30 per room.</a:t>
            </a:r>
          </a:p>
          <a:p>
            <a:pPr>
              <a:lnSpc>
                <a:spcPct val="105000"/>
              </a:lnSpc>
              <a:spcBef>
                <a:spcPct val="45000"/>
              </a:spcBef>
              <a:buClr>
                <a:srgbClr val="003399"/>
              </a:buClr>
              <a:buSzPct val="120000"/>
              <a:buFont typeface="Wingdings" pitchFamily="2" charset="2"/>
              <a:buNone/>
            </a:pPr>
            <a:r>
              <a:rPr lang="en-US" sz="2800"/>
              <a:t>Find new </a:t>
            </a:r>
            <a:br>
              <a:rPr lang="en-US" sz="2800"/>
            </a:br>
            <a:r>
              <a:rPr lang="en-US" sz="2800" b="1" i="1"/>
              <a:t>Q</a:t>
            </a:r>
            <a:r>
              <a:rPr lang="en-US" sz="2800"/>
              <a:t>, </a:t>
            </a:r>
            <a:r>
              <a:rPr lang="en-US" sz="2800" b="1" i="1"/>
              <a:t>P</a:t>
            </a:r>
            <a:r>
              <a:rPr lang="en-US" sz="2800" b="1" baseline="-25000"/>
              <a:t>B</a:t>
            </a:r>
            <a:r>
              <a:rPr lang="en-US" sz="2800"/>
              <a:t>, </a:t>
            </a:r>
            <a:r>
              <a:rPr lang="en-US" sz="2800" b="1" i="1"/>
              <a:t>P</a:t>
            </a:r>
            <a:r>
              <a:rPr lang="en-US" sz="2800" b="1" baseline="-25000"/>
              <a:t>S</a:t>
            </a:r>
            <a:r>
              <a:rPr lang="en-US" sz="2800"/>
              <a:t>, </a:t>
            </a:r>
            <a:br>
              <a:rPr lang="en-US" sz="2800"/>
            </a:br>
            <a:r>
              <a:rPr lang="en-US" sz="2800"/>
              <a:t>and incidence of tax.</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7050">
                                            <p:txEl>
                                              <p:pRg st="1" end="1"/>
                                            </p:txEl>
                                          </p:spTgt>
                                        </p:tgtEl>
                                        <p:attrNameLst>
                                          <p:attrName>style.visibility</p:attrName>
                                        </p:attrNameLst>
                                      </p:cBhvr>
                                      <p:to>
                                        <p:strVal val="visible"/>
                                      </p:to>
                                    </p:set>
                                    <p:animEffect transition="in" filter="wipe(left)">
                                      <p:cBhvr>
                                        <p:cTn id="7" dur="500"/>
                                        <p:tgtEl>
                                          <p:spTgt spid="2570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50"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30051" name="Rectangle 8"/>
          <p:cNvSpPr>
            <a:spLocks noChangeArrowheads="1"/>
          </p:cNvSpPr>
          <p:nvPr/>
        </p:nvSpPr>
        <p:spPr bwMode="auto">
          <a:xfrm>
            <a:off x="0" y="0"/>
            <a:ext cx="381000" cy="6858000"/>
          </a:xfrm>
          <a:prstGeom prst="rect">
            <a:avLst/>
          </a:prstGeom>
          <a:solidFill>
            <a:srgbClr val="996633"/>
          </a:solidFill>
          <a:ln w="9525">
            <a:noFill/>
            <a:miter lim="800000"/>
            <a:headEnd/>
            <a:tailEnd/>
          </a:ln>
        </p:spPr>
        <p:txBody>
          <a:bodyPr wrap="none" anchor="ctr"/>
          <a:lstStyle/>
          <a:p>
            <a:endParaRPr lang="en-US">
              <a:cs typeface="Arial" charset="0"/>
            </a:endParaRPr>
          </a:p>
        </p:txBody>
      </p:sp>
      <p:sp>
        <p:nvSpPr>
          <p:cNvPr id="73732" name="Rectangle 4"/>
          <p:cNvSpPr>
            <a:spLocks noGrp="1" noChangeArrowheads="1"/>
          </p:cNvSpPr>
          <p:nvPr>
            <p:ph type="title"/>
          </p:nvPr>
        </p:nvSpPr>
        <p:spPr>
          <a:xfrm>
            <a:off x="587375" y="352425"/>
            <a:ext cx="8208963" cy="954088"/>
          </a:xfrm>
          <a:ln/>
        </p:spPr>
        <p:txBody>
          <a:bodyPr tIns="0" bIns="0" anchor="t"/>
          <a:lstStyle/>
          <a:p>
            <a:pPr algn="l"/>
            <a:r>
              <a:rPr 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2</a:t>
            </a:r>
            <a:r>
              <a:rPr lang="en-US" sz="2400" b="0">
                <a:solidFill>
                  <a:srgbClr val="339966"/>
                </a:solidFill>
                <a:effectLst>
                  <a:outerShdw blurRad="38100" dist="38100" dir="2700000" algn="tl">
                    <a:srgbClr val="C0C0C0"/>
                  </a:outerShdw>
                </a:effectLst>
                <a:latin typeface="Tahoma" pitchFamily="34" charset="0"/>
                <a:cs typeface="Arial" charset="0"/>
              </a:rPr>
              <a:t>   </a:t>
            </a:r>
            <a:br>
              <a:rPr lang="en-US" sz="2400" b="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Answers</a:t>
            </a:r>
          </a:p>
        </p:txBody>
      </p:sp>
      <p:grpSp>
        <p:nvGrpSpPr>
          <p:cNvPr id="130053" name="Group 11"/>
          <p:cNvGrpSpPr>
            <a:grpSpLocks/>
          </p:cNvGrpSpPr>
          <p:nvPr/>
        </p:nvGrpSpPr>
        <p:grpSpPr bwMode="auto">
          <a:xfrm>
            <a:off x="593725" y="290513"/>
            <a:ext cx="8210550" cy="1049337"/>
            <a:chOff x="374" y="183"/>
            <a:chExt cx="5000" cy="661"/>
          </a:xfrm>
        </p:grpSpPr>
        <p:sp>
          <p:nvSpPr>
            <p:cNvPr id="130054" name="Line 9"/>
            <p:cNvSpPr>
              <a:spLocks noChangeShapeType="1"/>
            </p:cNvSpPr>
            <p:nvPr/>
          </p:nvSpPr>
          <p:spPr bwMode="auto">
            <a:xfrm>
              <a:off x="376" y="844"/>
              <a:ext cx="4998" cy="0"/>
            </a:xfrm>
            <a:prstGeom prst="line">
              <a:avLst/>
            </a:prstGeom>
            <a:noFill/>
            <a:ln w="12700">
              <a:solidFill>
                <a:srgbClr val="C0C0C0"/>
              </a:solidFill>
              <a:round/>
              <a:headEnd/>
              <a:tailEnd/>
            </a:ln>
          </p:spPr>
          <p:txBody>
            <a:bodyPr/>
            <a:lstStyle/>
            <a:p>
              <a:endParaRPr lang="en-US"/>
            </a:p>
          </p:txBody>
        </p:sp>
        <p:sp>
          <p:nvSpPr>
            <p:cNvPr id="130055" name="Line 10"/>
            <p:cNvSpPr>
              <a:spLocks noChangeShapeType="1"/>
            </p:cNvSpPr>
            <p:nvPr/>
          </p:nvSpPr>
          <p:spPr bwMode="auto">
            <a:xfrm>
              <a:off x="374" y="183"/>
              <a:ext cx="4998" cy="0"/>
            </a:xfrm>
            <a:prstGeom prst="line">
              <a:avLst/>
            </a:prstGeom>
            <a:noFill/>
            <a:ln w="12700">
              <a:solidFill>
                <a:srgbClr val="C0C0C0"/>
              </a:solidFill>
              <a:round/>
              <a:headEnd/>
              <a:tailEnd/>
            </a:ln>
          </p:spPr>
          <p:txBody>
            <a:bodyPr/>
            <a:lstStyle/>
            <a:p>
              <a:endParaRPr lang="en-US"/>
            </a:p>
          </p:txBody>
        </p:sp>
      </p:grpSp>
      <p:grpSp>
        <p:nvGrpSpPr>
          <p:cNvPr id="130057" name="Group 7"/>
          <p:cNvGrpSpPr>
            <a:grpSpLocks/>
          </p:cNvGrpSpPr>
          <p:nvPr/>
        </p:nvGrpSpPr>
        <p:grpSpPr bwMode="auto">
          <a:xfrm>
            <a:off x="3468688" y="966788"/>
            <a:ext cx="5545137" cy="5810250"/>
            <a:chOff x="2185" y="225"/>
            <a:chExt cx="3493" cy="3660"/>
          </a:xfrm>
        </p:grpSpPr>
        <p:graphicFrame>
          <p:nvGraphicFramePr>
            <p:cNvPr id="130058" name="Object 8"/>
            <p:cNvGraphicFramePr>
              <a:graphicFrameLocks noChangeAspect="1"/>
            </p:cNvGraphicFramePr>
            <p:nvPr/>
          </p:nvGraphicFramePr>
          <p:xfrm>
            <a:off x="2185" y="429"/>
            <a:ext cx="3493" cy="3456"/>
          </p:xfrm>
          <a:graphic>
            <a:graphicData uri="http://schemas.openxmlformats.org/presentationml/2006/ole">
              <p:oleObj spid="_x0000_s130058" name="Chart" r:id="rId4" imgW="3943410" imgH="3495854" progId="Excel.Chart.8">
                <p:embed/>
              </p:oleObj>
            </a:graphicData>
          </a:graphic>
        </p:graphicFrame>
        <p:grpSp>
          <p:nvGrpSpPr>
            <p:cNvPr id="130059" name="Group 9"/>
            <p:cNvGrpSpPr>
              <a:grpSpLocks/>
            </p:cNvGrpSpPr>
            <p:nvPr/>
          </p:nvGrpSpPr>
          <p:grpSpPr bwMode="auto">
            <a:xfrm>
              <a:off x="2285" y="225"/>
              <a:ext cx="3341" cy="3550"/>
              <a:chOff x="2285" y="225"/>
              <a:chExt cx="3341" cy="3550"/>
            </a:xfrm>
          </p:grpSpPr>
          <p:sp>
            <p:nvSpPr>
              <p:cNvPr id="130060" name="Text Box 10" descr="Wide upward diagonal"/>
              <p:cNvSpPr txBox="1">
                <a:spLocks noChangeArrowheads="1"/>
              </p:cNvSpPr>
              <p:nvPr/>
            </p:nvSpPr>
            <p:spPr bwMode="auto">
              <a:xfrm>
                <a:off x="5289" y="3472"/>
                <a:ext cx="337" cy="279"/>
              </a:xfrm>
              <a:prstGeom prst="rect">
                <a:avLst/>
              </a:prstGeom>
              <a:pattFill prst="wdUpDiag">
                <a:fgClr>
                  <a:srgbClr val="FFFFCC"/>
                </a:fgClr>
                <a:bgClr>
                  <a:schemeClr val="bg1"/>
                </a:bgClr>
              </a:pattFill>
              <a:ln w="9525">
                <a:noFill/>
                <a:miter lim="800000"/>
                <a:headEnd/>
                <a:tailEnd/>
              </a:ln>
            </p:spPr>
            <p:txBody>
              <a:bodyPr tIns="0">
                <a:spAutoFit/>
              </a:bodyPr>
              <a:lstStyle/>
              <a:p>
                <a:pPr algn="ctr">
                  <a:spcBef>
                    <a:spcPct val="50000"/>
                  </a:spcBef>
                </a:pPr>
                <a:r>
                  <a:rPr lang="en-US" sz="2600" b="1" i="1">
                    <a:cs typeface="Arial" charset="0"/>
                  </a:rPr>
                  <a:t>Q</a:t>
                </a:r>
              </a:p>
            </p:txBody>
          </p:sp>
          <p:sp>
            <p:nvSpPr>
              <p:cNvPr id="130061" name="Text Box 11" descr="Wide upward diagonal"/>
              <p:cNvSpPr txBox="1">
                <a:spLocks noChangeArrowheads="1"/>
              </p:cNvSpPr>
              <p:nvPr/>
            </p:nvSpPr>
            <p:spPr bwMode="auto">
              <a:xfrm>
                <a:off x="2285" y="466"/>
                <a:ext cx="328" cy="279"/>
              </a:xfrm>
              <a:prstGeom prst="rect">
                <a:avLst/>
              </a:prstGeom>
              <a:pattFill prst="wdUpDiag">
                <a:fgClr>
                  <a:srgbClr val="FFFFCC"/>
                </a:fgClr>
                <a:bgClr>
                  <a:schemeClr val="bg1"/>
                </a:bgClr>
              </a:pattFill>
              <a:ln w="9525">
                <a:noFill/>
                <a:miter lim="800000"/>
                <a:headEnd/>
                <a:tailEnd/>
              </a:ln>
            </p:spPr>
            <p:txBody>
              <a:bodyPr wrap="none" tIns="0"/>
              <a:lstStyle/>
              <a:p>
                <a:pPr algn="r">
                  <a:spcBef>
                    <a:spcPct val="50000"/>
                  </a:spcBef>
                </a:pPr>
                <a:r>
                  <a:rPr lang="en-US" sz="2600" b="1" i="1">
                    <a:cs typeface="Arial" charset="0"/>
                  </a:rPr>
                  <a:t>P</a:t>
                </a:r>
              </a:p>
            </p:txBody>
          </p:sp>
          <p:sp>
            <p:nvSpPr>
              <p:cNvPr id="130062" name="Text Box 12"/>
              <p:cNvSpPr txBox="1">
                <a:spLocks noChangeArrowheads="1"/>
              </p:cNvSpPr>
              <p:nvPr/>
            </p:nvSpPr>
            <p:spPr bwMode="auto">
              <a:xfrm>
                <a:off x="5250" y="657"/>
                <a:ext cx="225" cy="250"/>
              </a:xfrm>
              <a:prstGeom prst="rect">
                <a:avLst/>
              </a:prstGeom>
              <a:noFill/>
              <a:ln w="9525">
                <a:noFill/>
                <a:miter lim="800000"/>
                <a:headEnd/>
                <a:tailEnd/>
              </a:ln>
            </p:spPr>
            <p:txBody>
              <a:bodyPr lIns="0" tIns="0" rIns="0" bIns="0">
                <a:spAutoFit/>
              </a:bodyPr>
              <a:lstStyle/>
              <a:p>
                <a:pPr algn="ctr">
                  <a:spcBef>
                    <a:spcPct val="50000"/>
                  </a:spcBef>
                </a:pPr>
                <a:r>
                  <a:rPr lang="en-US" sz="2600" b="1" i="1">
                    <a:cs typeface="Arial" charset="0"/>
                  </a:rPr>
                  <a:t>S</a:t>
                </a:r>
              </a:p>
            </p:txBody>
          </p:sp>
          <p:sp>
            <p:nvSpPr>
              <p:cNvPr id="130063" name="Rectangle 13" descr="Wide upward diagonal"/>
              <p:cNvSpPr>
                <a:spLocks noChangeArrowheads="1"/>
              </p:cNvSpPr>
              <p:nvPr/>
            </p:nvSpPr>
            <p:spPr bwMode="auto">
              <a:xfrm>
                <a:off x="2302" y="3271"/>
                <a:ext cx="307" cy="247"/>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sp>
            <p:nvSpPr>
              <p:cNvPr id="130064" name="Rectangle 14" descr="Wide upward diagonal"/>
              <p:cNvSpPr>
                <a:spLocks noChangeArrowheads="1"/>
              </p:cNvSpPr>
              <p:nvPr/>
            </p:nvSpPr>
            <p:spPr bwMode="auto">
              <a:xfrm>
                <a:off x="2518" y="3431"/>
                <a:ext cx="277" cy="344"/>
              </a:xfrm>
              <a:prstGeom prst="rect">
                <a:avLst/>
              </a:prstGeom>
              <a:pattFill prst="wdUpDiag">
                <a:fgClr>
                  <a:srgbClr val="FFFFCC"/>
                </a:fgClr>
                <a:bgClr>
                  <a:schemeClr val="bg1"/>
                </a:bgClr>
              </a:pattFill>
              <a:ln w="9525">
                <a:noFill/>
                <a:miter lim="800000"/>
                <a:headEnd/>
                <a:tailEnd/>
              </a:ln>
            </p:spPr>
            <p:txBody>
              <a:bodyPr wrap="none" anchor="ctr"/>
              <a:lstStyle/>
              <a:p>
                <a:endParaRPr lang="en-US">
                  <a:cs typeface="Arial" charset="0"/>
                </a:endParaRPr>
              </a:p>
            </p:txBody>
          </p:sp>
          <p:grpSp>
            <p:nvGrpSpPr>
              <p:cNvPr id="130065" name="Group 15"/>
              <p:cNvGrpSpPr>
                <a:grpSpLocks/>
              </p:cNvGrpSpPr>
              <p:nvPr/>
            </p:nvGrpSpPr>
            <p:grpSpPr bwMode="auto">
              <a:xfrm>
                <a:off x="2738" y="3367"/>
                <a:ext cx="222" cy="123"/>
                <a:chOff x="2757" y="3291"/>
                <a:chExt cx="222" cy="123"/>
              </a:xfrm>
            </p:grpSpPr>
            <p:sp>
              <p:nvSpPr>
                <p:cNvPr id="130066" name="Line 16"/>
                <p:cNvSpPr>
                  <a:spLocks noChangeShapeType="1"/>
                </p:cNvSpPr>
                <p:nvPr/>
              </p:nvSpPr>
              <p:spPr bwMode="auto">
                <a:xfrm flipH="1">
                  <a:off x="2763" y="3309"/>
                  <a:ext cx="171" cy="105"/>
                </a:xfrm>
                <a:prstGeom prst="line">
                  <a:avLst/>
                </a:prstGeom>
                <a:noFill/>
                <a:ln w="38100">
                  <a:solidFill>
                    <a:schemeClr val="bg1"/>
                  </a:solidFill>
                  <a:round/>
                  <a:headEnd/>
                  <a:tailEnd/>
                </a:ln>
              </p:spPr>
              <p:txBody>
                <a:bodyPr/>
                <a:lstStyle/>
                <a:p>
                  <a:endParaRPr lang="en-US"/>
                </a:p>
              </p:txBody>
            </p:sp>
            <p:sp>
              <p:nvSpPr>
                <p:cNvPr id="130067" name="Line 17"/>
                <p:cNvSpPr>
                  <a:spLocks noChangeShapeType="1"/>
                </p:cNvSpPr>
                <p:nvPr/>
              </p:nvSpPr>
              <p:spPr bwMode="auto">
                <a:xfrm flipH="1">
                  <a:off x="2808" y="3300"/>
                  <a:ext cx="171" cy="105"/>
                </a:xfrm>
                <a:prstGeom prst="line">
                  <a:avLst/>
                </a:prstGeom>
                <a:noFill/>
                <a:ln w="19050">
                  <a:solidFill>
                    <a:schemeClr val="tx1"/>
                  </a:solidFill>
                  <a:round/>
                  <a:headEnd/>
                  <a:tailEnd/>
                </a:ln>
              </p:spPr>
              <p:txBody>
                <a:bodyPr/>
                <a:lstStyle/>
                <a:p>
                  <a:endParaRPr lang="en-US"/>
                </a:p>
              </p:txBody>
            </p:sp>
            <p:sp>
              <p:nvSpPr>
                <p:cNvPr id="130068" name="Line 18"/>
                <p:cNvSpPr>
                  <a:spLocks noChangeShapeType="1"/>
                </p:cNvSpPr>
                <p:nvPr/>
              </p:nvSpPr>
              <p:spPr bwMode="auto">
                <a:xfrm flipH="1">
                  <a:off x="2757" y="3291"/>
                  <a:ext cx="171" cy="105"/>
                </a:xfrm>
                <a:prstGeom prst="line">
                  <a:avLst/>
                </a:prstGeom>
                <a:noFill/>
                <a:ln w="19050">
                  <a:solidFill>
                    <a:schemeClr val="tx1"/>
                  </a:solidFill>
                  <a:round/>
                  <a:headEnd/>
                  <a:tailEnd/>
                </a:ln>
              </p:spPr>
              <p:txBody>
                <a:bodyPr/>
                <a:lstStyle/>
                <a:p>
                  <a:endParaRPr lang="en-US"/>
                </a:p>
              </p:txBody>
            </p:sp>
          </p:grpSp>
          <p:grpSp>
            <p:nvGrpSpPr>
              <p:cNvPr id="130069" name="Group 19"/>
              <p:cNvGrpSpPr>
                <a:grpSpLocks/>
              </p:cNvGrpSpPr>
              <p:nvPr/>
            </p:nvGrpSpPr>
            <p:grpSpPr bwMode="auto">
              <a:xfrm>
                <a:off x="2579" y="3211"/>
                <a:ext cx="186" cy="141"/>
                <a:chOff x="2586" y="3138"/>
                <a:chExt cx="186" cy="141"/>
              </a:xfrm>
            </p:grpSpPr>
            <p:sp>
              <p:nvSpPr>
                <p:cNvPr id="130070" name="Line 20"/>
                <p:cNvSpPr>
                  <a:spLocks noChangeShapeType="1"/>
                </p:cNvSpPr>
                <p:nvPr/>
              </p:nvSpPr>
              <p:spPr bwMode="auto">
                <a:xfrm flipH="1">
                  <a:off x="2586" y="3162"/>
                  <a:ext cx="171" cy="105"/>
                </a:xfrm>
                <a:prstGeom prst="line">
                  <a:avLst/>
                </a:prstGeom>
                <a:noFill/>
                <a:ln w="38100">
                  <a:solidFill>
                    <a:schemeClr val="bg1"/>
                  </a:solidFill>
                  <a:round/>
                  <a:headEnd/>
                  <a:tailEnd/>
                </a:ln>
              </p:spPr>
              <p:txBody>
                <a:bodyPr/>
                <a:lstStyle/>
                <a:p>
                  <a:endParaRPr lang="en-US"/>
                </a:p>
              </p:txBody>
            </p:sp>
            <p:sp>
              <p:nvSpPr>
                <p:cNvPr id="130071" name="Line 21"/>
                <p:cNvSpPr>
                  <a:spLocks noChangeShapeType="1"/>
                </p:cNvSpPr>
                <p:nvPr/>
              </p:nvSpPr>
              <p:spPr bwMode="auto">
                <a:xfrm flipH="1">
                  <a:off x="2601" y="3174"/>
                  <a:ext cx="171" cy="105"/>
                </a:xfrm>
                <a:prstGeom prst="line">
                  <a:avLst/>
                </a:prstGeom>
                <a:noFill/>
                <a:ln w="19050">
                  <a:solidFill>
                    <a:schemeClr val="tx1"/>
                  </a:solidFill>
                  <a:round/>
                  <a:headEnd/>
                  <a:tailEnd/>
                </a:ln>
              </p:spPr>
              <p:txBody>
                <a:bodyPr/>
                <a:lstStyle/>
                <a:p>
                  <a:endParaRPr lang="en-US"/>
                </a:p>
              </p:txBody>
            </p:sp>
            <p:sp>
              <p:nvSpPr>
                <p:cNvPr id="130072" name="Line 22"/>
                <p:cNvSpPr>
                  <a:spLocks noChangeShapeType="1"/>
                </p:cNvSpPr>
                <p:nvPr/>
              </p:nvSpPr>
              <p:spPr bwMode="auto">
                <a:xfrm flipH="1">
                  <a:off x="2592" y="3138"/>
                  <a:ext cx="171" cy="105"/>
                </a:xfrm>
                <a:prstGeom prst="line">
                  <a:avLst/>
                </a:prstGeom>
                <a:noFill/>
                <a:ln w="19050">
                  <a:solidFill>
                    <a:schemeClr val="tx1"/>
                  </a:solidFill>
                  <a:round/>
                  <a:headEnd/>
                  <a:tailEnd/>
                </a:ln>
              </p:spPr>
              <p:txBody>
                <a:bodyPr/>
                <a:lstStyle/>
                <a:p>
                  <a:endParaRPr lang="en-US"/>
                </a:p>
              </p:txBody>
            </p:sp>
          </p:grpSp>
          <p:sp>
            <p:nvSpPr>
              <p:cNvPr id="130073" name="Text Box 23"/>
              <p:cNvSpPr txBox="1">
                <a:spLocks noChangeArrowheads="1"/>
              </p:cNvSpPr>
              <p:nvPr/>
            </p:nvSpPr>
            <p:spPr bwMode="auto">
              <a:xfrm>
                <a:off x="2474" y="3436"/>
                <a:ext cx="189" cy="269"/>
              </a:xfrm>
              <a:prstGeom prst="rect">
                <a:avLst/>
              </a:prstGeom>
              <a:noFill/>
              <a:ln w="9525">
                <a:noFill/>
                <a:miter lim="800000"/>
                <a:headEnd/>
                <a:tailEnd/>
              </a:ln>
            </p:spPr>
            <p:txBody>
              <a:bodyPr>
                <a:spAutoFit/>
              </a:bodyPr>
              <a:lstStyle/>
              <a:p>
                <a:pPr algn="ctr">
                  <a:spcBef>
                    <a:spcPct val="50000"/>
                  </a:spcBef>
                </a:pPr>
                <a:r>
                  <a:rPr lang="en-US" sz="2200">
                    <a:cs typeface="Arial" charset="0"/>
                  </a:rPr>
                  <a:t>0</a:t>
                </a:r>
              </a:p>
            </p:txBody>
          </p:sp>
          <p:sp>
            <p:nvSpPr>
              <p:cNvPr id="130074" name="Text Box 24"/>
              <p:cNvSpPr txBox="1">
                <a:spLocks noChangeArrowheads="1"/>
              </p:cNvSpPr>
              <p:nvPr/>
            </p:nvSpPr>
            <p:spPr bwMode="auto">
              <a:xfrm>
                <a:off x="3225" y="225"/>
                <a:ext cx="1693" cy="544"/>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sz="2500">
                    <a:cs typeface="Arial" charset="0"/>
                  </a:rPr>
                  <a:t>The market for </a:t>
                </a:r>
                <a:br>
                  <a:rPr lang="en-US" sz="2500">
                    <a:cs typeface="Arial" charset="0"/>
                  </a:rPr>
                </a:br>
                <a:r>
                  <a:rPr lang="en-US" sz="2500">
                    <a:cs typeface="Arial" charset="0"/>
                  </a:rPr>
                  <a:t>hotel rooms</a:t>
                </a:r>
              </a:p>
            </p:txBody>
          </p:sp>
          <p:sp>
            <p:nvSpPr>
              <p:cNvPr id="130075" name="Text Box 25"/>
              <p:cNvSpPr txBox="1">
                <a:spLocks noChangeArrowheads="1"/>
              </p:cNvSpPr>
              <p:nvPr/>
            </p:nvSpPr>
            <p:spPr bwMode="auto">
              <a:xfrm>
                <a:off x="5220" y="2165"/>
                <a:ext cx="210" cy="250"/>
              </a:xfrm>
              <a:prstGeom prst="rect">
                <a:avLst/>
              </a:prstGeom>
              <a:solidFill>
                <a:schemeClr val="bg1"/>
              </a:solidFill>
              <a:ln w="9525">
                <a:noFill/>
                <a:miter lim="800000"/>
                <a:headEnd/>
                <a:tailEnd/>
              </a:ln>
            </p:spPr>
            <p:txBody>
              <a:bodyPr lIns="0" tIns="0" rIns="0" bIns="0">
                <a:spAutoFit/>
              </a:bodyPr>
              <a:lstStyle/>
              <a:p>
                <a:pPr algn="ctr">
                  <a:spcBef>
                    <a:spcPct val="50000"/>
                  </a:spcBef>
                </a:pPr>
                <a:r>
                  <a:rPr lang="en-US" sz="2600" b="1" i="1">
                    <a:cs typeface="Arial" charset="0"/>
                  </a:rPr>
                  <a:t>D</a:t>
                </a:r>
              </a:p>
            </p:txBody>
          </p:sp>
        </p:grpSp>
      </p:grpSp>
      <p:sp>
        <p:nvSpPr>
          <p:cNvPr id="261148" name="Rectangle 28"/>
          <p:cNvSpPr>
            <a:spLocks noChangeArrowheads="1"/>
          </p:cNvSpPr>
          <p:nvPr/>
        </p:nvSpPr>
        <p:spPr bwMode="auto">
          <a:xfrm>
            <a:off x="795338" y="1960563"/>
            <a:ext cx="1654175" cy="592137"/>
          </a:xfrm>
          <a:prstGeom prst="rect">
            <a:avLst/>
          </a:prstGeom>
          <a:noFill/>
          <a:ln w="9525">
            <a:noFill/>
            <a:miter lim="800000"/>
            <a:headEnd/>
            <a:tailEnd/>
          </a:ln>
          <a:effectLst/>
        </p:spPr>
        <p:txBody>
          <a:bodyPr/>
          <a:lstStyle/>
          <a:p>
            <a:pPr>
              <a:lnSpc>
                <a:spcPct val="105000"/>
              </a:lnSpc>
              <a:spcBef>
                <a:spcPct val="50000"/>
              </a:spcBef>
              <a:buClr>
                <a:srgbClr val="003399"/>
              </a:buClr>
              <a:buSzPct val="120000"/>
              <a:buFont typeface="Wingdings" pitchFamily="2" charset="2"/>
              <a:buNone/>
            </a:pPr>
            <a:r>
              <a:rPr lang="en-US" sz="2800" b="1" i="1"/>
              <a:t>Q</a:t>
            </a:r>
            <a:r>
              <a:rPr lang="en-US" sz="2800"/>
              <a:t> = 80</a:t>
            </a:r>
          </a:p>
        </p:txBody>
      </p:sp>
      <p:sp>
        <p:nvSpPr>
          <p:cNvPr id="261149" name="Text Box 29"/>
          <p:cNvSpPr txBox="1">
            <a:spLocks noChangeArrowheads="1"/>
          </p:cNvSpPr>
          <p:nvPr/>
        </p:nvSpPr>
        <p:spPr bwMode="auto">
          <a:xfrm>
            <a:off x="673100" y="2598738"/>
            <a:ext cx="1831975" cy="523875"/>
          </a:xfrm>
          <a:prstGeom prst="rect">
            <a:avLst/>
          </a:prstGeom>
          <a:noFill/>
          <a:ln w="9525">
            <a:noFill/>
            <a:miter lim="800000"/>
            <a:headEnd/>
            <a:tailEnd/>
          </a:ln>
        </p:spPr>
        <p:txBody>
          <a:bodyPr>
            <a:spAutoFit/>
          </a:bodyPr>
          <a:lstStyle/>
          <a:p>
            <a:pPr>
              <a:lnSpc>
                <a:spcPct val="105000"/>
              </a:lnSpc>
              <a:spcBef>
                <a:spcPct val="50000"/>
              </a:spcBef>
              <a:buClr>
                <a:srgbClr val="003399"/>
              </a:buClr>
              <a:buSzPct val="120000"/>
              <a:buFont typeface="Wingdings" pitchFamily="2" charset="2"/>
              <a:buNone/>
            </a:pPr>
            <a:r>
              <a:rPr lang="en-US" sz="2700" b="1" i="1">
                <a:cs typeface="Arial" charset="0"/>
              </a:rPr>
              <a:t>P</a:t>
            </a:r>
            <a:r>
              <a:rPr lang="en-US" sz="2700" b="1" baseline="-25000">
                <a:cs typeface="Arial" charset="0"/>
              </a:rPr>
              <a:t>B</a:t>
            </a:r>
            <a:r>
              <a:rPr lang="en-US" sz="2700">
                <a:cs typeface="Arial" charset="0"/>
              </a:rPr>
              <a:t> = $110</a:t>
            </a:r>
          </a:p>
        </p:txBody>
      </p:sp>
      <p:sp>
        <p:nvSpPr>
          <p:cNvPr id="261150" name="Text Box 30"/>
          <p:cNvSpPr txBox="1">
            <a:spLocks noChangeArrowheads="1"/>
          </p:cNvSpPr>
          <p:nvPr/>
        </p:nvSpPr>
        <p:spPr bwMode="auto">
          <a:xfrm>
            <a:off x="684213" y="3241675"/>
            <a:ext cx="1762125" cy="523875"/>
          </a:xfrm>
          <a:prstGeom prst="rect">
            <a:avLst/>
          </a:prstGeom>
          <a:noFill/>
          <a:ln w="9525">
            <a:noFill/>
            <a:miter lim="800000"/>
            <a:headEnd/>
            <a:tailEnd/>
          </a:ln>
        </p:spPr>
        <p:txBody>
          <a:bodyPr>
            <a:spAutoFit/>
          </a:bodyPr>
          <a:lstStyle/>
          <a:p>
            <a:pPr>
              <a:lnSpc>
                <a:spcPct val="105000"/>
              </a:lnSpc>
              <a:spcBef>
                <a:spcPct val="50000"/>
              </a:spcBef>
              <a:buClr>
                <a:srgbClr val="003399"/>
              </a:buClr>
              <a:buSzPct val="120000"/>
              <a:buFont typeface="Wingdings" pitchFamily="2" charset="2"/>
              <a:buNone/>
            </a:pPr>
            <a:r>
              <a:rPr lang="en-US" sz="2700" b="1" i="1">
                <a:cs typeface="Arial" charset="0"/>
              </a:rPr>
              <a:t>P</a:t>
            </a:r>
            <a:r>
              <a:rPr lang="en-US" sz="2700" b="1" baseline="-25000">
                <a:cs typeface="Arial" charset="0"/>
              </a:rPr>
              <a:t>S</a:t>
            </a:r>
            <a:r>
              <a:rPr lang="en-US" sz="2700">
                <a:cs typeface="Arial" charset="0"/>
              </a:rPr>
              <a:t> = $80</a:t>
            </a:r>
          </a:p>
        </p:txBody>
      </p:sp>
      <p:sp>
        <p:nvSpPr>
          <p:cNvPr id="261151" name="Text Box 31"/>
          <p:cNvSpPr txBox="1">
            <a:spLocks noChangeArrowheads="1"/>
          </p:cNvSpPr>
          <p:nvPr/>
        </p:nvSpPr>
        <p:spPr bwMode="auto">
          <a:xfrm>
            <a:off x="668338" y="4279900"/>
            <a:ext cx="2332037" cy="1470025"/>
          </a:xfrm>
          <a:prstGeom prst="rect">
            <a:avLst/>
          </a:prstGeom>
          <a:noFill/>
          <a:ln w="9525">
            <a:noFill/>
            <a:miter lim="800000"/>
            <a:headEnd/>
            <a:tailEnd/>
          </a:ln>
        </p:spPr>
        <p:txBody>
          <a:bodyPr>
            <a:spAutoFit/>
          </a:bodyPr>
          <a:lstStyle/>
          <a:p>
            <a:pPr>
              <a:lnSpc>
                <a:spcPct val="105000"/>
              </a:lnSpc>
              <a:spcBef>
                <a:spcPct val="70000"/>
              </a:spcBef>
              <a:buClr>
                <a:srgbClr val="003399"/>
              </a:buClr>
              <a:buSzPct val="120000"/>
              <a:buFont typeface="Wingdings" pitchFamily="2" charset="2"/>
              <a:buNone/>
            </a:pPr>
            <a:r>
              <a:rPr lang="en-US" sz="2700" u="sng">
                <a:cs typeface="Arial" charset="0"/>
              </a:rPr>
              <a:t>Incidence</a:t>
            </a:r>
          </a:p>
          <a:p>
            <a:pPr marL="166688" lvl="1">
              <a:lnSpc>
                <a:spcPct val="105000"/>
              </a:lnSpc>
              <a:spcBef>
                <a:spcPct val="10000"/>
              </a:spcBef>
              <a:buClr>
                <a:srgbClr val="003399"/>
              </a:buClr>
              <a:buSzPct val="130000"/>
            </a:pPr>
            <a:r>
              <a:rPr lang="en-US" sz="2700">
                <a:cs typeface="Arial" charset="0"/>
              </a:rPr>
              <a:t>buyers: $10</a:t>
            </a:r>
          </a:p>
          <a:p>
            <a:pPr marL="166688" lvl="1">
              <a:lnSpc>
                <a:spcPct val="105000"/>
              </a:lnSpc>
              <a:spcBef>
                <a:spcPct val="10000"/>
              </a:spcBef>
              <a:buClr>
                <a:srgbClr val="003399"/>
              </a:buClr>
              <a:buSzPct val="130000"/>
            </a:pPr>
            <a:r>
              <a:rPr lang="en-US" sz="2700">
                <a:cs typeface="Arial" charset="0"/>
              </a:rPr>
              <a:t>sellers: $20</a:t>
            </a:r>
          </a:p>
        </p:txBody>
      </p:sp>
      <p:sp>
        <p:nvSpPr>
          <p:cNvPr id="261152" name="Line 32"/>
          <p:cNvSpPr>
            <a:spLocks noChangeShapeType="1"/>
          </p:cNvSpPr>
          <p:nvPr/>
        </p:nvSpPr>
        <p:spPr bwMode="auto">
          <a:xfrm flipV="1">
            <a:off x="5921375" y="2957513"/>
            <a:ext cx="0" cy="1316037"/>
          </a:xfrm>
          <a:prstGeom prst="line">
            <a:avLst/>
          </a:prstGeom>
          <a:noFill/>
          <a:ln w="38100">
            <a:solidFill>
              <a:srgbClr val="0000FF"/>
            </a:solidFill>
            <a:round/>
            <a:headEnd/>
            <a:tailEnd/>
          </a:ln>
        </p:spPr>
        <p:txBody>
          <a:bodyPr/>
          <a:lstStyle/>
          <a:p>
            <a:endParaRPr lang="en-US"/>
          </a:p>
        </p:txBody>
      </p:sp>
      <p:grpSp>
        <p:nvGrpSpPr>
          <p:cNvPr id="7" name="Group 33"/>
          <p:cNvGrpSpPr>
            <a:grpSpLocks/>
          </p:cNvGrpSpPr>
          <p:nvPr/>
        </p:nvGrpSpPr>
        <p:grpSpPr bwMode="auto">
          <a:xfrm>
            <a:off x="4983163" y="2970213"/>
            <a:ext cx="908050" cy="1316037"/>
            <a:chOff x="3118" y="1466"/>
            <a:chExt cx="572" cy="829"/>
          </a:xfrm>
        </p:grpSpPr>
        <p:sp>
          <p:nvSpPr>
            <p:cNvPr id="130082" name="AutoShape 34"/>
            <p:cNvSpPr>
              <a:spLocks/>
            </p:cNvSpPr>
            <p:nvPr/>
          </p:nvSpPr>
          <p:spPr bwMode="auto">
            <a:xfrm>
              <a:off x="3560" y="1466"/>
              <a:ext cx="130" cy="829"/>
            </a:xfrm>
            <a:prstGeom prst="leftBrace">
              <a:avLst>
                <a:gd name="adj1" fmla="val 69201"/>
                <a:gd name="adj2" fmla="val 48491"/>
              </a:avLst>
            </a:prstGeom>
            <a:noFill/>
            <a:ln w="19050">
              <a:solidFill>
                <a:srgbClr val="000099"/>
              </a:solidFill>
              <a:round/>
              <a:headEnd/>
              <a:tailEnd/>
            </a:ln>
          </p:spPr>
          <p:txBody>
            <a:bodyPr wrap="none" anchor="ctr"/>
            <a:lstStyle/>
            <a:p>
              <a:endParaRPr lang="en-US">
                <a:cs typeface="Arial" charset="0"/>
              </a:endParaRPr>
            </a:p>
          </p:txBody>
        </p:sp>
        <p:sp>
          <p:nvSpPr>
            <p:cNvPr id="130083" name="Text Box 35"/>
            <p:cNvSpPr txBox="1">
              <a:spLocks noChangeArrowheads="1"/>
            </p:cNvSpPr>
            <p:nvPr/>
          </p:nvSpPr>
          <p:spPr bwMode="auto">
            <a:xfrm>
              <a:off x="3118" y="1726"/>
              <a:ext cx="442" cy="288"/>
            </a:xfrm>
            <a:prstGeom prst="rect">
              <a:avLst/>
            </a:prstGeom>
            <a:noFill/>
            <a:ln w="9525">
              <a:noFill/>
              <a:miter lim="800000"/>
              <a:headEnd/>
              <a:tailEnd/>
            </a:ln>
          </p:spPr>
          <p:txBody>
            <a:bodyPr>
              <a:spAutoFit/>
            </a:bodyPr>
            <a:lstStyle/>
            <a:p>
              <a:pPr algn="r">
                <a:spcBef>
                  <a:spcPct val="50000"/>
                </a:spcBef>
              </a:pPr>
              <a:r>
                <a:rPr lang="en-US" sz="2400">
                  <a:solidFill>
                    <a:srgbClr val="000099"/>
                  </a:solidFill>
                  <a:cs typeface="Arial" charset="0"/>
                </a:rPr>
                <a:t>Tax</a:t>
              </a:r>
            </a:p>
          </p:txBody>
        </p:sp>
      </p:grpSp>
      <p:grpSp>
        <p:nvGrpSpPr>
          <p:cNvPr id="8" name="Group 36"/>
          <p:cNvGrpSpPr>
            <a:grpSpLocks/>
          </p:cNvGrpSpPr>
          <p:nvPr/>
        </p:nvGrpSpPr>
        <p:grpSpPr bwMode="auto">
          <a:xfrm>
            <a:off x="5662613" y="2947988"/>
            <a:ext cx="534987" cy="3744912"/>
            <a:chOff x="3549" y="1452"/>
            <a:chExt cx="337" cy="2359"/>
          </a:xfrm>
        </p:grpSpPr>
        <p:sp>
          <p:nvSpPr>
            <p:cNvPr id="130085" name="Line 37"/>
            <p:cNvSpPr>
              <a:spLocks noChangeShapeType="1"/>
            </p:cNvSpPr>
            <p:nvPr/>
          </p:nvSpPr>
          <p:spPr bwMode="auto">
            <a:xfrm>
              <a:off x="3719" y="1452"/>
              <a:ext cx="0" cy="1967"/>
            </a:xfrm>
            <a:prstGeom prst="line">
              <a:avLst/>
            </a:prstGeom>
            <a:noFill/>
            <a:ln w="28575">
              <a:solidFill>
                <a:srgbClr val="FF0000"/>
              </a:solidFill>
              <a:prstDash val="dash"/>
              <a:round/>
              <a:headEnd/>
              <a:tailEnd/>
            </a:ln>
          </p:spPr>
          <p:txBody>
            <a:bodyPr/>
            <a:lstStyle/>
            <a:p>
              <a:endParaRPr lang="en-US"/>
            </a:p>
          </p:txBody>
        </p:sp>
        <p:sp>
          <p:nvSpPr>
            <p:cNvPr id="130086" name="Rectangle 38"/>
            <p:cNvSpPr>
              <a:spLocks noChangeArrowheads="1"/>
            </p:cNvSpPr>
            <p:nvPr/>
          </p:nvSpPr>
          <p:spPr bwMode="auto">
            <a:xfrm>
              <a:off x="3549" y="3544"/>
              <a:ext cx="337" cy="267"/>
            </a:xfrm>
            <a:prstGeom prst="rect">
              <a:avLst/>
            </a:prstGeom>
            <a:noFill/>
            <a:ln w="12700">
              <a:solidFill>
                <a:srgbClr val="FF0000"/>
              </a:solidFill>
              <a:miter lim="800000"/>
              <a:headEnd/>
              <a:tailEnd/>
            </a:ln>
          </p:spPr>
          <p:txBody>
            <a:bodyPr wrap="none" anchor="ctr"/>
            <a:lstStyle/>
            <a:p>
              <a:endParaRPr lang="en-US">
                <a:cs typeface="Arial" charset="0"/>
              </a:endParaRPr>
            </a:p>
          </p:txBody>
        </p:sp>
      </p:grpSp>
      <p:grpSp>
        <p:nvGrpSpPr>
          <p:cNvPr id="9" name="Group 39"/>
          <p:cNvGrpSpPr>
            <a:grpSpLocks/>
          </p:cNvGrpSpPr>
          <p:nvPr/>
        </p:nvGrpSpPr>
        <p:grpSpPr bwMode="auto">
          <a:xfrm>
            <a:off x="2868613" y="2728913"/>
            <a:ext cx="3060700" cy="477837"/>
            <a:chOff x="1786" y="1305"/>
            <a:chExt cx="1928" cy="301"/>
          </a:xfrm>
        </p:grpSpPr>
        <p:sp>
          <p:nvSpPr>
            <p:cNvPr id="130088" name="Line 40"/>
            <p:cNvSpPr>
              <a:spLocks noChangeShapeType="1"/>
            </p:cNvSpPr>
            <p:nvPr/>
          </p:nvSpPr>
          <p:spPr bwMode="auto">
            <a:xfrm flipH="1">
              <a:off x="2677" y="1452"/>
              <a:ext cx="1037" cy="0"/>
            </a:xfrm>
            <a:prstGeom prst="line">
              <a:avLst/>
            </a:prstGeom>
            <a:noFill/>
            <a:ln w="28575">
              <a:solidFill>
                <a:srgbClr val="FF0000"/>
              </a:solidFill>
              <a:prstDash val="dash"/>
              <a:round/>
              <a:headEnd/>
              <a:tailEnd/>
            </a:ln>
          </p:spPr>
          <p:txBody>
            <a:bodyPr/>
            <a:lstStyle/>
            <a:p>
              <a:endParaRPr lang="en-US"/>
            </a:p>
          </p:txBody>
        </p:sp>
        <p:sp>
          <p:nvSpPr>
            <p:cNvPr id="130089" name="Text Box 41"/>
            <p:cNvSpPr txBox="1">
              <a:spLocks noChangeArrowheads="1"/>
            </p:cNvSpPr>
            <p:nvPr/>
          </p:nvSpPr>
          <p:spPr bwMode="auto">
            <a:xfrm>
              <a:off x="1786" y="1322"/>
              <a:ext cx="505" cy="269"/>
            </a:xfrm>
            <a:prstGeom prst="rect">
              <a:avLst/>
            </a:prstGeom>
            <a:noFill/>
            <a:ln w="9525">
              <a:noFill/>
              <a:miter lim="800000"/>
              <a:headEnd/>
              <a:tailEnd/>
            </a:ln>
          </p:spPr>
          <p:txBody>
            <a:bodyPr>
              <a:spAutoFit/>
            </a:bodyPr>
            <a:lstStyle/>
            <a:p>
              <a:pPr algn="r">
                <a:spcBef>
                  <a:spcPct val="50000"/>
                </a:spcBef>
              </a:pPr>
              <a:r>
                <a:rPr lang="en-US" sz="2200" b="1" i="1">
                  <a:cs typeface="Arial" charset="0"/>
                </a:rPr>
                <a:t>P</a:t>
              </a:r>
              <a:r>
                <a:rPr lang="en-US" sz="2200" b="1" i="1" baseline="-25000">
                  <a:cs typeface="Arial" charset="0"/>
                </a:rPr>
                <a:t>B</a:t>
              </a:r>
              <a:r>
                <a:rPr lang="en-US" sz="2200">
                  <a:cs typeface="Arial" charset="0"/>
                </a:rPr>
                <a:t> =</a:t>
              </a:r>
              <a:endParaRPr lang="en-US" sz="2200" b="1" i="1" baseline="-25000">
                <a:cs typeface="Arial" charset="0"/>
              </a:endParaRPr>
            </a:p>
          </p:txBody>
        </p:sp>
        <p:sp>
          <p:nvSpPr>
            <p:cNvPr id="130090" name="Rectangle 42"/>
            <p:cNvSpPr>
              <a:spLocks noChangeArrowheads="1"/>
            </p:cNvSpPr>
            <p:nvPr/>
          </p:nvSpPr>
          <p:spPr bwMode="auto">
            <a:xfrm>
              <a:off x="1819" y="1305"/>
              <a:ext cx="768" cy="301"/>
            </a:xfrm>
            <a:prstGeom prst="rect">
              <a:avLst/>
            </a:prstGeom>
            <a:noFill/>
            <a:ln w="12700">
              <a:solidFill>
                <a:srgbClr val="FF0000"/>
              </a:solidFill>
              <a:miter lim="800000"/>
              <a:headEnd/>
              <a:tailEnd/>
            </a:ln>
          </p:spPr>
          <p:txBody>
            <a:bodyPr wrap="none" anchor="ctr"/>
            <a:lstStyle/>
            <a:p>
              <a:endParaRPr lang="en-US">
                <a:cs typeface="Arial" charset="0"/>
              </a:endParaRPr>
            </a:p>
          </p:txBody>
        </p:sp>
      </p:grpSp>
      <p:grpSp>
        <p:nvGrpSpPr>
          <p:cNvPr id="10" name="Group 43"/>
          <p:cNvGrpSpPr>
            <a:grpSpLocks/>
          </p:cNvGrpSpPr>
          <p:nvPr/>
        </p:nvGrpSpPr>
        <p:grpSpPr bwMode="auto">
          <a:xfrm>
            <a:off x="2978150" y="4048125"/>
            <a:ext cx="2941638" cy="477838"/>
            <a:chOff x="1855" y="2148"/>
            <a:chExt cx="1853" cy="301"/>
          </a:xfrm>
        </p:grpSpPr>
        <p:sp>
          <p:nvSpPr>
            <p:cNvPr id="130092" name="Line 44"/>
            <p:cNvSpPr>
              <a:spLocks noChangeShapeType="1"/>
            </p:cNvSpPr>
            <p:nvPr/>
          </p:nvSpPr>
          <p:spPr bwMode="auto">
            <a:xfrm flipH="1">
              <a:off x="2671" y="2295"/>
              <a:ext cx="1037" cy="0"/>
            </a:xfrm>
            <a:prstGeom prst="line">
              <a:avLst/>
            </a:prstGeom>
            <a:noFill/>
            <a:ln w="28575">
              <a:solidFill>
                <a:srgbClr val="FF0000"/>
              </a:solidFill>
              <a:prstDash val="dash"/>
              <a:round/>
              <a:headEnd/>
              <a:tailEnd/>
            </a:ln>
          </p:spPr>
          <p:txBody>
            <a:bodyPr/>
            <a:lstStyle/>
            <a:p>
              <a:endParaRPr lang="en-US"/>
            </a:p>
          </p:txBody>
        </p:sp>
        <p:sp>
          <p:nvSpPr>
            <p:cNvPr id="130093" name="Text Box 45"/>
            <p:cNvSpPr txBox="1">
              <a:spLocks noChangeArrowheads="1"/>
            </p:cNvSpPr>
            <p:nvPr/>
          </p:nvSpPr>
          <p:spPr bwMode="auto">
            <a:xfrm>
              <a:off x="1855" y="2160"/>
              <a:ext cx="505" cy="269"/>
            </a:xfrm>
            <a:prstGeom prst="rect">
              <a:avLst/>
            </a:prstGeom>
            <a:noFill/>
            <a:ln w="9525">
              <a:noFill/>
              <a:miter lim="800000"/>
              <a:headEnd/>
              <a:tailEnd/>
            </a:ln>
          </p:spPr>
          <p:txBody>
            <a:bodyPr>
              <a:spAutoFit/>
            </a:bodyPr>
            <a:lstStyle/>
            <a:p>
              <a:pPr algn="r">
                <a:spcBef>
                  <a:spcPct val="50000"/>
                </a:spcBef>
              </a:pPr>
              <a:r>
                <a:rPr lang="en-US" sz="2200" b="1" i="1">
                  <a:cs typeface="Arial" charset="0"/>
                </a:rPr>
                <a:t>P</a:t>
              </a:r>
              <a:r>
                <a:rPr lang="en-US" sz="2200" b="1" i="1" baseline="-25000">
                  <a:cs typeface="Arial" charset="0"/>
                </a:rPr>
                <a:t>S</a:t>
              </a:r>
              <a:r>
                <a:rPr lang="en-US" sz="2200">
                  <a:cs typeface="Arial" charset="0"/>
                </a:rPr>
                <a:t> =</a:t>
              </a:r>
              <a:endParaRPr lang="en-US" sz="2200" b="1" i="1" baseline="-25000">
                <a:cs typeface="Arial" charset="0"/>
              </a:endParaRPr>
            </a:p>
          </p:txBody>
        </p:sp>
        <p:sp>
          <p:nvSpPr>
            <p:cNvPr id="130094" name="Rectangle 46"/>
            <p:cNvSpPr>
              <a:spLocks noChangeArrowheads="1"/>
            </p:cNvSpPr>
            <p:nvPr/>
          </p:nvSpPr>
          <p:spPr bwMode="auto">
            <a:xfrm>
              <a:off x="1878" y="2148"/>
              <a:ext cx="718" cy="301"/>
            </a:xfrm>
            <a:prstGeom prst="rect">
              <a:avLst/>
            </a:prstGeom>
            <a:noFill/>
            <a:ln w="12700">
              <a:solidFill>
                <a:srgbClr val="FF0000"/>
              </a:solidFill>
              <a:miter lim="800000"/>
              <a:headEnd/>
              <a:tailEnd/>
            </a:ln>
          </p:spPr>
          <p:txBody>
            <a:bodyPr wrap="none" anchor="ctr"/>
            <a:lstStyle/>
            <a:p>
              <a:endParaRPr lang="en-US">
                <a:cs typeface="Arial" charset="0"/>
              </a:endParaRPr>
            </a:p>
          </p:txBody>
        </p:sp>
      </p:gr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61152"/>
                                        </p:tgtEl>
                                        <p:attrNameLst>
                                          <p:attrName>style.visibility</p:attrName>
                                        </p:attrNameLst>
                                      </p:cBhvr>
                                      <p:to>
                                        <p:strVal val="visible"/>
                                      </p:to>
                                    </p:set>
                                    <p:animEffect transition="in" filter="wipe(up)">
                                      <p:cBhvr>
                                        <p:cTn id="7" dur="500"/>
                                        <p:tgtEl>
                                          <p:spTgt spid="261152"/>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down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1148">
                                            <p:txEl>
                                              <p:pRg st="0" end="0"/>
                                            </p:txEl>
                                          </p:spTgt>
                                        </p:tgtEl>
                                        <p:attrNameLst>
                                          <p:attrName>style.visibility</p:attrName>
                                        </p:attrNameLst>
                                      </p:cBhvr>
                                      <p:to>
                                        <p:strVal val="visible"/>
                                      </p:to>
                                    </p:set>
                                    <p:animEffect transition="in" filter="wipe(left)">
                                      <p:cBhvr>
                                        <p:cTn id="16" dur="500"/>
                                        <p:tgtEl>
                                          <p:spTgt spid="261148">
                                            <p:txEl>
                                              <p:pRg st="0" end="0"/>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61149"/>
                                        </p:tgtEl>
                                        <p:attrNameLst>
                                          <p:attrName>style.visibility</p:attrName>
                                        </p:attrNameLst>
                                      </p:cBhvr>
                                      <p:to>
                                        <p:strVal val="visible"/>
                                      </p:to>
                                    </p:set>
                                    <p:animEffect transition="in" filter="wipe(left)">
                                      <p:cBhvr>
                                        <p:cTn id="24" dur="500"/>
                                        <p:tgtEl>
                                          <p:spTgt spid="261149"/>
                                        </p:tgtEl>
                                      </p:cBhvr>
                                    </p:animEffect>
                                  </p:childTnLst>
                                </p:cTn>
                              </p:par>
                              <p:par>
                                <p:cTn id="25" presetID="22" presetClass="entr" presetSubtype="2"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1150"/>
                                        </p:tgtEl>
                                        <p:attrNameLst>
                                          <p:attrName>style.visibility</p:attrName>
                                        </p:attrNameLst>
                                      </p:cBhvr>
                                      <p:to>
                                        <p:strVal val="visible"/>
                                      </p:to>
                                    </p:set>
                                    <p:animEffect transition="in" filter="wipe(left)">
                                      <p:cBhvr>
                                        <p:cTn id="32" dur="500"/>
                                        <p:tgtEl>
                                          <p:spTgt spid="261150"/>
                                        </p:tgtEl>
                                      </p:cBhvr>
                                    </p:animEffect>
                                  </p:childTnLst>
                                </p:cTn>
                              </p:par>
                              <p:par>
                                <p:cTn id="33" presetID="22" presetClass="entr" presetSubtype="2"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61151"/>
                                        </p:tgtEl>
                                        <p:attrNameLst>
                                          <p:attrName>style.visibility</p:attrName>
                                        </p:attrNameLst>
                                      </p:cBhvr>
                                      <p:to>
                                        <p:strVal val="visible"/>
                                      </p:to>
                                    </p:set>
                                    <p:animEffect transition="in" filter="wipe(left)">
                                      <p:cBhvr>
                                        <p:cTn id="40" dur="500"/>
                                        <p:tgtEl>
                                          <p:spTgt spid="261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48" grpId="0" build="p" bldLvl="5"/>
      <p:bldP spid="261149" grpId="0"/>
      <p:bldP spid="261150" grpId="0"/>
      <p:bldP spid="261151" grpId="0"/>
      <p:bldP spid="261152"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 name="Footer Placeholder 1"/>
          <p:cNvSpPr>
            <a:spLocks noGrp="1"/>
          </p:cNvSpPr>
          <p:nvPr>
            <p:ph type="ftr" sz="quarter" idx="10"/>
          </p:nvPr>
        </p:nvSpPr>
        <p:spPr/>
        <p:txBody>
          <a:bodyPr/>
          <a:lstStyle/>
          <a:p>
            <a:r>
              <a:rPr lang="en-US"/>
              <a:t>SUPPLY, DEMAND, AND GOVERNMENT POLICIES</a:t>
            </a:r>
          </a:p>
        </p:txBody>
      </p:sp>
      <p:sp>
        <p:nvSpPr>
          <p:cNvPr id="53" name="Slide Number Placeholder 2"/>
          <p:cNvSpPr>
            <a:spLocks noGrp="1"/>
          </p:cNvSpPr>
          <p:nvPr>
            <p:ph type="sldNum" sz="quarter" idx="11"/>
          </p:nvPr>
        </p:nvSpPr>
        <p:spPr/>
        <p:txBody>
          <a:bodyPr/>
          <a:lstStyle/>
          <a:p>
            <a:fld id="{5D376328-14EE-4F35-BC55-268154A7977F}" type="slidenum">
              <a:rPr lang="en-US"/>
              <a:pPr/>
              <a:t>27</a:t>
            </a:fld>
            <a:endParaRPr lang="en-US"/>
          </a:p>
        </p:txBody>
      </p:sp>
      <p:sp>
        <p:nvSpPr>
          <p:cNvPr id="93186" name="Rectangle 2"/>
          <p:cNvSpPr>
            <a:spLocks noGrp="1" noChangeArrowheads="1"/>
          </p:cNvSpPr>
          <p:nvPr>
            <p:ph type="title" idx="4294967295"/>
          </p:nvPr>
        </p:nvSpPr>
        <p:spPr/>
        <p:txBody>
          <a:bodyPr/>
          <a:lstStyle/>
          <a:p>
            <a:r>
              <a:rPr lang="en-US" sz="3700"/>
              <a:t>Elasticity and Tax Incidence</a:t>
            </a:r>
          </a:p>
        </p:txBody>
      </p:sp>
      <p:sp>
        <p:nvSpPr>
          <p:cNvPr id="93187" name="Rectangle 3"/>
          <p:cNvSpPr>
            <a:spLocks noGrp="1" noChangeArrowheads="1"/>
          </p:cNvSpPr>
          <p:nvPr>
            <p:ph type="body" idx="4294967295"/>
          </p:nvPr>
        </p:nvSpPr>
        <p:spPr>
          <a:xfrm>
            <a:off x="404813" y="1035050"/>
            <a:ext cx="7254875" cy="579438"/>
          </a:xfrm>
        </p:spPr>
        <p:txBody>
          <a:bodyPr/>
          <a:lstStyle/>
          <a:p>
            <a:pPr marL="0" indent="0">
              <a:buFont typeface="Wingdings" pitchFamily="2" charset="2"/>
              <a:buNone/>
            </a:pPr>
            <a:r>
              <a:rPr lang="en-US" sz="2600" u="sng"/>
              <a:t>CASE 1:  Supply is more elastic than demand</a:t>
            </a:r>
          </a:p>
        </p:txBody>
      </p:sp>
      <p:grpSp>
        <p:nvGrpSpPr>
          <p:cNvPr id="93188" name="Group 4"/>
          <p:cNvGrpSpPr>
            <a:grpSpLocks/>
          </p:cNvGrpSpPr>
          <p:nvPr/>
        </p:nvGrpSpPr>
        <p:grpSpPr bwMode="auto">
          <a:xfrm>
            <a:off x="3344863" y="1824038"/>
            <a:ext cx="3316287" cy="4108450"/>
            <a:chOff x="3326" y="1149"/>
            <a:chExt cx="2089" cy="2588"/>
          </a:xfrm>
        </p:grpSpPr>
        <p:grpSp>
          <p:nvGrpSpPr>
            <p:cNvPr id="93189" name="Group 5"/>
            <p:cNvGrpSpPr>
              <a:grpSpLocks/>
            </p:cNvGrpSpPr>
            <p:nvPr/>
          </p:nvGrpSpPr>
          <p:grpSpPr bwMode="auto">
            <a:xfrm>
              <a:off x="3433" y="1403"/>
              <a:ext cx="1784" cy="2190"/>
              <a:chOff x="2424" y="1167"/>
              <a:chExt cx="2400" cy="2079"/>
            </a:xfrm>
          </p:grpSpPr>
          <p:sp>
            <p:nvSpPr>
              <p:cNvPr id="93190" name="Line 6"/>
              <p:cNvSpPr>
                <a:spLocks noChangeShapeType="1"/>
              </p:cNvSpPr>
              <p:nvPr/>
            </p:nvSpPr>
            <p:spPr bwMode="auto">
              <a:xfrm>
                <a:off x="2424" y="1167"/>
                <a:ext cx="0" cy="2079"/>
              </a:xfrm>
              <a:prstGeom prst="line">
                <a:avLst/>
              </a:prstGeom>
              <a:noFill/>
              <a:ln w="9525">
                <a:solidFill>
                  <a:schemeClr val="tx1"/>
                </a:solidFill>
                <a:round/>
                <a:headEnd/>
                <a:tailEnd/>
              </a:ln>
            </p:spPr>
            <p:txBody>
              <a:bodyPr/>
              <a:lstStyle/>
              <a:p>
                <a:endParaRPr lang="en-US"/>
              </a:p>
            </p:txBody>
          </p:sp>
          <p:sp>
            <p:nvSpPr>
              <p:cNvPr id="93191" name="Line 7"/>
              <p:cNvSpPr>
                <a:spLocks noChangeShapeType="1"/>
              </p:cNvSpPr>
              <p:nvPr/>
            </p:nvSpPr>
            <p:spPr bwMode="auto">
              <a:xfrm>
                <a:off x="2424" y="3246"/>
                <a:ext cx="2400" cy="0"/>
              </a:xfrm>
              <a:prstGeom prst="line">
                <a:avLst/>
              </a:prstGeom>
              <a:noFill/>
              <a:ln w="9525">
                <a:solidFill>
                  <a:schemeClr val="tx1"/>
                </a:solidFill>
                <a:round/>
                <a:headEnd/>
                <a:tailEnd/>
              </a:ln>
            </p:spPr>
            <p:txBody>
              <a:bodyPr/>
              <a:lstStyle/>
              <a:p>
                <a:endParaRPr lang="en-US"/>
              </a:p>
            </p:txBody>
          </p:sp>
        </p:grpSp>
        <p:sp>
          <p:nvSpPr>
            <p:cNvPr id="93192" name="Text Box 8"/>
            <p:cNvSpPr txBox="1">
              <a:spLocks noChangeArrowheads="1"/>
            </p:cNvSpPr>
            <p:nvPr/>
          </p:nvSpPr>
          <p:spPr bwMode="auto">
            <a:xfrm>
              <a:off x="3326" y="1149"/>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P</a:t>
              </a:r>
            </a:p>
          </p:txBody>
        </p:sp>
        <p:sp>
          <p:nvSpPr>
            <p:cNvPr id="93193" name="Text Box 9"/>
            <p:cNvSpPr txBox="1">
              <a:spLocks noChangeArrowheads="1"/>
            </p:cNvSpPr>
            <p:nvPr/>
          </p:nvSpPr>
          <p:spPr bwMode="auto">
            <a:xfrm>
              <a:off x="5182" y="3458"/>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Q</a:t>
              </a:r>
            </a:p>
          </p:txBody>
        </p:sp>
      </p:grpSp>
      <p:grpSp>
        <p:nvGrpSpPr>
          <p:cNvPr id="4" name="Group 10"/>
          <p:cNvGrpSpPr>
            <a:grpSpLocks/>
          </p:cNvGrpSpPr>
          <p:nvPr/>
        </p:nvGrpSpPr>
        <p:grpSpPr bwMode="auto">
          <a:xfrm>
            <a:off x="4413250" y="2360613"/>
            <a:ext cx="1301750" cy="3209925"/>
            <a:chOff x="3999" y="1361"/>
            <a:chExt cx="820" cy="2022"/>
          </a:xfrm>
        </p:grpSpPr>
        <p:sp>
          <p:nvSpPr>
            <p:cNvPr id="93195" name="Text Box 11"/>
            <p:cNvSpPr txBox="1">
              <a:spLocks noChangeArrowheads="1"/>
            </p:cNvSpPr>
            <p:nvPr/>
          </p:nvSpPr>
          <p:spPr bwMode="auto">
            <a:xfrm>
              <a:off x="4586" y="3104"/>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D</a:t>
              </a:r>
            </a:p>
          </p:txBody>
        </p:sp>
        <p:sp>
          <p:nvSpPr>
            <p:cNvPr id="93196" name="Line 12"/>
            <p:cNvSpPr>
              <a:spLocks noChangeShapeType="1"/>
            </p:cNvSpPr>
            <p:nvPr/>
          </p:nvSpPr>
          <p:spPr bwMode="auto">
            <a:xfrm>
              <a:off x="3999" y="1361"/>
              <a:ext cx="655" cy="1794"/>
            </a:xfrm>
            <a:prstGeom prst="line">
              <a:avLst/>
            </a:prstGeom>
            <a:noFill/>
            <a:ln w="38100">
              <a:solidFill>
                <a:srgbClr val="003399"/>
              </a:solidFill>
              <a:round/>
              <a:headEnd/>
              <a:tailEnd/>
            </a:ln>
          </p:spPr>
          <p:txBody>
            <a:bodyPr/>
            <a:lstStyle/>
            <a:p>
              <a:endParaRPr lang="en-US"/>
            </a:p>
          </p:txBody>
        </p:sp>
      </p:grpSp>
      <p:grpSp>
        <p:nvGrpSpPr>
          <p:cNvPr id="5" name="Group 13"/>
          <p:cNvGrpSpPr>
            <a:grpSpLocks/>
          </p:cNvGrpSpPr>
          <p:nvPr/>
        </p:nvGrpSpPr>
        <p:grpSpPr bwMode="auto">
          <a:xfrm>
            <a:off x="3708400" y="2620963"/>
            <a:ext cx="2508250" cy="2465387"/>
            <a:chOff x="2336" y="1651"/>
            <a:chExt cx="1580" cy="1553"/>
          </a:xfrm>
        </p:grpSpPr>
        <p:sp>
          <p:nvSpPr>
            <p:cNvPr id="93198" name="Text Box 14"/>
            <p:cNvSpPr txBox="1">
              <a:spLocks noChangeArrowheads="1"/>
            </p:cNvSpPr>
            <p:nvPr/>
          </p:nvSpPr>
          <p:spPr bwMode="auto">
            <a:xfrm>
              <a:off x="3683" y="1651"/>
              <a:ext cx="233"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sp>
          <p:nvSpPr>
            <p:cNvPr id="93199" name="Line 15"/>
            <p:cNvSpPr>
              <a:spLocks noChangeShapeType="1"/>
            </p:cNvSpPr>
            <p:nvPr/>
          </p:nvSpPr>
          <p:spPr bwMode="auto">
            <a:xfrm flipV="1">
              <a:off x="2336" y="1875"/>
              <a:ext cx="1399" cy="1329"/>
            </a:xfrm>
            <a:prstGeom prst="line">
              <a:avLst/>
            </a:prstGeom>
            <a:noFill/>
            <a:ln w="38100">
              <a:solidFill>
                <a:srgbClr val="CC0000"/>
              </a:solidFill>
              <a:round/>
              <a:headEnd/>
              <a:tailEnd/>
            </a:ln>
          </p:spPr>
          <p:txBody>
            <a:bodyPr/>
            <a:lstStyle/>
            <a:p>
              <a:endParaRPr lang="en-US"/>
            </a:p>
          </p:txBody>
        </p:sp>
      </p:grpSp>
      <p:grpSp>
        <p:nvGrpSpPr>
          <p:cNvPr id="6" name="Group 16"/>
          <p:cNvGrpSpPr>
            <a:grpSpLocks/>
          </p:cNvGrpSpPr>
          <p:nvPr/>
        </p:nvGrpSpPr>
        <p:grpSpPr bwMode="auto">
          <a:xfrm>
            <a:off x="3700463" y="3062288"/>
            <a:ext cx="952500" cy="1108075"/>
            <a:chOff x="3550" y="1803"/>
            <a:chExt cx="600" cy="698"/>
          </a:xfrm>
        </p:grpSpPr>
        <p:sp>
          <p:nvSpPr>
            <p:cNvPr id="93201" name="Line 17"/>
            <p:cNvSpPr>
              <a:spLocks noChangeShapeType="1"/>
            </p:cNvSpPr>
            <p:nvPr/>
          </p:nvSpPr>
          <p:spPr bwMode="auto">
            <a:xfrm flipH="1" flipV="1">
              <a:off x="4149" y="1803"/>
              <a:ext cx="1" cy="698"/>
            </a:xfrm>
            <a:prstGeom prst="line">
              <a:avLst/>
            </a:prstGeom>
            <a:noFill/>
            <a:ln w="38100">
              <a:solidFill>
                <a:srgbClr val="FF6600"/>
              </a:solidFill>
              <a:round/>
              <a:headEnd/>
              <a:tailEnd/>
            </a:ln>
          </p:spPr>
          <p:txBody>
            <a:bodyPr/>
            <a:lstStyle/>
            <a:p>
              <a:endParaRPr lang="en-US"/>
            </a:p>
          </p:txBody>
        </p:sp>
        <p:sp>
          <p:nvSpPr>
            <p:cNvPr id="93202" name="AutoShape 18"/>
            <p:cNvSpPr>
              <a:spLocks/>
            </p:cNvSpPr>
            <p:nvPr/>
          </p:nvSpPr>
          <p:spPr bwMode="auto">
            <a:xfrm>
              <a:off x="3977" y="1805"/>
              <a:ext cx="118" cy="693"/>
            </a:xfrm>
            <a:prstGeom prst="leftBrace">
              <a:avLst>
                <a:gd name="adj1" fmla="val 63732"/>
                <a:gd name="adj2" fmla="val 44880"/>
              </a:avLst>
            </a:prstGeom>
            <a:noFill/>
            <a:ln w="25400">
              <a:solidFill>
                <a:schemeClr val="tx1"/>
              </a:solidFill>
              <a:round/>
              <a:headEnd/>
              <a:tailEnd/>
            </a:ln>
          </p:spPr>
          <p:txBody>
            <a:bodyPr wrap="none" anchor="ctr"/>
            <a:lstStyle/>
            <a:p>
              <a:endParaRPr lang="en-US">
                <a:cs typeface="Arial" charset="0"/>
              </a:endParaRPr>
            </a:p>
          </p:txBody>
        </p:sp>
        <p:sp>
          <p:nvSpPr>
            <p:cNvPr id="93203" name="Text Box 19"/>
            <p:cNvSpPr txBox="1">
              <a:spLocks noChangeArrowheads="1"/>
            </p:cNvSpPr>
            <p:nvPr/>
          </p:nvSpPr>
          <p:spPr bwMode="auto">
            <a:xfrm>
              <a:off x="3550" y="1958"/>
              <a:ext cx="442" cy="288"/>
            </a:xfrm>
            <a:prstGeom prst="rect">
              <a:avLst/>
            </a:prstGeom>
            <a:noFill/>
            <a:ln w="9525">
              <a:noFill/>
              <a:miter lim="800000"/>
              <a:headEnd/>
              <a:tailEnd/>
            </a:ln>
          </p:spPr>
          <p:txBody>
            <a:bodyPr>
              <a:spAutoFit/>
            </a:bodyPr>
            <a:lstStyle/>
            <a:p>
              <a:pPr algn="r">
                <a:spcBef>
                  <a:spcPct val="50000"/>
                </a:spcBef>
              </a:pPr>
              <a:r>
                <a:rPr lang="en-US" sz="2400">
                  <a:cs typeface="Arial" charset="0"/>
                </a:rPr>
                <a:t>Tax</a:t>
              </a:r>
            </a:p>
          </p:txBody>
        </p:sp>
      </p:grpSp>
      <p:grpSp>
        <p:nvGrpSpPr>
          <p:cNvPr id="7" name="Group 20"/>
          <p:cNvGrpSpPr>
            <a:grpSpLocks/>
          </p:cNvGrpSpPr>
          <p:nvPr/>
        </p:nvGrpSpPr>
        <p:grpSpPr bwMode="auto">
          <a:xfrm>
            <a:off x="371475" y="2727325"/>
            <a:ext cx="3113088" cy="1154113"/>
            <a:chOff x="234" y="1718"/>
            <a:chExt cx="1961" cy="727"/>
          </a:xfrm>
        </p:grpSpPr>
        <p:sp>
          <p:nvSpPr>
            <p:cNvPr id="93205" name="AutoShape 21"/>
            <p:cNvSpPr>
              <a:spLocks/>
            </p:cNvSpPr>
            <p:nvPr/>
          </p:nvSpPr>
          <p:spPr bwMode="auto">
            <a:xfrm>
              <a:off x="2054" y="1920"/>
              <a:ext cx="141" cy="525"/>
            </a:xfrm>
            <a:prstGeom prst="leftBrace">
              <a:avLst>
                <a:gd name="adj1" fmla="val 60988"/>
                <a:gd name="adj2" fmla="val 50000"/>
              </a:avLst>
            </a:prstGeom>
            <a:noFill/>
            <a:ln w="19050">
              <a:solidFill>
                <a:srgbClr val="009900"/>
              </a:solidFill>
              <a:round/>
              <a:headEnd/>
              <a:tailEnd/>
            </a:ln>
          </p:spPr>
          <p:txBody>
            <a:bodyPr wrap="none" anchor="ctr"/>
            <a:lstStyle/>
            <a:p>
              <a:endParaRPr lang="en-US">
                <a:cs typeface="Arial" charset="0"/>
              </a:endParaRPr>
            </a:p>
          </p:txBody>
        </p:sp>
        <p:grpSp>
          <p:nvGrpSpPr>
            <p:cNvPr id="93206" name="Group 22"/>
            <p:cNvGrpSpPr>
              <a:grpSpLocks/>
            </p:cNvGrpSpPr>
            <p:nvPr/>
          </p:nvGrpSpPr>
          <p:grpSpPr bwMode="auto">
            <a:xfrm>
              <a:off x="234" y="1718"/>
              <a:ext cx="1792" cy="460"/>
              <a:chOff x="1453" y="1718"/>
              <a:chExt cx="1792" cy="460"/>
            </a:xfrm>
          </p:grpSpPr>
          <p:sp>
            <p:nvSpPr>
              <p:cNvPr id="93207" name="Line 23"/>
              <p:cNvSpPr>
                <a:spLocks noChangeShapeType="1"/>
              </p:cNvSpPr>
              <p:nvPr/>
            </p:nvSpPr>
            <p:spPr bwMode="auto">
              <a:xfrm>
                <a:off x="2610" y="1881"/>
                <a:ext cx="635" cy="297"/>
              </a:xfrm>
              <a:prstGeom prst="line">
                <a:avLst/>
              </a:prstGeom>
              <a:noFill/>
              <a:ln w="9525">
                <a:solidFill>
                  <a:schemeClr val="tx1"/>
                </a:solidFill>
                <a:round/>
                <a:headEnd/>
                <a:tailEnd/>
              </a:ln>
            </p:spPr>
            <p:txBody>
              <a:bodyPr/>
              <a:lstStyle/>
              <a:p>
                <a:endParaRPr lang="en-US"/>
              </a:p>
            </p:txBody>
          </p:sp>
          <p:sp>
            <p:nvSpPr>
              <p:cNvPr id="93208" name="Text Box 24"/>
              <p:cNvSpPr txBox="1">
                <a:spLocks noChangeArrowheads="1"/>
              </p:cNvSpPr>
              <p:nvPr/>
            </p:nvSpPr>
            <p:spPr bwMode="auto">
              <a:xfrm>
                <a:off x="1453" y="1718"/>
                <a:ext cx="1360" cy="460"/>
              </a:xfrm>
              <a:prstGeom prst="rect">
                <a:avLst/>
              </a:prstGeom>
              <a:solidFill>
                <a:srgbClr val="CCFFCC"/>
              </a:solidFill>
              <a:ln w="9525">
                <a:noFill/>
                <a:miter lim="800000"/>
                <a:headEnd/>
                <a:tailEnd/>
              </a:ln>
            </p:spPr>
            <p:txBody>
              <a:bodyPr lIns="0" tIns="0" rIns="0" bIns="0">
                <a:spAutoFit/>
              </a:bodyPr>
              <a:lstStyle/>
              <a:p>
                <a:pPr algn="ctr">
                  <a:spcBef>
                    <a:spcPct val="50000"/>
                  </a:spcBef>
                </a:pPr>
                <a:r>
                  <a:rPr lang="en-US" sz="2400">
                    <a:cs typeface="Arial" charset="0"/>
                  </a:rPr>
                  <a:t>Buyers’ share of tax burden</a:t>
                </a:r>
              </a:p>
            </p:txBody>
          </p:sp>
        </p:grpSp>
      </p:grpSp>
      <p:grpSp>
        <p:nvGrpSpPr>
          <p:cNvPr id="9" name="Group 25"/>
          <p:cNvGrpSpPr>
            <a:grpSpLocks/>
          </p:cNvGrpSpPr>
          <p:nvPr/>
        </p:nvGrpSpPr>
        <p:grpSpPr bwMode="auto">
          <a:xfrm>
            <a:off x="441325" y="3900488"/>
            <a:ext cx="3043238" cy="1168400"/>
            <a:chOff x="278" y="2457"/>
            <a:chExt cx="1917" cy="736"/>
          </a:xfrm>
        </p:grpSpPr>
        <p:sp>
          <p:nvSpPr>
            <p:cNvPr id="93210" name="AutoShape 26"/>
            <p:cNvSpPr>
              <a:spLocks/>
            </p:cNvSpPr>
            <p:nvPr/>
          </p:nvSpPr>
          <p:spPr bwMode="auto">
            <a:xfrm>
              <a:off x="2054" y="2457"/>
              <a:ext cx="141" cy="177"/>
            </a:xfrm>
            <a:prstGeom prst="leftBrace">
              <a:avLst>
                <a:gd name="adj1" fmla="val 20562"/>
                <a:gd name="adj2" fmla="val 50000"/>
              </a:avLst>
            </a:prstGeom>
            <a:noFill/>
            <a:ln w="19050">
              <a:solidFill>
                <a:srgbClr val="FF0000"/>
              </a:solidFill>
              <a:round/>
              <a:headEnd/>
              <a:tailEnd/>
            </a:ln>
          </p:spPr>
          <p:txBody>
            <a:bodyPr wrap="none" anchor="ctr"/>
            <a:lstStyle/>
            <a:p>
              <a:endParaRPr lang="en-US">
                <a:cs typeface="Arial" charset="0"/>
              </a:endParaRPr>
            </a:p>
          </p:txBody>
        </p:sp>
        <p:grpSp>
          <p:nvGrpSpPr>
            <p:cNvPr id="93211" name="Group 27"/>
            <p:cNvGrpSpPr>
              <a:grpSpLocks/>
            </p:cNvGrpSpPr>
            <p:nvPr/>
          </p:nvGrpSpPr>
          <p:grpSpPr bwMode="auto">
            <a:xfrm>
              <a:off x="278" y="2549"/>
              <a:ext cx="1749" cy="644"/>
              <a:chOff x="1497" y="2549"/>
              <a:chExt cx="1749" cy="644"/>
            </a:xfrm>
          </p:grpSpPr>
          <p:sp>
            <p:nvSpPr>
              <p:cNvPr id="93212" name="Line 28"/>
              <p:cNvSpPr>
                <a:spLocks noChangeShapeType="1"/>
              </p:cNvSpPr>
              <p:nvPr/>
            </p:nvSpPr>
            <p:spPr bwMode="auto">
              <a:xfrm flipH="1">
                <a:off x="2657" y="2549"/>
                <a:ext cx="589" cy="468"/>
              </a:xfrm>
              <a:prstGeom prst="line">
                <a:avLst/>
              </a:prstGeom>
              <a:noFill/>
              <a:ln w="9525">
                <a:solidFill>
                  <a:schemeClr val="tx1"/>
                </a:solidFill>
                <a:round/>
                <a:headEnd/>
                <a:tailEnd/>
              </a:ln>
            </p:spPr>
            <p:txBody>
              <a:bodyPr/>
              <a:lstStyle/>
              <a:p>
                <a:endParaRPr lang="en-US"/>
              </a:p>
            </p:txBody>
          </p:sp>
          <p:sp>
            <p:nvSpPr>
              <p:cNvPr id="93213" name="Text Box 29"/>
              <p:cNvSpPr txBox="1">
                <a:spLocks noChangeArrowheads="1"/>
              </p:cNvSpPr>
              <p:nvPr/>
            </p:nvSpPr>
            <p:spPr bwMode="auto">
              <a:xfrm>
                <a:off x="1497" y="2733"/>
                <a:ext cx="1319" cy="460"/>
              </a:xfrm>
              <a:prstGeom prst="rect">
                <a:avLst/>
              </a:prstGeom>
              <a:solidFill>
                <a:srgbClr val="FFCCCC"/>
              </a:solidFill>
              <a:ln w="9525">
                <a:noFill/>
                <a:miter lim="800000"/>
                <a:headEnd/>
                <a:tailEnd/>
              </a:ln>
            </p:spPr>
            <p:txBody>
              <a:bodyPr lIns="0" tIns="0" rIns="0" bIns="0">
                <a:spAutoFit/>
              </a:bodyPr>
              <a:lstStyle/>
              <a:p>
                <a:pPr algn="ctr">
                  <a:spcBef>
                    <a:spcPct val="50000"/>
                  </a:spcBef>
                </a:pPr>
                <a:r>
                  <a:rPr lang="en-US" sz="2400">
                    <a:cs typeface="Arial" charset="0"/>
                  </a:rPr>
                  <a:t>Sellers’ share of tax burden</a:t>
                </a:r>
              </a:p>
            </p:txBody>
          </p:sp>
        </p:grpSp>
      </p:grpSp>
      <p:grpSp>
        <p:nvGrpSpPr>
          <p:cNvPr id="11" name="Group 30"/>
          <p:cNvGrpSpPr>
            <a:grpSpLocks/>
          </p:cNvGrpSpPr>
          <p:nvPr/>
        </p:nvGrpSpPr>
        <p:grpSpPr bwMode="auto">
          <a:xfrm>
            <a:off x="882650" y="3684588"/>
            <a:ext cx="4156075" cy="365125"/>
            <a:chOff x="556" y="2321"/>
            <a:chExt cx="2618" cy="230"/>
          </a:xfrm>
        </p:grpSpPr>
        <p:grpSp>
          <p:nvGrpSpPr>
            <p:cNvPr id="93215" name="Group 31"/>
            <p:cNvGrpSpPr>
              <a:grpSpLocks/>
            </p:cNvGrpSpPr>
            <p:nvPr/>
          </p:nvGrpSpPr>
          <p:grpSpPr bwMode="auto">
            <a:xfrm>
              <a:off x="2213" y="2407"/>
              <a:ext cx="961" cy="87"/>
              <a:chOff x="3432" y="2281"/>
              <a:chExt cx="961" cy="87"/>
            </a:xfrm>
          </p:grpSpPr>
          <p:sp>
            <p:nvSpPr>
              <p:cNvPr id="93216" name="Oval 32"/>
              <p:cNvSpPr>
                <a:spLocks noChangeArrowheads="1"/>
              </p:cNvSpPr>
              <p:nvPr/>
            </p:nvSpPr>
            <p:spPr bwMode="auto">
              <a:xfrm>
                <a:off x="4305" y="2281"/>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3217" name="Line 33"/>
              <p:cNvSpPr>
                <a:spLocks noChangeShapeType="1"/>
              </p:cNvSpPr>
              <p:nvPr/>
            </p:nvSpPr>
            <p:spPr bwMode="auto">
              <a:xfrm flipH="1">
                <a:off x="3432" y="2324"/>
                <a:ext cx="912" cy="0"/>
              </a:xfrm>
              <a:prstGeom prst="line">
                <a:avLst/>
              </a:prstGeom>
              <a:noFill/>
              <a:ln w="12700">
                <a:solidFill>
                  <a:schemeClr val="tx1"/>
                </a:solidFill>
                <a:prstDash val="dash"/>
                <a:round/>
                <a:headEnd/>
                <a:tailEnd/>
              </a:ln>
            </p:spPr>
            <p:txBody>
              <a:bodyPr/>
              <a:lstStyle/>
              <a:p>
                <a:endParaRPr lang="en-US"/>
              </a:p>
            </p:txBody>
          </p:sp>
        </p:grpSp>
        <p:grpSp>
          <p:nvGrpSpPr>
            <p:cNvPr id="93218" name="Group 34"/>
            <p:cNvGrpSpPr>
              <a:grpSpLocks/>
            </p:cNvGrpSpPr>
            <p:nvPr/>
          </p:nvGrpSpPr>
          <p:grpSpPr bwMode="auto">
            <a:xfrm>
              <a:off x="556" y="2321"/>
              <a:ext cx="1640" cy="230"/>
              <a:chOff x="1775" y="2321"/>
              <a:chExt cx="1640" cy="230"/>
            </a:xfrm>
          </p:grpSpPr>
          <p:sp>
            <p:nvSpPr>
              <p:cNvPr id="93219" name="Text Box 35"/>
              <p:cNvSpPr txBox="1">
                <a:spLocks noChangeArrowheads="1"/>
              </p:cNvSpPr>
              <p:nvPr/>
            </p:nvSpPr>
            <p:spPr bwMode="auto">
              <a:xfrm>
                <a:off x="1775" y="2321"/>
                <a:ext cx="1293"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Price if no tax</a:t>
                </a:r>
              </a:p>
            </p:txBody>
          </p:sp>
          <p:sp>
            <p:nvSpPr>
              <p:cNvPr id="93220" name="Line 36"/>
              <p:cNvSpPr>
                <a:spLocks noChangeShapeType="1"/>
              </p:cNvSpPr>
              <p:nvPr/>
            </p:nvSpPr>
            <p:spPr bwMode="auto">
              <a:xfrm flipH="1">
                <a:off x="3022" y="2449"/>
                <a:ext cx="393" cy="0"/>
              </a:xfrm>
              <a:prstGeom prst="line">
                <a:avLst/>
              </a:prstGeom>
              <a:noFill/>
              <a:ln w="9525">
                <a:solidFill>
                  <a:schemeClr val="tx1"/>
                </a:solidFill>
                <a:round/>
                <a:headEnd/>
                <a:tailEnd/>
              </a:ln>
            </p:spPr>
            <p:txBody>
              <a:bodyPr/>
              <a:lstStyle/>
              <a:p>
                <a:endParaRPr lang="en-US"/>
              </a:p>
            </p:txBody>
          </p:sp>
        </p:grpSp>
      </p:grpSp>
      <p:grpSp>
        <p:nvGrpSpPr>
          <p:cNvPr id="14" name="Group 37"/>
          <p:cNvGrpSpPr>
            <a:grpSpLocks/>
          </p:cNvGrpSpPr>
          <p:nvPr/>
        </p:nvGrpSpPr>
        <p:grpSpPr bwMode="auto">
          <a:xfrm>
            <a:off x="2570163" y="2530475"/>
            <a:ext cx="2151062" cy="587375"/>
            <a:chOff x="1619" y="1594"/>
            <a:chExt cx="1355" cy="370"/>
          </a:xfrm>
        </p:grpSpPr>
        <p:grpSp>
          <p:nvGrpSpPr>
            <p:cNvPr id="93222" name="Group 38"/>
            <p:cNvGrpSpPr>
              <a:grpSpLocks/>
            </p:cNvGrpSpPr>
            <p:nvPr/>
          </p:nvGrpSpPr>
          <p:grpSpPr bwMode="auto">
            <a:xfrm>
              <a:off x="2206" y="1877"/>
              <a:ext cx="768" cy="87"/>
              <a:chOff x="3425" y="1751"/>
              <a:chExt cx="768" cy="87"/>
            </a:xfrm>
          </p:grpSpPr>
          <p:sp>
            <p:nvSpPr>
              <p:cNvPr id="93223" name="Oval 39"/>
              <p:cNvSpPr>
                <a:spLocks noChangeArrowheads="1"/>
              </p:cNvSpPr>
              <p:nvPr/>
            </p:nvSpPr>
            <p:spPr bwMode="auto">
              <a:xfrm>
                <a:off x="4105" y="1751"/>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3224" name="Line 40"/>
              <p:cNvSpPr>
                <a:spLocks noChangeShapeType="1"/>
              </p:cNvSpPr>
              <p:nvPr/>
            </p:nvSpPr>
            <p:spPr bwMode="auto">
              <a:xfrm flipH="1">
                <a:off x="3425" y="1796"/>
                <a:ext cx="720" cy="0"/>
              </a:xfrm>
              <a:prstGeom prst="line">
                <a:avLst/>
              </a:prstGeom>
              <a:noFill/>
              <a:ln w="12700">
                <a:solidFill>
                  <a:schemeClr val="tx1"/>
                </a:solidFill>
                <a:prstDash val="dash"/>
                <a:round/>
                <a:headEnd/>
                <a:tailEnd/>
              </a:ln>
            </p:spPr>
            <p:txBody>
              <a:bodyPr/>
              <a:lstStyle/>
              <a:p>
                <a:endParaRPr lang="en-US"/>
              </a:p>
            </p:txBody>
          </p:sp>
        </p:grpSp>
        <p:grpSp>
          <p:nvGrpSpPr>
            <p:cNvPr id="93225" name="Group 41"/>
            <p:cNvGrpSpPr>
              <a:grpSpLocks/>
            </p:cNvGrpSpPr>
            <p:nvPr/>
          </p:nvGrpSpPr>
          <p:grpSpPr bwMode="auto">
            <a:xfrm>
              <a:off x="1619" y="1594"/>
              <a:ext cx="577" cy="325"/>
              <a:chOff x="2838" y="1594"/>
              <a:chExt cx="577" cy="325"/>
            </a:xfrm>
          </p:grpSpPr>
          <p:sp>
            <p:nvSpPr>
              <p:cNvPr id="93226" name="Text Box 42"/>
              <p:cNvSpPr txBox="1">
                <a:spLocks noChangeArrowheads="1"/>
              </p:cNvSpPr>
              <p:nvPr/>
            </p:nvSpPr>
            <p:spPr bwMode="auto">
              <a:xfrm>
                <a:off x="2838" y="1594"/>
                <a:ext cx="4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B</a:t>
                </a:r>
              </a:p>
            </p:txBody>
          </p:sp>
          <p:sp>
            <p:nvSpPr>
              <p:cNvPr id="93227" name="Line 43"/>
              <p:cNvSpPr>
                <a:spLocks noChangeShapeType="1"/>
              </p:cNvSpPr>
              <p:nvPr/>
            </p:nvSpPr>
            <p:spPr bwMode="auto">
              <a:xfrm flipH="1" flipV="1">
                <a:off x="3222" y="1802"/>
                <a:ext cx="193" cy="117"/>
              </a:xfrm>
              <a:prstGeom prst="line">
                <a:avLst/>
              </a:prstGeom>
              <a:noFill/>
              <a:ln w="9525">
                <a:solidFill>
                  <a:schemeClr val="tx1"/>
                </a:solidFill>
                <a:round/>
                <a:headEnd/>
                <a:tailEnd/>
              </a:ln>
            </p:spPr>
            <p:txBody>
              <a:bodyPr/>
              <a:lstStyle/>
              <a:p>
                <a:endParaRPr lang="en-US"/>
              </a:p>
            </p:txBody>
          </p:sp>
        </p:grpSp>
      </p:grpSp>
      <p:grpSp>
        <p:nvGrpSpPr>
          <p:cNvPr id="17" name="Group 44"/>
          <p:cNvGrpSpPr>
            <a:grpSpLocks/>
          </p:cNvGrpSpPr>
          <p:nvPr/>
        </p:nvGrpSpPr>
        <p:grpSpPr bwMode="auto">
          <a:xfrm>
            <a:off x="2881313" y="4119563"/>
            <a:ext cx="1839912" cy="655637"/>
            <a:chOff x="1815" y="2595"/>
            <a:chExt cx="1159" cy="413"/>
          </a:xfrm>
        </p:grpSpPr>
        <p:grpSp>
          <p:nvGrpSpPr>
            <p:cNvPr id="93229" name="Group 45"/>
            <p:cNvGrpSpPr>
              <a:grpSpLocks/>
            </p:cNvGrpSpPr>
            <p:nvPr/>
          </p:nvGrpSpPr>
          <p:grpSpPr bwMode="auto">
            <a:xfrm>
              <a:off x="2213" y="2595"/>
              <a:ext cx="761" cy="87"/>
              <a:chOff x="3432" y="2469"/>
              <a:chExt cx="761" cy="87"/>
            </a:xfrm>
          </p:grpSpPr>
          <p:sp>
            <p:nvSpPr>
              <p:cNvPr id="93230" name="Oval 46"/>
              <p:cNvSpPr>
                <a:spLocks noChangeArrowheads="1"/>
              </p:cNvSpPr>
              <p:nvPr/>
            </p:nvSpPr>
            <p:spPr bwMode="auto">
              <a:xfrm>
                <a:off x="4105" y="2469"/>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3231" name="Line 47"/>
              <p:cNvSpPr>
                <a:spLocks noChangeShapeType="1"/>
              </p:cNvSpPr>
              <p:nvPr/>
            </p:nvSpPr>
            <p:spPr bwMode="auto">
              <a:xfrm flipH="1">
                <a:off x="3432" y="2512"/>
                <a:ext cx="716" cy="0"/>
              </a:xfrm>
              <a:prstGeom prst="line">
                <a:avLst/>
              </a:prstGeom>
              <a:noFill/>
              <a:ln w="12700">
                <a:solidFill>
                  <a:schemeClr val="tx1"/>
                </a:solidFill>
                <a:prstDash val="dash"/>
                <a:round/>
                <a:headEnd/>
                <a:tailEnd/>
              </a:ln>
            </p:spPr>
            <p:txBody>
              <a:bodyPr/>
              <a:lstStyle/>
              <a:p>
                <a:endParaRPr lang="en-US"/>
              </a:p>
            </p:txBody>
          </p:sp>
        </p:grpSp>
        <p:grpSp>
          <p:nvGrpSpPr>
            <p:cNvPr id="93232" name="Group 48"/>
            <p:cNvGrpSpPr>
              <a:grpSpLocks/>
            </p:cNvGrpSpPr>
            <p:nvPr/>
          </p:nvGrpSpPr>
          <p:grpSpPr bwMode="auto">
            <a:xfrm>
              <a:off x="1815" y="2643"/>
              <a:ext cx="384" cy="365"/>
              <a:chOff x="3034" y="2643"/>
              <a:chExt cx="384" cy="365"/>
            </a:xfrm>
          </p:grpSpPr>
          <p:sp>
            <p:nvSpPr>
              <p:cNvPr id="93233" name="Text Box 49"/>
              <p:cNvSpPr txBox="1">
                <a:spLocks noChangeArrowheads="1"/>
              </p:cNvSpPr>
              <p:nvPr/>
            </p:nvSpPr>
            <p:spPr bwMode="auto">
              <a:xfrm>
                <a:off x="3034" y="2720"/>
                <a:ext cx="351"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S</a:t>
                </a:r>
              </a:p>
            </p:txBody>
          </p:sp>
          <p:sp>
            <p:nvSpPr>
              <p:cNvPr id="93234" name="Line 50"/>
              <p:cNvSpPr>
                <a:spLocks noChangeShapeType="1"/>
              </p:cNvSpPr>
              <p:nvPr/>
            </p:nvSpPr>
            <p:spPr bwMode="auto">
              <a:xfrm flipH="1">
                <a:off x="3274" y="2643"/>
                <a:ext cx="144" cy="147"/>
              </a:xfrm>
              <a:prstGeom prst="line">
                <a:avLst/>
              </a:prstGeom>
              <a:noFill/>
              <a:ln w="9525">
                <a:solidFill>
                  <a:schemeClr val="tx1"/>
                </a:solidFill>
                <a:round/>
                <a:headEnd/>
                <a:tailEnd/>
              </a:ln>
            </p:spPr>
            <p:txBody>
              <a:bodyPr/>
              <a:lstStyle/>
              <a:p>
                <a:endParaRPr lang="en-US"/>
              </a:p>
            </p:txBody>
          </p:sp>
        </p:grpSp>
      </p:grpSp>
      <p:sp>
        <p:nvSpPr>
          <p:cNvPr id="176179" name="Rectangle 51"/>
          <p:cNvSpPr>
            <a:spLocks noChangeArrowheads="1"/>
          </p:cNvSpPr>
          <p:nvPr/>
        </p:nvSpPr>
        <p:spPr bwMode="auto">
          <a:xfrm>
            <a:off x="6753225" y="1660525"/>
            <a:ext cx="1981200" cy="3790950"/>
          </a:xfrm>
          <a:prstGeom prst="rect">
            <a:avLst/>
          </a:prstGeom>
          <a:solidFill>
            <a:srgbClr val="FFFFCC"/>
          </a:solidFill>
          <a:ln w="9525">
            <a:noFill/>
            <a:miter lim="800000"/>
            <a:headEnd/>
            <a:tailEnd/>
          </a:ln>
          <a:effectLst>
            <a:outerShdw dist="71842" dir="2700000" algn="ctr" rotWithShape="0">
              <a:schemeClr val="bg2"/>
            </a:outerShdw>
          </a:effectLst>
        </p:spPr>
        <p:txBody>
          <a:bodyPr/>
          <a:lstStyle/>
          <a:p>
            <a:pPr>
              <a:lnSpc>
                <a:spcPct val="105000"/>
              </a:lnSpc>
              <a:spcBef>
                <a:spcPct val="20000"/>
              </a:spcBef>
              <a:buClr>
                <a:srgbClr val="00B85C"/>
              </a:buClr>
              <a:buSzPct val="120000"/>
              <a:buFont typeface="Wingdings" pitchFamily="2" charset="2"/>
              <a:buNone/>
            </a:pPr>
            <a:r>
              <a:rPr lang="en-US" sz="2500">
                <a:cs typeface="Arial" charset="0"/>
              </a:rPr>
              <a:t>It’s easier </a:t>
            </a:r>
            <a:br>
              <a:rPr lang="en-US" sz="2500">
                <a:cs typeface="Arial" charset="0"/>
              </a:rPr>
            </a:br>
            <a:r>
              <a:rPr lang="en-US" sz="2500">
                <a:cs typeface="Arial" charset="0"/>
              </a:rPr>
              <a:t>for sellers than buyers to leave the market.  </a:t>
            </a:r>
          </a:p>
          <a:p>
            <a:pPr>
              <a:lnSpc>
                <a:spcPct val="105000"/>
              </a:lnSpc>
              <a:spcBef>
                <a:spcPct val="20000"/>
              </a:spcBef>
              <a:buClr>
                <a:srgbClr val="00B85C"/>
              </a:buClr>
              <a:buSzPct val="120000"/>
              <a:buFont typeface="Wingdings" pitchFamily="2" charset="2"/>
              <a:buNone/>
            </a:pPr>
            <a:r>
              <a:rPr lang="en-US" sz="2500">
                <a:cs typeface="Arial" charset="0"/>
              </a:rPr>
              <a:t>So buyers bear most of the burden </a:t>
            </a:r>
            <a:br>
              <a:rPr lang="en-US" sz="2500">
                <a:cs typeface="Arial" charset="0"/>
              </a:rPr>
            </a:br>
            <a:r>
              <a:rPr lang="en-US" sz="2500">
                <a:cs typeface="Arial" charset="0"/>
              </a:rPr>
              <a:t>of the tax.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9"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upLeft)">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6179"/>
                                        </p:tgtEl>
                                        <p:attrNameLst>
                                          <p:attrName>style.visibility</p:attrName>
                                        </p:attrNameLst>
                                      </p:cBhvr>
                                      <p:to>
                                        <p:strVal val="visible"/>
                                      </p:to>
                                    </p:set>
                                    <p:animEffect transition="in" filter="dissolve">
                                      <p:cBhvr>
                                        <p:cTn id="47" dur="500"/>
                                        <p:tgtEl>
                                          <p:spTgt spid="176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79"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 name="Footer Placeholder 1"/>
          <p:cNvSpPr>
            <a:spLocks noGrp="1"/>
          </p:cNvSpPr>
          <p:nvPr>
            <p:ph type="ftr" sz="quarter" idx="10"/>
          </p:nvPr>
        </p:nvSpPr>
        <p:spPr/>
        <p:txBody>
          <a:bodyPr/>
          <a:lstStyle/>
          <a:p>
            <a:r>
              <a:rPr lang="en-US"/>
              <a:t>SUPPLY, DEMAND, AND GOVERNMENT POLICIES</a:t>
            </a:r>
          </a:p>
        </p:txBody>
      </p:sp>
      <p:sp>
        <p:nvSpPr>
          <p:cNvPr id="53" name="Slide Number Placeholder 2"/>
          <p:cNvSpPr>
            <a:spLocks noGrp="1"/>
          </p:cNvSpPr>
          <p:nvPr>
            <p:ph type="sldNum" sz="quarter" idx="11"/>
          </p:nvPr>
        </p:nvSpPr>
        <p:spPr/>
        <p:txBody>
          <a:bodyPr/>
          <a:lstStyle/>
          <a:p>
            <a:fld id="{16A58D11-0C14-46B6-96D7-50F9CD91F505}" type="slidenum">
              <a:rPr lang="en-US"/>
              <a:pPr/>
              <a:t>28</a:t>
            </a:fld>
            <a:endParaRPr lang="en-US"/>
          </a:p>
        </p:txBody>
      </p:sp>
      <p:sp>
        <p:nvSpPr>
          <p:cNvPr id="95234" name="Rectangle 2"/>
          <p:cNvSpPr>
            <a:spLocks noGrp="1" noChangeArrowheads="1"/>
          </p:cNvSpPr>
          <p:nvPr>
            <p:ph type="title" idx="4294967295"/>
          </p:nvPr>
        </p:nvSpPr>
        <p:spPr/>
        <p:txBody>
          <a:bodyPr/>
          <a:lstStyle/>
          <a:p>
            <a:r>
              <a:rPr lang="en-US" sz="3700"/>
              <a:t>Elasticity and Tax Incidence</a:t>
            </a:r>
          </a:p>
        </p:txBody>
      </p:sp>
      <p:sp>
        <p:nvSpPr>
          <p:cNvPr id="95235" name="Rectangle 3"/>
          <p:cNvSpPr>
            <a:spLocks noGrp="1" noChangeArrowheads="1"/>
          </p:cNvSpPr>
          <p:nvPr>
            <p:ph type="body" idx="4294967295"/>
          </p:nvPr>
        </p:nvSpPr>
        <p:spPr>
          <a:xfrm>
            <a:off x="404813" y="1035050"/>
            <a:ext cx="7254875" cy="579438"/>
          </a:xfrm>
        </p:spPr>
        <p:txBody>
          <a:bodyPr/>
          <a:lstStyle/>
          <a:p>
            <a:pPr marL="0" indent="0">
              <a:buFont typeface="Wingdings" pitchFamily="2" charset="2"/>
              <a:buNone/>
            </a:pPr>
            <a:r>
              <a:rPr lang="en-US" sz="2600" u="sng"/>
              <a:t>CASE 2:  Demand is more elastic than supply</a:t>
            </a:r>
          </a:p>
        </p:txBody>
      </p:sp>
      <p:grpSp>
        <p:nvGrpSpPr>
          <p:cNvPr id="95236" name="Group 4"/>
          <p:cNvGrpSpPr>
            <a:grpSpLocks/>
          </p:cNvGrpSpPr>
          <p:nvPr/>
        </p:nvGrpSpPr>
        <p:grpSpPr bwMode="auto">
          <a:xfrm>
            <a:off x="3344863" y="1824038"/>
            <a:ext cx="3316287" cy="4108450"/>
            <a:chOff x="3326" y="1149"/>
            <a:chExt cx="2089" cy="2588"/>
          </a:xfrm>
        </p:grpSpPr>
        <p:grpSp>
          <p:nvGrpSpPr>
            <p:cNvPr id="95237" name="Group 5"/>
            <p:cNvGrpSpPr>
              <a:grpSpLocks/>
            </p:cNvGrpSpPr>
            <p:nvPr/>
          </p:nvGrpSpPr>
          <p:grpSpPr bwMode="auto">
            <a:xfrm>
              <a:off x="3433" y="1403"/>
              <a:ext cx="1784" cy="2190"/>
              <a:chOff x="2424" y="1167"/>
              <a:chExt cx="2400" cy="2079"/>
            </a:xfrm>
          </p:grpSpPr>
          <p:sp>
            <p:nvSpPr>
              <p:cNvPr id="95238" name="Line 6"/>
              <p:cNvSpPr>
                <a:spLocks noChangeShapeType="1"/>
              </p:cNvSpPr>
              <p:nvPr/>
            </p:nvSpPr>
            <p:spPr bwMode="auto">
              <a:xfrm>
                <a:off x="2424" y="1167"/>
                <a:ext cx="0" cy="2079"/>
              </a:xfrm>
              <a:prstGeom prst="line">
                <a:avLst/>
              </a:prstGeom>
              <a:noFill/>
              <a:ln w="9525">
                <a:solidFill>
                  <a:schemeClr val="tx1"/>
                </a:solidFill>
                <a:round/>
                <a:headEnd/>
                <a:tailEnd/>
              </a:ln>
            </p:spPr>
            <p:txBody>
              <a:bodyPr/>
              <a:lstStyle/>
              <a:p>
                <a:endParaRPr lang="en-US"/>
              </a:p>
            </p:txBody>
          </p:sp>
          <p:sp>
            <p:nvSpPr>
              <p:cNvPr id="95239" name="Line 7"/>
              <p:cNvSpPr>
                <a:spLocks noChangeShapeType="1"/>
              </p:cNvSpPr>
              <p:nvPr/>
            </p:nvSpPr>
            <p:spPr bwMode="auto">
              <a:xfrm>
                <a:off x="2424" y="3246"/>
                <a:ext cx="2400" cy="0"/>
              </a:xfrm>
              <a:prstGeom prst="line">
                <a:avLst/>
              </a:prstGeom>
              <a:noFill/>
              <a:ln w="9525">
                <a:solidFill>
                  <a:schemeClr val="tx1"/>
                </a:solidFill>
                <a:round/>
                <a:headEnd/>
                <a:tailEnd/>
              </a:ln>
            </p:spPr>
            <p:txBody>
              <a:bodyPr/>
              <a:lstStyle/>
              <a:p>
                <a:endParaRPr lang="en-US"/>
              </a:p>
            </p:txBody>
          </p:sp>
        </p:grpSp>
        <p:sp>
          <p:nvSpPr>
            <p:cNvPr id="95240" name="Text Box 8"/>
            <p:cNvSpPr txBox="1">
              <a:spLocks noChangeArrowheads="1"/>
            </p:cNvSpPr>
            <p:nvPr/>
          </p:nvSpPr>
          <p:spPr bwMode="auto">
            <a:xfrm>
              <a:off x="3326" y="1149"/>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P</a:t>
              </a:r>
            </a:p>
          </p:txBody>
        </p:sp>
        <p:sp>
          <p:nvSpPr>
            <p:cNvPr id="95241" name="Text Box 9"/>
            <p:cNvSpPr txBox="1">
              <a:spLocks noChangeArrowheads="1"/>
            </p:cNvSpPr>
            <p:nvPr/>
          </p:nvSpPr>
          <p:spPr bwMode="auto">
            <a:xfrm>
              <a:off x="5182" y="3458"/>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Q</a:t>
              </a:r>
            </a:p>
          </p:txBody>
        </p:sp>
      </p:grpSp>
      <p:grpSp>
        <p:nvGrpSpPr>
          <p:cNvPr id="4" name="Group 10"/>
          <p:cNvGrpSpPr>
            <a:grpSpLocks/>
          </p:cNvGrpSpPr>
          <p:nvPr/>
        </p:nvGrpSpPr>
        <p:grpSpPr bwMode="auto">
          <a:xfrm>
            <a:off x="4019550" y="2425700"/>
            <a:ext cx="2368550" cy="2889250"/>
            <a:chOff x="2532" y="1528"/>
            <a:chExt cx="1492" cy="1820"/>
          </a:xfrm>
        </p:grpSpPr>
        <p:sp>
          <p:nvSpPr>
            <p:cNvPr id="95243" name="Text Box 11"/>
            <p:cNvSpPr txBox="1">
              <a:spLocks noChangeArrowheads="1"/>
            </p:cNvSpPr>
            <p:nvPr/>
          </p:nvSpPr>
          <p:spPr bwMode="auto">
            <a:xfrm>
              <a:off x="3791" y="3069"/>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D</a:t>
              </a:r>
            </a:p>
          </p:txBody>
        </p:sp>
        <p:sp>
          <p:nvSpPr>
            <p:cNvPr id="95244" name="Line 12"/>
            <p:cNvSpPr>
              <a:spLocks noChangeShapeType="1"/>
            </p:cNvSpPr>
            <p:nvPr/>
          </p:nvSpPr>
          <p:spPr bwMode="auto">
            <a:xfrm>
              <a:off x="2532" y="1528"/>
              <a:ext cx="1324" cy="1606"/>
            </a:xfrm>
            <a:prstGeom prst="line">
              <a:avLst/>
            </a:prstGeom>
            <a:noFill/>
            <a:ln w="38100">
              <a:solidFill>
                <a:srgbClr val="003399"/>
              </a:solidFill>
              <a:round/>
              <a:headEnd/>
              <a:tailEnd/>
            </a:ln>
          </p:spPr>
          <p:txBody>
            <a:bodyPr/>
            <a:lstStyle/>
            <a:p>
              <a:endParaRPr lang="en-US"/>
            </a:p>
          </p:txBody>
        </p:sp>
      </p:grpSp>
      <p:grpSp>
        <p:nvGrpSpPr>
          <p:cNvPr id="5" name="Group 13"/>
          <p:cNvGrpSpPr>
            <a:grpSpLocks/>
          </p:cNvGrpSpPr>
          <p:nvPr/>
        </p:nvGrpSpPr>
        <p:grpSpPr bwMode="auto">
          <a:xfrm>
            <a:off x="4379913" y="2041525"/>
            <a:ext cx="1425575" cy="3322638"/>
            <a:chOff x="2759" y="1286"/>
            <a:chExt cx="898" cy="2093"/>
          </a:xfrm>
        </p:grpSpPr>
        <p:sp>
          <p:nvSpPr>
            <p:cNvPr id="95246" name="Text Box 14"/>
            <p:cNvSpPr txBox="1">
              <a:spLocks noChangeArrowheads="1"/>
            </p:cNvSpPr>
            <p:nvPr/>
          </p:nvSpPr>
          <p:spPr bwMode="auto">
            <a:xfrm>
              <a:off x="3424" y="1286"/>
              <a:ext cx="233"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sp>
          <p:nvSpPr>
            <p:cNvPr id="95247" name="Line 15"/>
            <p:cNvSpPr>
              <a:spLocks noChangeShapeType="1"/>
            </p:cNvSpPr>
            <p:nvPr/>
          </p:nvSpPr>
          <p:spPr bwMode="auto">
            <a:xfrm flipV="1">
              <a:off x="2759" y="1534"/>
              <a:ext cx="744" cy="1845"/>
            </a:xfrm>
            <a:prstGeom prst="line">
              <a:avLst/>
            </a:prstGeom>
            <a:noFill/>
            <a:ln w="38100">
              <a:solidFill>
                <a:srgbClr val="CC0000"/>
              </a:solidFill>
              <a:round/>
              <a:headEnd/>
              <a:tailEnd/>
            </a:ln>
          </p:spPr>
          <p:txBody>
            <a:bodyPr/>
            <a:lstStyle/>
            <a:p>
              <a:endParaRPr lang="en-US"/>
            </a:p>
          </p:txBody>
        </p:sp>
      </p:grpSp>
      <p:grpSp>
        <p:nvGrpSpPr>
          <p:cNvPr id="6" name="Group 16"/>
          <p:cNvGrpSpPr>
            <a:grpSpLocks/>
          </p:cNvGrpSpPr>
          <p:nvPr/>
        </p:nvGrpSpPr>
        <p:grpSpPr bwMode="auto">
          <a:xfrm>
            <a:off x="3792538" y="3316288"/>
            <a:ext cx="955675" cy="1108075"/>
            <a:chOff x="2389" y="2089"/>
            <a:chExt cx="602" cy="698"/>
          </a:xfrm>
        </p:grpSpPr>
        <p:sp>
          <p:nvSpPr>
            <p:cNvPr id="95249" name="Line 17"/>
            <p:cNvSpPr>
              <a:spLocks noChangeShapeType="1"/>
            </p:cNvSpPr>
            <p:nvPr/>
          </p:nvSpPr>
          <p:spPr bwMode="auto">
            <a:xfrm flipH="1" flipV="1">
              <a:off x="2990" y="2089"/>
              <a:ext cx="1" cy="698"/>
            </a:xfrm>
            <a:prstGeom prst="line">
              <a:avLst/>
            </a:prstGeom>
            <a:noFill/>
            <a:ln w="38100">
              <a:solidFill>
                <a:srgbClr val="FF6600"/>
              </a:solidFill>
              <a:round/>
              <a:headEnd/>
              <a:tailEnd/>
            </a:ln>
          </p:spPr>
          <p:txBody>
            <a:bodyPr/>
            <a:lstStyle/>
            <a:p>
              <a:endParaRPr lang="en-US"/>
            </a:p>
          </p:txBody>
        </p:sp>
        <p:sp>
          <p:nvSpPr>
            <p:cNvPr id="95250" name="AutoShape 18"/>
            <p:cNvSpPr>
              <a:spLocks/>
            </p:cNvSpPr>
            <p:nvPr/>
          </p:nvSpPr>
          <p:spPr bwMode="auto">
            <a:xfrm>
              <a:off x="2818" y="2091"/>
              <a:ext cx="118" cy="693"/>
            </a:xfrm>
            <a:prstGeom prst="leftBrace">
              <a:avLst>
                <a:gd name="adj1" fmla="val 63732"/>
                <a:gd name="adj2" fmla="val 51806"/>
              </a:avLst>
            </a:prstGeom>
            <a:noFill/>
            <a:ln w="25400">
              <a:solidFill>
                <a:schemeClr val="tx1"/>
              </a:solidFill>
              <a:round/>
              <a:headEnd/>
              <a:tailEnd/>
            </a:ln>
          </p:spPr>
          <p:txBody>
            <a:bodyPr wrap="none" anchor="ctr"/>
            <a:lstStyle/>
            <a:p>
              <a:endParaRPr lang="en-US">
                <a:cs typeface="Arial" charset="0"/>
              </a:endParaRPr>
            </a:p>
          </p:txBody>
        </p:sp>
        <p:sp>
          <p:nvSpPr>
            <p:cNvPr id="95251" name="Text Box 19"/>
            <p:cNvSpPr txBox="1">
              <a:spLocks noChangeArrowheads="1"/>
            </p:cNvSpPr>
            <p:nvPr/>
          </p:nvSpPr>
          <p:spPr bwMode="auto">
            <a:xfrm>
              <a:off x="2389" y="2294"/>
              <a:ext cx="442" cy="288"/>
            </a:xfrm>
            <a:prstGeom prst="rect">
              <a:avLst/>
            </a:prstGeom>
            <a:noFill/>
            <a:ln w="9525">
              <a:noFill/>
              <a:miter lim="800000"/>
              <a:headEnd/>
              <a:tailEnd/>
            </a:ln>
          </p:spPr>
          <p:txBody>
            <a:bodyPr>
              <a:spAutoFit/>
            </a:bodyPr>
            <a:lstStyle/>
            <a:p>
              <a:pPr algn="r">
                <a:spcBef>
                  <a:spcPct val="50000"/>
                </a:spcBef>
              </a:pPr>
              <a:r>
                <a:rPr lang="en-US" sz="2400">
                  <a:cs typeface="Arial" charset="0"/>
                </a:rPr>
                <a:t>Tax</a:t>
              </a:r>
            </a:p>
          </p:txBody>
        </p:sp>
      </p:grpSp>
      <p:grpSp>
        <p:nvGrpSpPr>
          <p:cNvPr id="7" name="Group 20"/>
          <p:cNvGrpSpPr>
            <a:grpSpLocks/>
          </p:cNvGrpSpPr>
          <p:nvPr/>
        </p:nvGrpSpPr>
        <p:grpSpPr bwMode="auto">
          <a:xfrm>
            <a:off x="336550" y="2589213"/>
            <a:ext cx="3148013" cy="1098550"/>
            <a:chOff x="212" y="1631"/>
            <a:chExt cx="1983" cy="692"/>
          </a:xfrm>
        </p:grpSpPr>
        <p:sp>
          <p:nvSpPr>
            <p:cNvPr id="95253" name="AutoShape 21"/>
            <p:cNvSpPr>
              <a:spLocks/>
            </p:cNvSpPr>
            <p:nvPr/>
          </p:nvSpPr>
          <p:spPr bwMode="auto">
            <a:xfrm>
              <a:off x="2054" y="2090"/>
              <a:ext cx="141" cy="233"/>
            </a:xfrm>
            <a:prstGeom prst="leftBrace">
              <a:avLst>
                <a:gd name="adj1" fmla="val 27067"/>
                <a:gd name="adj2" fmla="val 50000"/>
              </a:avLst>
            </a:prstGeom>
            <a:noFill/>
            <a:ln w="19050">
              <a:solidFill>
                <a:srgbClr val="009900"/>
              </a:solidFill>
              <a:round/>
              <a:headEnd/>
              <a:tailEnd/>
            </a:ln>
          </p:spPr>
          <p:txBody>
            <a:bodyPr wrap="none" anchor="ctr"/>
            <a:lstStyle/>
            <a:p>
              <a:endParaRPr lang="en-US">
                <a:cs typeface="Arial" charset="0"/>
              </a:endParaRPr>
            </a:p>
          </p:txBody>
        </p:sp>
        <p:grpSp>
          <p:nvGrpSpPr>
            <p:cNvPr id="95254" name="Group 22"/>
            <p:cNvGrpSpPr>
              <a:grpSpLocks/>
            </p:cNvGrpSpPr>
            <p:nvPr/>
          </p:nvGrpSpPr>
          <p:grpSpPr bwMode="auto">
            <a:xfrm>
              <a:off x="212" y="1631"/>
              <a:ext cx="1807" cy="570"/>
              <a:chOff x="212" y="1631"/>
              <a:chExt cx="1807" cy="570"/>
            </a:xfrm>
          </p:grpSpPr>
          <p:sp>
            <p:nvSpPr>
              <p:cNvPr id="95255" name="Line 23"/>
              <p:cNvSpPr>
                <a:spLocks noChangeShapeType="1"/>
              </p:cNvSpPr>
              <p:nvPr/>
            </p:nvSpPr>
            <p:spPr bwMode="auto">
              <a:xfrm>
                <a:off x="1384" y="1904"/>
                <a:ext cx="635" cy="297"/>
              </a:xfrm>
              <a:prstGeom prst="line">
                <a:avLst/>
              </a:prstGeom>
              <a:noFill/>
              <a:ln w="9525">
                <a:solidFill>
                  <a:schemeClr val="tx1"/>
                </a:solidFill>
                <a:round/>
                <a:headEnd/>
                <a:tailEnd/>
              </a:ln>
            </p:spPr>
            <p:txBody>
              <a:bodyPr/>
              <a:lstStyle/>
              <a:p>
                <a:endParaRPr lang="en-US"/>
              </a:p>
            </p:txBody>
          </p:sp>
          <p:sp>
            <p:nvSpPr>
              <p:cNvPr id="95256" name="Text Box 24"/>
              <p:cNvSpPr txBox="1">
                <a:spLocks noChangeArrowheads="1"/>
              </p:cNvSpPr>
              <p:nvPr/>
            </p:nvSpPr>
            <p:spPr bwMode="auto">
              <a:xfrm>
                <a:off x="212" y="1631"/>
                <a:ext cx="1360" cy="460"/>
              </a:xfrm>
              <a:prstGeom prst="rect">
                <a:avLst/>
              </a:prstGeom>
              <a:solidFill>
                <a:srgbClr val="CCFFCC"/>
              </a:solidFill>
              <a:ln w="9525">
                <a:noFill/>
                <a:miter lim="800000"/>
                <a:headEnd/>
                <a:tailEnd/>
              </a:ln>
            </p:spPr>
            <p:txBody>
              <a:bodyPr lIns="0" tIns="0" rIns="0" bIns="0">
                <a:spAutoFit/>
              </a:bodyPr>
              <a:lstStyle/>
              <a:p>
                <a:pPr algn="ctr">
                  <a:spcBef>
                    <a:spcPct val="50000"/>
                  </a:spcBef>
                </a:pPr>
                <a:r>
                  <a:rPr lang="en-US" sz="2400">
                    <a:cs typeface="Arial" charset="0"/>
                  </a:rPr>
                  <a:t>Buyers’ share of tax burden</a:t>
                </a:r>
              </a:p>
            </p:txBody>
          </p:sp>
        </p:grpSp>
      </p:grpSp>
      <p:grpSp>
        <p:nvGrpSpPr>
          <p:cNvPr id="9" name="Group 25"/>
          <p:cNvGrpSpPr>
            <a:grpSpLocks/>
          </p:cNvGrpSpPr>
          <p:nvPr/>
        </p:nvGrpSpPr>
        <p:grpSpPr bwMode="auto">
          <a:xfrm>
            <a:off x="417513" y="3697288"/>
            <a:ext cx="3067050" cy="1220787"/>
            <a:chOff x="263" y="2329"/>
            <a:chExt cx="1932" cy="769"/>
          </a:xfrm>
        </p:grpSpPr>
        <p:sp>
          <p:nvSpPr>
            <p:cNvPr id="95258" name="AutoShape 26"/>
            <p:cNvSpPr>
              <a:spLocks/>
            </p:cNvSpPr>
            <p:nvPr/>
          </p:nvSpPr>
          <p:spPr bwMode="auto">
            <a:xfrm>
              <a:off x="2054" y="2329"/>
              <a:ext cx="141" cy="457"/>
            </a:xfrm>
            <a:prstGeom prst="leftBrace">
              <a:avLst>
                <a:gd name="adj1" fmla="val 53089"/>
                <a:gd name="adj2" fmla="val 50000"/>
              </a:avLst>
            </a:prstGeom>
            <a:noFill/>
            <a:ln w="19050">
              <a:solidFill>
                <a:srgbClr val="FF0000"/>
              </a:solidFill>
              <a:round/>
              <a:headEnd/>
              <a:tailEnd/>
            </a:ln>
          </p:spPr>
          <p:txBody>
            <a:bodyPr wrap="none" anchor="ctr"/>
            <a:lstStyle/>
            <a:p>
              <a:endParaRPr lang="en-US">
                <a:cs typeface="Arial" charset="0"/>
              </a:endParaRPr>
            </a:p>
          </p:txBody>
        </p:sp>
        <p:grpSp>
          <p:nvGrpSpPr>
            <p:cNvPr id="95259" name="Group 27"/>
            <p:cNvGrpSpPr>
              <a:grpSpLocks/>
            </p:cNvGrpSpPr>
            <p:nvPr/>
          </p:nvGrpSpPr>
          <p:grpSpPr bwMode="auto">
            <a:xfrm>
              <a:off x="263" y="2569"/>
              <a:ext cx="1764" cy="529"/>
              <a:chOff x="263" y="2569"/>
              <a:chExt cx="1764" cy="529"/>
            </a:xfrm>
          </p:grpSpPr>
          <p:sp>
            <p:nvSpPr>
              <p:cNvPr id="95260" name="Line 28"/>
              <p:cNvSpPr>
                <a:spLocks noChangeShapeType="1"/>
              </p:cNvSpPr>
              <p:nvPr/>
            </p:nvSpPr>
            <p:spPr bwMode="auto">
              <a:xfrm flipH="1">
                <a:off x="1494" y="2569"/>
                <a:ext cx="533" cy="318"/>
              </a:xfrm>
              <a:prstGeom prst="line">
                <a:avLst/>
              </a:prstGeom>
              <a:noFill/>
              <a:ln w="9525">
                <a:solidFill>
                  <a:schemeClr val="tx1"/>
                </a:solidFill>
                <a:round/>
                <a:headEnd/>
                <a:tailEnd/>
              </a:ln>
            </p:spPr>
            <p:txBody>
              <a:bodyPr/>
              <a:lstStyle/>
              <a:p>
                <a:endParaRPr lang="en-US"/>
              </a:p>
            </p:txBody>
          </p:sp>
          <p:sp>
            <p:nvSpPr>
              <p:cNvPr id="95261" name="Text Box 29"/>
              <p:cNvSpPr txBox="1">
                <a:spLocks noChangeArrowheads="1"/>
              </p:cNvSpPr>
              <p:nvPr/>
            </p:nvSpPr>
            <p:spPr bwMode="auto">
              <a:xfrm>
                <a:off x="263" y="2638"/>
                <a:ext cx="1319" cy="460"/>
              </a:xfrm>
              <a:prstGeom prst="rect">
                <a:avLst/>
              </a:prstGeom>
              <a:solidFill>
                <a:srgbClr val="FFCCCC"/>
              </a:solidFill>
              <a:ln w="9525">
                <a:noFill/>
                <a:miter lim="800000"/>
                <a:headEnd/>
                <a:tailEnd/>
              </a:ln>
            </p:spPr>
            <p:txBody>
              <a:bodyPr lIns="0" tIns="0" rIns="0" bIns="0">
                <a:spAutoFit/>
              </a:bodyPr>
              <a:lstStyle/>
              <a:p>
                <a:pPr algn="ctr">
                  <a:spcBef>
                    <a:spcPct val="50000"/>
                  </a:spcBef>
                </a:pPr>
                <a:r>
                  <a:rPr lang="en-US" sz="2400">
                    <a:cs typeface="Arial" charset="0"/>
                  </a:rPr>
                  <a:t>Sellers’ share of tax burden</a:t>
                </a:r>
              </a:p>
            </p:txBody>
          </p:sp>
        </p:grpSp>
      </p:grpSp>
      <p:grpSp>
        <p:nvGrpSpPr>
          <p:cNvPr id="11" name="Group 30"/>
          <p:cNvGrpSpPr>
            <a:grpSpLocks/>
          </p:cNvGrpSpPr>
          <p:nvPr/>
        </p:nvGrpSpPr>
        <p:grpSpPr bwMode="auto">
          <a:xfrm>
            <a:off x="869950" y="3490913"/>
            <a:ext cx="4251325" cy="365125"/>
            <a:chOff x="548" y="2199"/>
            <a:chExt cx="2678" cy="230"/>
          </a:xfrm>
        </p:grpSpPr>
        <p:grpSp>
          <p:nvGrpSpPr>
            <p:cNvPr id="95263" name="Group 31"/>
            <p:cNvGrpSpPr>
              <a:grpSpLocks/>
            </p:cNvGrpSpPr>
            <p:nvPr/>
          </p:nvGrpSpPr>
          <p:grpSpPr bwMode="auto">
            <a:xfrm>
              <a:off x="2215" y="2283"/>
              <a:ext cx="1011" cy="87"/>
              <a:chOff x="2215" y="2283"/>
              <a:chExt cx="1011" cy="87"/>
            </a:xfrm>
          </p:grpSpPr>
          <p:sp>
            <p:nvSpPr>
              <p:cNvPr id="95264" name="Oval 32"/>
              <p:cNvSpPr>
                <a:spLocks noChangeArrowheads="1"/>
              </p:cNvSpPr>
              <p:nvPr/>
            </p:nvSpPr>
            <p:spPr bwMode="auto">
              <a:xfrm>
                <a:off x="3138" y="2283"/>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5265" name="Line 33"/>
              <p:cNvSpPr>
                <a:spLocks noChangeShapeType="1"/>
              </p:cNvSpPr>
              <p:nvPr/>
            </p:nvSpPr>
            <p:spPr bwMode="auto">
              <a:xfrm flipH="1">
                <a:off x="2215" y="2326"/>
                <a:ext cx="962" cy="0"/>
              </a:xfrm>
              <a:prstGeom prst="line">
                <a:avLst/>
              </a:prstGeom>
              <a:noFill/>
              <a:ln w="12700">
                <a:solidFill>
                  <a:schemeClr val="tx1"/>
                </a:solidFill>
                <a:prstDash val="dash"/>
                <a:round/>
                <a:headEnd/>
                <a:tailEnd/>
              </a:ln>
            </p:spPr>
            <p:txBody>
              <a:bodyPr/>
              <a:lstStyle/>
              <a:p>
                <a:endParaRPr lang="en-US"/>
              </a:p>
            </p:txBody>
          </p:sp>
        </p:grpSp>
        <p:grpSp>
          <p:nvGrpSpPr>
            <p:cNvPr id="95266" name="Group 34"/>
            <p:cNvGrpSpPr>
              <a:grpSpLocks/>
            </p:cNvGrpSpPr>
            <p:nvPr/>
          </p:nvGrpSpPr>
          <p:grpSpPr bwMode="auto">
            <a:xfrm>
              <a:off x="548" y="2199"/>
              <a:ext cx="1640" cy="230"/>
              <a:chOff x="1775" y="2321"/>
              <a:chExt cx="1640" cy="230"/>
            </a:xfrm>
          </p:grpSpPr>
          <p:sp>
            <p:nvSpPr>
              <p:cNvPr id="95267" name="Text Box 35"/>
              <p:cNvSpPr txBox="1">
                <a:spLocks noChangeArrowheads="1"/>
              </p:cNvSpPr>
              <p:nvPr/>
            </p:nvSpPr>
            <p:spPr bwMode="auto">
              <a:xfrm>
                <a:off x="1775" y="2321"/>
                <a:ext cx="1293"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Price if no tax</a:t>
                </a:r>
              </a:p>
            </p:txBody>
          </p:sp>
          <p:sp>
            <p:nvSpPr>
              <p:cNvPr id="95268" name="Line 36"/>
              <p:cNvSpPr>
                <a:spLocks noChangeShapeType="1"/>
              </p:cNvSpPr>
              <p:nvPr/>
            </p:nvSpPr>
            <p:spPr bwMode="auto">
              <a:xfrm flipH="1">
                <a:off x="3022" y="2449"/>
                <a:ext cx="393" cy="0"/>
              </a:xfrm>
              <a:prstGeom prst="line">
                <a:avLst/>
              </a:prstGeom>
              <a:noFill/>
              <a:ln w="9525">
                <a:solidFill>
                  <a:schemeClr val="tx1"/>
                </a:solidFill>
                <a:round/>
                <a:headEnd/>
                <a:tailEnd/>
              </a:ln>
            </p:spPr>
            <p:txBody>
              <a:bodyPr/>
              <a:lstStyle/>
              <a:p>
                <a:endParaRPr lang="en-US"/>
              </a:p>
            </p:txBody>
          </p:sp>
        </p:grpSp>
      </p:grpSp>
      <p:grpSp>
        <p:nvGrpSpPr>
          <p:cNvPr id="14" name="Group 37"/>
          <p:cNvGrpSpPr>
            <a:grpSpLocks/>
          </p:cNvGrpSpPr>
          <p:nvPr/>
        </p:nvGrpSpPr>
        <p:grpSpPr bwMode="auto">
          <a:xfrm>
            <a:off x="2566988" y="2786063"/>
            <a:ext cx="2249487" cy="593725"/>
            <a:chOff x="1617" y="1755"/>
            <a:chExt cx="1417" cy="374"/>
          </a:xfrm>
        </p:grpSpPr>
        <p:grpSp>
          <p:nvGrpSpPr>
            <p:cNvPr id="95270" name="Group 38"/>
            <p:cNvGrpSpPr>
              <a:grpSpLocks/>
            </p:cNvGrpSpPr>
            <p:nvPr/>
          </p:nvGrpSpPr>
          <p:grpSpPr bwMode="auto">
            <a:xfrm>
              <a:off x="2216" y="2042"/>
              <a:ext cx="818" cy="87"/>
              <a:chOff x="2216" y="2042"/>
              <a:chExt cx="818" cy="87"/>
            </a:xfrm>
          </p:grpSpPr>
          <p:sp>
            <p:nvSpPr>
              <p:cNvPr id="95271" name="Oval 39"/>
              <p:cNvSpPr>
                <a:spLocks noChangeArrowheads="1"/>
              </p:cNvSpPr>
              <p:nvPr/>
            </p:nvSpPr>
            <p:spPr bwMode="auto">
              <a:xfrm>
                <a:off x="2946" y="204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5272" name="Line 40"/>
              <p:cNvSpPr>
                <a:spLocks noChangeShapeType="1"/>
              </p:cNvSpPr>
              <p:nvPr/>
            </p:nvSpPr>
            <p:spPr bwMode="auto">
              <a:xfrm flipH="1">
                <a:off x="2216" y="2087"/>
                <a:ext cx="760" cy="0"/>
              </a:xfrm>
              <a:prstGeom prst="line">
                <a:avLst/>
              </a:prstGeom>
              <a:noFill/>
              <a:ln w="12700">
                <a:solidFill>
                  <a:schemeClr val="tx1"/>
                </a:solidFill>
                <a:prstDash val="dash"/>
                <a:round/>
                <a:headEnd/>
                <a:tailEnd/>
              </a:ln>
            </p:spPr>
            <p:txBody>
              <a:bodyPr/>
              <a:lstStyle/>
              <a:p>
                <a:endParaRPr lang="en-US"/>
              </a:p>
            </p:txBody>
          </p:sp>
        </p:grpSp>
        <p:grpSp>
          <p:nvGrpSpPr>
            <p:cNvPr id="95273" name="Group 41"/>
            <p:cNvGrpSpPr>
              <a:grpSpLocks/>
            </p:cNvGrpSpPr>
            <p:nvPr/>
          </p:nvGrpSpPr>
          <p:grpSpPr bwMode="auto">
            <a:xfrm>
              <a:off x="1617" y="1755"/>
              <a:ext cx="577" cy="325"/>
              <a:chOff x="2838" y="1594"/>
              <a:chExt cx="577" cy="325"/>
            </a:xfrm>
          </p:grpSpPr>
          <p:sp>
            <p:nvSpPr>
              <p:cNvPr id="95274" name="Text Box 42"/>
              <p:cNvSpPr txBox="1">
                <a:spLocks noChangeArrowheads="1"/>
              </p:cNvSpPr>
              <p:nvPr/>
            </p:nvSpPr>
            <p:spPr bwMode="auto">
              <a:xfrm>
                <a:off x="2838" y="1594"/>
                <a:ext cx="4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B</a:t>
                </a:r>
              </a:p>
            </p:txBody>
          </p:sp>
          <p:sp>
            <p:nvSpPr>
              <p:cNvPr id="95275" name="Line 43"/>
              <p:cNvSpPr>
                <a:spLocks noChangeShapeType="1"/>
              </p:cNvSpPr>
              <p:nvPr/>
            </p:nvSpPr>
            <p:spPr bwMode="auto">
              <a:xfrm flipH="1" flipV="1">
                <a:off x="3222" y="1802"/>
                <a:ext cx="193" cy="117"/>
              </a:xfrm>
              <a:prstGeom prst="line">
                <a:avLst/>
              </a:prstGeom>
              <a:noFill/>
              <a:ln w="9525">
                <a:solidFill>
                  <a:schemeClr val="tx1"/>
                </a:solidFill>
                <a:round/>
                <a:headEnd/>
                <a:tailEnd/>
              </a:ln>
            </p:spPr>
            <p:txBody>
              <a:bodyPr/>
              <a:lstStyle/>
              <a:p>
                <a:endParaRPr lang="en-US"/>
              </a:p>
            </p:txBody>
          </p:sp>
        </p:grpSp>
      </p:grpSp>
      <p:grpSp>
        <p:nvGrpSpPr>
          <p:cNvPr id="17" name="Group 44"/>
          <p:cNvGrpSpPr>
            <a:grpSpLocks/>
          </p:cNvGrpSpPr>
          <p:nvPr/>
        </p:nvGrpSpPr>
        <p:grpSpPr bwMode="auto">
          <a:xfrm>
            <a:off x="2878138" y="4362450"/>
            <a:ext cx="1943100" cy="661988"/>
            <a:chOff x="1813" y="2748"/>
            <a:chExt cx="1224" cy="417"/>
          </a:xfrm>
        </p:grpSpPr>
        <p:grpSp>
          <p:nvGrpSpPr>
            <p:cNvPr id="95277" name="Group 45"/>
            <p:cNvGrpSpPr>
              <a:grpSpLocks/>
            </p:cNvGrpSpPr>
            <p:nvPr/>
          </p:nvGrpSpPr>
          <p:grpSpPr bwMode="auto">
            <a:xfrm>
              <a:off x="2215" y="2748"/>
              <a:ext cx="822" cy="87"/>
              <a:chOff x="2215" y="2748"/>
              <a:chExt cx="822" cy="87"/>
            </a:xfrm>
          </p:grpSpPr>
          <p:sp>
            <p:nvSpPr>
              <p:cNvPr id="95278" name="Oval 46"/>
              <p:cNvSpPr>
                <a:spLocks noChangeArrowheads="1"/>
              </p:cNvSpPr>
              <p:nvPr/>
            </p:nvSpPr>
            <p:spPr bwMode="auto">
              <a:xfrm>
                <a:off x="2949" y="274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5279" name="Line 47"/>
              <p:cNvSpPr>
                <a:spLocks noChangeShapeType="1"/>
              </p:cNvSpPr>
              <p:nvPr/>
            </p:nvSpPr>
            <p:spPr bwMode="auto">
              <a:xfrm flipH="1">
                <a:off x="2215" y="2791"/>
                <a:ext cx="767" cy="0"/>
              </a:xfrm>
              <a:prstGeom prst="line">
                <a:avLst/>
              </a:prstGeom>
              <a:noFill/>
              <a:ln w="12700">
                <a:solidFill>
                  <a:schemeClr val="tx1"/>
                </a:solidFill>
                <a:prstDash val="dash"/>
                <a:round/>
                <a:headEnd/>
                <a:tailEnd/>
              </a:ln>
            </p:spPr>
            <p:txBody>
              <a:bodyPr/>
              <a:lstStyle/>
              <a:p>
                <a:endParaRPr lang="en-US"/>
              </a:p>
            </p:txBody>
          </p:sp>
        </p:grpSp>
        <p:grpSp>
          <p:nvGrpSpPr>
            <p:cNvPr id="95280" name="Group 48"/>
            <p:cNvGrpSpPr>
              <a:grpSpLocks/>
            </p:cNvGrpSpPr>
            <p:nvPr/>
          </p:nvGrpSpPr>
          <p:grpSpPr bwMode="auto">
            <a:xfrm>
              <a:off x="1813" y="2800"/>
              <a:ext cx="384" cy="365"/>
              <a:chOff x="3034" y="2643"/>
              <a:chExt cx="384" cy="365"/>
            </a:xfrm>
          </p:grpSpPr>
          <p:sp>
            <p:nvSpPr>
              <p:cNvPr id="95281" name="Text Box 49"/>
              <p:cNvSpPr txBox="1">
                <a:spLocks noChangeArrowheads="1"/>
              </p:cNvSpPr>
              <p:nvPr/>
            </p:nvSpPr>
            <p:spPr bwMode="auto">
              <a:xfrm>
                <a:off x="3034" y="2720"/>
                <a:ext cx="351"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S</a:t>
                </a:r>
              </a:p>
            </p:txBody>
          </p:sp>
          <p:sp>
            <p:nvSpPr>
              <p:cNvPr id="95282" name="Line 50"/>
              <p:cNvSpPr>
                <a:spLocks noChangeShapeType="1"/>
              </p:cNvSpPr>
              <p:nvPr/>
            </p:nvSpPr>
            <p:spPr bwMode="auto">
              <a:xfrm flipH="1">
                <a:off x="3274" y="2643"/>
                <a:ext cx="144" cy="147"/>
              </a:xfrm>
              <a:prstGeom prst="line">
                <a:avLst/>
              </a:prstGeom>
              <a:noFill/>
              <a:ln w="9525">
                <a:solidFill>
                  <a:schemeClr val="tx1"/>
                </a:solidFill>
                <a:round/>
                <a:headEnd/>
                <a:tailEnd/>
              </a:ln>
            </p:spPr>
            <p:txBody>
              <a:bodyPr/>
              <a:lstStyle/>
              <a:p>
                <a:endParaRPr lang="en-US"/>
              </a:p>
            </p:txBody>
          </p:sp>
        </p:grpSp>
      </p:grpSp>
      <p:sp>
        <p:nvSpPr>
          <p:cNvPr id="178227" name="Rectangle 51"/>
          <p:cNvSpPr>
            <a:spLocks noChangeArrowheads="1"/>
          </p:cNvSpPr>
          <p:nvPr/>
        </p:nvSpPr>
        <p:spPr bwMode="auto">
          <a:xfrm>
            <a:off x="6757988" y="1647825"/>
            <a:ext cx="1974850" cy="3813175"/>
          </a:xfrm>
          <a:prstGeom prst="rect">
            <a:avLst/>
          </a:prstGeom>
          <a:solidFill>
            <a:srgbClr val="FFFFCC"/>
          </a:solidFill>
          <a:ln w="9525">
            <a:noFill/>
            <a:miter lim="800000"/>
            <a:headEnd/>
            <a:tailEnd/>
          </a:ln>
          <a:effectLst>
            <a:outerShdw dist="71842" dir="2700000" algn="ctr" rotWithShape="0">
              <a:schemeClr val="bg2"/>
            </a:outerShdw>
          </a:effectLst>
        </p:spPr>
        <p:txBody>
          <a:bodyPr/>
          <a:lstStyle/>
          <a:p>
            <a:pPr>
              <a:lnSpc>
                <a:spcPct val="105000"/>
              </a:lnSpc>
              <a:spcBef>
                <a:spcPct val="25000"/>
              </a:spcBef>
              <a:buClr>
                <a:srgbClr val="00B85C"/>
              </a:buClr>
              <a:buSzPct val="120000"/>
              <a:buFont typeface="Wingdings" pitchFamily="2" charset="2"/>
              <a:buNone/>
            </a:pPr>
            <a:r>
              <a:rPr lang="en-US" sz="2500">
                <a:cs typeface="Arial" charset="0"/>
              </a:rPr>
              <a:t>It’s easier for buyers than sellers to leave the market.  </a:t>
            </a:r>
          </a:p>
          <a:p>
            <a:pPr>
              <a:lnSpc>
                <a:spcPct val="105000"/>
              </a:lnSpc>
              <a:spcBef>
                <a:spcPct val="25000"/>
              </a:spcBef>
              <a:buClr>
                <a:srgbClr val="00B85C"/>
              </a:buClr>
              <a:buSzPct val="120000"/>
              <a:buFont typeface="Wingdings" pitchFamily="2" charset="2"/>
              <a:buNone/>
            </a:pPr>
            <a:r>
              <a:rPr lang="en-US" sz="2500">
                <a:cs typeface="Arial" charset="0"/>
              </a:rPr>
              <a:t>Sellers bear most of the burden of </a:t>
            </a:r>
            <a:br>
              <a:rPr lang="en-US" sz="2500">
                <a:cs typeface="Arial" charset="0"/>
              </a:rPr>
            </a:br>
            <a:r>
              <a:rPr lang="en-US" sz="2500">
                <a:cs typeface="Arial" charset="0"/>
              </a:rPr>
              <a:t>the tax.</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up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9"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trips(up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trips(down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ssolv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8227"/>
                                        </p:tgtEl>
                                        <p:attrNameLst>
                                          <p:attrName>style.visibility</p:attrName>
                                        </p:attrNameLst>
                                      </p:cBhvr>
                                      <p:to>
                                        <p:strVal val="visible"/>
                                      </p:to>
                                    </p:set>
                                    <p:animEffect transition="in" filter="dissolve">
                                      <p:cBhvr>
                                        <p:cTn id="47" dur="500"/>
                                        <p:tgtEl>
                                          <p:spTgt spid="178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2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US"/>
              <a:t>SUPPLY, DEMAND, AND GOVERNMENT POLICIES</a:t>
            </a:r>
          </a:p>
        </p:txBody>
      </p:sp>
      <p:sp>
        <p:nvSpPr>
          <p:cNvPr id="6" name="Slide Number Placeholder 2"/>
          <p:cNvSpPr>
            <a:spLocks noGrp="1"/>
          </p:cNvSpPr>
          <p:nvPr>
            <p:ph type="sldNum" sz="quarter" idx="11"/>
          </p:nvPr>
        </p:nvSpPr>
        <p:spPr/>
        <p:txBody>
          <a:bodyPr/>
          <a:lstStyle/>
          <a:p>
            <a:fld id="{03F9A676-AA22-4C5F-A358-E2EFABE0466E}" type="slidenum">
              <a:rPr lang="en-US"/>
              <a:pPr/>
              <a:t>2</a:t>
            </a:fld>
            <a:endParaRPr lang="en-US"/>
          </a:p>
        </p:txBody>
      </p:sp>
      <p:sp>
        <p:nvSpPr>
          <p:cNvPr id="46082" name="Rectangle 2"/>
          <p:cNvSpPr>
            <a:spLocks noGrp="1" noChangeArrowheads="1"/>
          </p:cNvSpPr>
          <p:nvPr>
            <p:ph type="title" idx="4294967295"/>
          </p:nvPr>
        </p:nvSpPr>
        <p:spPr>
          <a:xfrm>
            <a:off x="457200" y="285750"/>
            <a:ext cx="8229600" cy="649288"/>
          </a:xfrm>
        </p:spPr>
        <p:txBody>
          <a:bodyPr/>
          <a:lstStyle/>
          <a:p>
            <a:r>
              <a:rPr lang="en-US" sz="3200"/>
              <a:t>Government Policies That Alter the </a:t>
            </a:r>
            <a:br>
              <a:rPr lang="en-US" sz="3200"/>
            </a:br>
            <a:r>
              <a:rPr lang="en-US" sz="3200"/>
              <a:t>Private Market Outcome</a:t>
            </a:r>
          </a:p>
        </p:txBody>
      </p:sp>
      <p:sp>
        <p:nvSpPr>
          <p:cNvPr id="45059" name="Rectangle 3"/>
          <p:cNvSpPr>
            <a:spLocks noGrp="1" noChangeArrowheads="1"/>
          </p:cNvSpPr>
          <p:nvPr>
            <p:ph type="body" idx="4294967295"/>
          </p:nvPr>
        </p:nvSpPr>
        <p:spPr>
          <a:xfrm>
            <a:off x="382588" y="1022350"/>
            <a:ext cx="8166100" cy="3778250"/>
          </a:xfrm>
        </p:spPr>
        <p:txBody>
          <a:bodyPr/>
          <a:lstStyle/>
          <a:p>
            <a:pPr marL="0" indent="0">
              <a:lnSpc>
                <a:spcPct val="100000"/>
              </a:lnSpc>
            </a:pPr>
            <a:r>
              <a:rPr lang="en-US" sz="2600"/>
              <a:t> Price controls</a:t>
            </a:r>
          </a:p>
          <a:p>
            <a:pPr lvl="1"/>
            <a:r>
              <a:rPr lang="en-US" sz="2600" b="1">
                <a:solidFill>
                  <a:srgbClr val="CC0000"/>
                </a:solidFill>
              </a:rPr>
              <a:t>Price ceiling</a:t>
            </a:r>
            <a:r>
              <a:rPr lang="en-US" sz="2600"/>
              <a:t>:  a legal maximum on the price </a:t>
            </a:r>
            <a:br>
              <a:rPr lang="en-US" sz="2600"/>
            </a:br>
            <a:r>
              <a:rPr lang="en-US" sz="2600"/>
              <a:t>of a good or service   </a:t>
            </a:r>
            <a:r>
              <a:rPr lang="en-US" sz="2600" i="1"/>
              <a:t>Example: rent control</a:t>
            </a:r>
            <a:r>
              <a:rPr lang="en-US" sz="2600"/>
              <a:t> </a:t>
            </a:r>
          </a:p>
          <a:p>
            <a:pPr lvl="1"/>
            <a:r>
              <a:rPr lang="en-US" sz="2600" b="1">
                <a:solidFill>
                  <a:srgbClr val="CC0000"/>
                </a:solidFill>
              </a:rPr>
              <a:t>Price floor</a:t>
            </a:r>
            <a:r>
              <a:rPr lang="en-US" sz="2600"/>
              <a:t>:  a legal minimum on the price of </a:t>
            </a:r>
            <a:br>
              <a:rPr lang="en-US" sz="2600"/>
            </a:br>
            <a:r>
              <a:rPr lang="en-US" sz="2600"/>
              <a:t>a good or service   </a:t>
            </a:r>
            <a:r>
              <a:rPr lang="en-US" sz="2600" i="1"/>
              <a:t>Example: minimum wage</a:t>
            </a:r>
            <a:r>
              <a:rPr lang="en-US" sz="2600"/>
              <a:t> </a:t>
            </a:r>
          </a:p>
          <a:p>
            <a:pPr marL="0" indent="0">
              <a:lnSpc>
                <a:spcPct val="100000"/>
              </a:lnSpc>
              <a:spcBef>
                <a:spcPct val="40000"/>
              </a:spcBef>
            </a:pPr>
            <a:r>
              <a:rPr lang="en-US" sz="2600"/>
              <a:t> Taxes</a:t>
            </a:r>
          </a:p>
          <a:p>
            <a:pPr lvl="1">
              <a:spcBef>
                <a:spcPct val="10000"/>
              </a:spcBef>
            </a:pPr>
            <a:r>
              <a:rPr lang="en-US" sz="2600"/>
              <a:t>The govt can make buyers or sellers pay a specific amount on each unit bought/sold.</a:t>
            </a:r>
          </a:p>
        </p:txBody>
      </p:sp>
      <p:sp>
        <p:nvSpPr>
          <p:cNvPr id="45060" name="Text Box 4"/>
          <p:cNvSpPr txBox="1">
            <a:spLocks noChangeArrowheads="1"/>
          </p:cNvSpPr>
          <p:nvPr/>
        </p:nvSpPr>
        <p:spPr bwMode="auto">
          <a:xfrm>
            <a:off x="839788" y="4824413"/>
            <a:ext cx="7388225" cy="1762125"/>
          </a:xfrm>
          <a:prstGeom prst="rect">
            <a:avLst/>
          </a:prstGeom>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n w="9525">
            <a:noFill/>
            <a:miter lim="800000"/>
            <a:headEnd/>
            <a:tailEnd/>
          </a:ln>
          <a:effectLst>
            <a:outerShdw dist="89803" dir="2700000" algn="ctr" rotWithShape="0">
              <a:schemeClr val="bg2"/>
            </a:outerShdw>
          </a:effectLst>
        </p:spPr>
        <p:txBody>
          <a:bodyPr>
            <a:spAutoFit/>
          </a:bodyPr>
          <a:lstStyle/>
          <a:p>
            <a:pPr algn="ctr">
              <a:lnSpc>
                <a:spcPct val="105000"/>
              </a:lnSpc>
              <a:spcBef>
                <a:spcPct val="35000"/>
              </a:spcBef>
              <a:buClr>
                <a:srgbClr val="00B85C"/>
              </a:buClr>
              <a:buSzPct val="120000"/>
              <a:buFont typeface="Wingdings" pitchFamily="2" charset="2"/>
              <a:buNone/>
              <a:defRPr/>
            </a:pPr>
            <a:r>
              <a:rPr lang="en-US" sz="2600">
                <a:solidFill>
                  <a:schemeClr val="bg1"/>
                </a:solidFill>
                <a:effectLst>
                  <a:outerShdw blurRad="38100" dist="38100" dir="2700000" algn="tl">
                    <a:srgbClr val="000000"/>
                  </a:outerShdw>
                </a:effectLst>
                <a:cs typeface="Arial" charset="0"/>
              </a:rPr>
              <a:t>We will use the supply/demand model to see </a:t>
            </a:r>
            <a:br>
              <a:rPr lang="en-US" sz="2600">
                <a:solidFill>
                  <a:schemeClr val="bg1"/>
                </a:solidFill>
                <a:effectLst>
                  <a:outerShdw blurRad="38100" dist="38100" dir="2700000" algn="tl">
                    <a:srgbClr val="000000"/>
                  </a:outerShdw>
                </a:effectLst>
                <a:cs typeface="Arial" charset="0"/>
              </a:rPr>
            </a:br>
            <a:r>
              <a:rPr lang="en-US" sz="2600">
                <a:solidFill>
                  <a:schemeClr val="bg1"/>
                </a:solidFill>
                <a:effectLst>
                  <a:outerShdw blurRad="38100" dist="38100" dir="2700000" algn="tl">
                    <a:srgbClr val="000000"/>
                  </a:outerShdw>
                </a:effectLst>
                <a:cs typeface="Arial" charset="0"/>
              </a:rPr>
              <a:t>how each policy affects the market outcome </a:t>
            </a:r>
            <a:br>
              <a:rPr lang="en-US" sz="2600">
                <a:solidFill>
                  <a:schemeClr val="bg1"/>
                </a:solidFill>
                <a:effectLst>
                  <a:outerShdw blurRad="38100" dist="38100" dir="2700000" algn="tl">
                    <a:srgbClr val="000000"/>
                  </a:outerShdw>
                </a:effectLst>
                <a:cs typeface="Arial" charset="0"/>
              </a:rPr>
            </a:br>
            <a:r>
              <a:rPr lang="en-US" sz="2600">
                <a:solidFill>
                  <a:schemeClr val="bg1"/>
                </a:solidFill>
                <a:effectLst>
                  <a:outerShdw blurRad="38100" dist="38100" dir="2700000" algn="tl">
                    <a:srgbClr val="000000"/>
                  </a:outerShdw>
                </a:effectLst>
                <a:cs typeface="Arial" charset="0"/>
              </a:rPr>
              <a:t>(the price buyers pay, the price sellers receive, and eq’m quantity).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subTnLst>
                                    <p:animClr clrSpc="rgb" dir="cw">
                                      <p:cBhvr override="childStyle">
                                        <p:cTn dur="1" fill="hold" display="0" masterRel="nextClick" afterEffect="1"/>
                                        <p:tgtEl>
                                          <p:spTgt spid="45059">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subTnLst>
                                    <p:animClr clrSpc="rgb" dir="cw">
                                      <p:cBhvr override="childStyle">
                                        <p:cTn dur="1" fill="hold" display="0" masterRel="nextClick" afterEffect="1"/>
                                        <p:tgtEl>
                                          <p:spTgt spid="45059">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wipe(left)">
                                      <p:cBhvr>
                                        <p:cTn id="22" dur="500"/>
                                        <p:tgtEl>
                                          <p:spTgt spid="45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wipe(left)">
                                      <p:cBhvr>
                                        <p:cTn id="27" dur="500"/>
                                        <p:tgtEl>
                                          <p:spTgt spid="45059">
                                            <p:txEl>
                                              <p:pRg st="4" end="4"/>
                                            </p:txEl>
                                          </p:spTgt>
                                        </p:tgtEl>
                                      </p:cBhvr>
                                    </p:animEffect>
                                  </p:childTnLst>
                                  <p:subTnLst>
                                    <p:animClr clrSpc="rgb" dir="cw">
                                      <p:cBhvr override="childStyle">
                                        <p:cTn dur="1" fill="hold" display="0" masterRel="nextClick" afterEffect="1"/>
                                        <p:tgtEl>
                                          <p:spTgt spid="45059">
                                            <p:txEl>
                                              <p:pRg st="4" end="4"/>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5060"/>
                                        </p:tgtEl>
                                        <p:attrNameLst>
                                          <p:attrName>style.visibility</p:attrName>
                                        </p:attrNameLst>
                                      </p:cBhvr>
                                      <p:to>
                                        <p:strVal val="visible"/>
                                      </p:to>
                                    </p:set>
                                    <p:animEffect transition="in" filter="dissolve">
                                      <p:cBhvr>
                                        <p:cTn id="32"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5"/>
      <p:bldP spid="4506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t>SUPPLY, DEMAND, AND GOVERNMENT POLICIES</a:t>
            </a:r>
          </a:p>
        </p:txBody>
      </p:sp>
      <p:sp>
        <p:nvSpPr>
          <p:cNvPr id="5" name="Slide Number Placeholder 2"/>
          <p:cNvSpPr>
            <a:spLocks noGrp="1"/>
          </p:cNvSpPr>
          <p:nvPr>
            <p:ph type="sldNum" sz="quarter" idx="11"/>
          </p:nvPr>
        </p:nvSpPr>
        <p:spPr/>
        <p:txBody>
          <a:bodyPr/>
          <a:lstStyle/>
          <a:p>
            <a:fld id="{1DA067B3-CA8F-476C-A719-3025A933068B}" type="slidenum">
              <a:rPr lang="en-US"/>
              <a:pPr/>
              <a:t>29</a:t>
            </a:fld>
            <a:endParaRPr lang="en-US"/>
          </a:p>
        </p:txBody>
      </p:sp>
      <p:sp>
        <p:nvSpPr>
          <p:cNvPr id="97282" name="Rectangle 2"/>
          <p:cNvSpPr>
            <a:spLocks noGrp="1" noChangeArrowheads="1"/>
          </p:cNvSpPr>
          <p:nvPr>
            <p:ph type="title" idx="4294967295"/>
          </p:nvPr>
        </p:nvSpPr>
        <p:spPr/>
        <p:txBody>
          <a:bodyPr/>
          <a:lstStyle/>
          <a:p>
            <a:r>
              <a:rPr lang="en-US" sz="3000"/>
              <a:t>CASE STUDY:  </a:t>
            </a:r>
            <a:r>
              <a:rPr lang="en-US" sz="3400"/>
              <a:t>Who Pays the Luxury Tax?</a:t>
            </a:r>
          </a:p>
        </p:txBody>
      </p:sp>
      <p:sp>
        <p:nvSpPr>
          <p:cNvPr id="97283" name="Rectangle 3"/>
          <p:cNvSpPr>
            <a:spLocks noGrp="1" noChangeArrowheads="1"/>
          </p:cNvSpPr>
          <p:nvPr>
            <p:ph type="body" idx="4294967295"/>
          </p:nvPr>
        </p:nvSpPr>
        <p:spPr>
          <a:xfrm>
            <a:off x="423863" y="1012825"/>
            <a:ext cx="8331200" cy="5124450"/>
          </a:xfrm>
        </p:spPr>
        <p:txBody>
          <a:bodyPr/>
          <a:lstStyle/>
          <a:p>
            <a:r>
              <a:rPr lang="en-US"/>
              <a:t>1990:  Congress adopted a luxury tax on yachts, private airplanes, furs, expensive cars, etc. </a:t>
            </a:r>
          </a:p>
          <a:p>
            <a:r>
              <a:rPr lang="en-US"/>
              <a:t>Goal of the tax:  raise revenue from those </a:t>
            </a:r>
            <a:br>
              <a:rPr lang="en-US"/>
            </a:br>
            <a:r>
              <a:rPr lang="en-US"/>
              <a:t>who could most easily afford to pay – </a:t>
            </a:r>
            <a:br>
              <a:rPr lang="en-US"/>
            </a:br>
            <a:r>
              <a:rPr lang="en-US"/>
              <a:t>wealthy consumers.</a:t>
            </a:r>
          </a:p>
          <a:p>
            <a:r>
              <a:rPr lang="en-US"/>
              <a:t>But who really pays this tax?  </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 name="Footer Placeholder 1"/>
          <p:cNvSpPr>
            <a:spLocks noGrp="1"/>
          </p:cNvSpPr>
          <p:nvPr>
            <p:ph type="ftr" sz="quarter" idx="10"/>
          </p:nvPr>
        </p:nvSpPr>
        <p:spPr/>
        <p:txBody>
          <a:bodyPr/>
          <a:lstStyle/>
          <a:p>
            <a:r>
              <a:rPr lang="en-US"/>
              <a:t>SUPPLY, DEMAND, AND GOVERNMENT POLICIES</a:t>
            </a:r>
          </a:p>
        </p:txBody>
      </p:sp>
      <p:sp>
        <p:nvSpPr>
          <p:cNvPr id="51" name="Slide Number Placeholder 2"/>
          <p:cNvSpPr>
            <a:spLocks noGrp="1"/>
          </p:cNvSpPr>
          <p:nvPr>
            <p:ph type="sldNum" sz="quarter" idx="11"/>
          </p:nvPr>
        </p:nvSpPr>
        <p:spPr/>
        <p:txBody>
          <a:bodyPr/>
          <a:lstStyle/>
          <a:p>
            <a:fld id="{54316FAD-DD8D-4AC9-A2C7-03FD405271F1}" type="slidenum">
              <a:rPr lang="en-US"/>
              <a:pPr/>
              <a:t>30</a:t>
            </a:fld>
            <a:endParaRPr lang="en-US"/>
          </a:p>
        </p:txBody>
      </p:sp>
      <p:sp>
        <p:nvSpPr>
          <p:cNvPr id="99330" name="Rectangle 2"/>
          <p:cNvSpPr>
            <a:spLocks noGrp="1" noChangeArrowheads="1"/>
          </p:cNvSpPr>
          <p:nvPr>
            <p:ph type="title" idx="4294967295"/>
          </p:nvPr>
        </p:nvSpPr>
        <p:spPr/>
        <p:txBody>
          <a:bodyPr/>
          <a:lstStyle/>
          <a:p>
            <a:r>
              <a:rPr lang="en-US" sz="3000"/>
              <a:t>CASE STUDY:  </a:t>
            </a:r>
            <a:r>
              <a:rPr lang="en-US" sz="3400"/>
              <a:t>Who Pays the Luxury Tax?</a:t>
            </a:r>
          </a:p>
        </p:txBody>
      </p:sp>
      <p:sp>
        <p:nvSpPr>
          <p:cNvPr id="99331" name="Rectangle 3"/>
          <p:cNvSpPr>
            <a:spLocks noGrp="1" noChangeArrowheads="1"/>
          </p:cNvSpPr>
          <p:nvPr>
            <p:ph type="body" idx="4294967295"/>
          </p:nvPr>
        </p:nvSpPr>
        <p:spPr>
          <a:xfrm>
            <a:off x="990600" y="1155700"/>
            <a:ext cx="3622675" cy="577850"/>
          </a:xfrm>
        </p:spPr>
        <p:txBody>
          <a:bodyPr/>
          <a:lstStyle/>
          <a:p>
            <a:pPr marL="0" indent="0" algn="ctr">
              <a:buFont typeface="Wingdings" pitchFamily="2" charset="2"/>
              <a:buNone/>
            </a:pPr>
            <a:r>
              <a:rPr lang="en-US" sz="2600" u="sng"/>
              <a:t>The market for yachts</a:t>
            </a:r>
          </a:p>
        </p:txBody>
      </p:sp>
      <p:grpSp>
        <p:nvGrpSpPr>
          <p:cNvPr id="99332" name="Group 4"/>
          <p:cNvGrpSpPr>
            <a:grpSpLocks/>
          </p:cNvGrpSpPr>
          <p:nvPr/>
        </p:nvGrpSpPr>
        <p:grpSpPr bwMode="auto">
          <a:xfrm>
            <a:off x="3344863" y="1824038"/>
            <a:ext cx="3316287" cy="4108450"/>
            <a:chOff x="3326" y="1149"/>
            <a:chExt cx="2089" cy="2588"/>
          </a:xfrm>
        </p:grpSpPr>
        <p:grpSp>
          <p:nvGrpSpPr>
            <p:cNvPr id="99333" name="Group 5"/>
            <p:cNvGrpSpPr>
              <a:grpSpLocks/>
            </p:cNvGrpSpPr>
            <p:nvPr/>
          </p:nvGrpSpPr>
          <p:grpSpPr bwMode="auto">
            <a:xfrm>
              <a:off x="3433" y="1403"/>
              <a:ext cx="1784" cy="2190"/>
              <a:chOff x="2424" y="1167"/>
              <a:chExt cx="2400" cy="2079"/>
            </a:xfrm>
          </p:grpSpPr>
          <p:sp>
            <p:nvSpPr>
              <p:cNvPr id="99334" name="Line 6"/>
              <p:cNvSpPr>
                <a:spLocks noChangeShapeType="1"/>
              </p:cNvSpPr>
              <p:nvPr/>
            </p:nvSpPr>
            <p:spPr bwMode="auto">
              <a:xfrm>
                <a:off x="2424" y="1167"/>
                <a:ext cx="0" cy="2079"/>
              </a:xfrm>
              <a:prstGeom prst="line">
                <a:avLst/>
              </a:prstGeom>
              <a:noFill/>
              <a:ln w="9525">
                <a:solidFill>
                  <a:schemeClr val="tx1"/>
                </a:solidFill>
                <a:round/>
                <a:headEnd/>
                <a:tailEnd/>
              </a:ln>
            </p:spPr>
            <p:txBody>
              <a:bodyPr/>
              <a:lstStyle/>
              <a:p>
                <a:endParaRPr lang="en-US"/>
              </a:p>
            </p:txBody>
          </p:sp>
          <p:sp>
            <p:nvSpPr>
              <p:cNvPr id="99335" name="Line 7"/>
              <p:cNvSpPr>
                <a:spLocks noChangeShapeType="1"/>
              </p:cNvSpPr>
              <p:nvPr/>
            </p:nvSpPr>
            <p:spPr bwMode="auto">
              <a:xfrm>
                <a:off x="2424" y="3246"/>
                <a:ext cx="2400" cy="0"/>
              </a:xfrm>
              <a:prstGeom prst="line">
                <a:avLst/>
              </a:prstGeom>
              <a:noFill/>
              <a:ln w="9525">
                <a:solidFill>
                  <a:schemeClr val="tx1"/>
                </a:solidFill>
                <a:round/>
                <a:headEnd/>
                <a:tailEnd/>
              </a:ln>
            </p:spPr>
            <p:txBody>
              <a:bodyPr/>
              <a:lstStyle/>
              <a:p>
                <a:endParaRPr lang="en-US"/>
              </a:p>
            </p:txBody>
          </p:sp>
        </p:grpSp>
        <p:sp>
          <p:nvSpPr>
            <p:cNvPr id="99336" name="Text Box 8"/>
            <p:cNvSpPr txBox="1">
              <a:spLocks noChangeArrowheads="1"/>
            </p:cNvSpPr>
            <p:nvPr/>
          </p:nvSpPr>
          <p:spPr bwMode="auto">
            <a:xfrm>
              <a:off x="3326" y="1149"/>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P</a:t>
              </a:r>
            </a:p>
          </p:txBody>
        </p:sp>
        <p:sp>
          <p:nvSpPr>
            <p:cNvPr id="99337" name="Text Box 9"/>
            <p:cNvSpPr txBox="1">
              <a:spLocks noChangeArrowheads="1"/>
            </p:cNvSpPr>
            <p:nvPr/>
          </p:nvSpPr>
          <p:spPr bwMode="auto">
            <a:xfrm>
              <a:off x="5182" y="3458"/>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Q</a:t>
              </a:r>
            </a:p>
          </p:txBody>
        </p:sp>
      </p:grpSp>
      <p:grpSp>
        <p:nvGrpSpPr>
          <p:cNvPr id="4" name="Group 10"/>
          <p:cNvGrpSpPr>
            <a:grpSpLocks/>
          </p:cNvGrpSpPr>
          <p:nvPr/>
        </p:nvGrpSpPr>
        <p:grpSpPr bwMode="auto">
          <a:xfrm>
            <a:off x="4019550" y="2425700"/>
            <a:ext cx="2368550" cy="2889250"/>
            <a:chOff x="2532" y="1528"/>
            <a:chExt cx="1492" cy="1820"/>
          </a:xfrm>
        </p:grpSpPr>
        <p:sp>
          <p:nvSpPr>
            <p:cNvPr id="99339" name="Text Box 11"/>
            <p:cNvSpPr txBox="1">
              <a:spLocks noChangeArrowheads="1"/>
            </p:cNvSpPr>
            <p:nvPr/>
          </p:nvSpPr>
          <p:spPr bwMode="auto">
            <a:xfrm>
              <a:off x="3791" y="3069"/>
              <a:ext cx="233" cy="279"/>
            </a:xfrm>
            <a:prstGeom prst="rect">
              <a:avLst/>
            </a:prstGeom>
            <a:noFill/>
            <a:ln w="9525">
              <a:noFill/>
              <a:miter lim="800000"/>
              <a:headEnd/>
              <a:tailEnd/>
            </a:ln>
          </p:spPr>
          <p:txBody>
            <a:bodyPr>
              <a:spAutoFit/>
            </a:bodyPr>
            <a:lstStyle/>
            <a:p>
              <a:pPr algn="ctr">
                <a:spcBef>
                  <a:spcPct val="50000"/>
                </a:spcBef>
              </a:pPr>
              <a:r>
                <a:rPr lang="en-US" sz="2300" b="1" i="1">
                  <a:cs typeface="Arial" charset="0"/>
                </a:rPr>
                <a:t>D</a:t>
              </a:r>
            </a:p>
          </p:txBody>
        </p:sp>
        <p:sp>
          <p:nvSpPr>
            <p:cNvPr id="99340" name="Line 12"/>
            <p:cNvSpPr>
              <a:spLocks noChangeShapeType="1"/>
            </p:cNvSpPr>
            <p:nvPr/>
          </p:nvSpPr>
          <p:spPr bwMode="auto">
            <a:xfrm>
              <a:off x="2532" y="1528"/>
              <a:ext cx="1324" cy="1606"/>
            </a:xfrm>
            <a:prstGeom prst="line">
              <a:avLst/>
            </a:prstGeom>
            <a:noFill/>
            <a:ln w="38100">
              <a:solidFill>
                <a:srgbClr val="003399"/>
              </a:solidFill>
              <a:round/>
              <a:headEnd/>
              <a:tailEnd/>
            </a:ln>
          </p:spPr>
          <p:txBody>
            <a:bodyPr/>
            <a:lstStyle/>
            <a:p>
              <a:endParaRPr lang="en-US"/>
            </a:p>
          </p:txBody>
        </p:sp>
      </p:grpSp>
      <p:grpSp>
        <p:nvGrpSpPr>
          <p:cNvPr id="5" name="Group 13"/>
          <p:cNvGrpSpPr>
            <a:grpSpLocks/>
          </p:cNvGrpSpPr>
          <p:nvPr/>
        </p:nvGrpSpPr>
        <p:grpSpPr bwMode="auto">
          <a:xfrm>
            <a:off x="4379913" y="2041525"/>
            <a:ext cx="1425575" cy="3322638"/>
            <a:chOff x="2759" y="1286"/>
            <a:chExt cx="898" cy="2093"/>
          </a:xfrm>
        </p:grpSpPr>
        <p:sp>
          <p:nvSpPr>
            <p:cNvPr id="99342" name="Text Box 14"/>
            <p:cNvSpPr txBox="1">
              <a:spLocks noChangeArrowheads="1"/>
            </p:cNvSpPr>
            <p:nvPr/>
          </p:nvSpPr>
          <p:spPr bwMode="auto">
            <a:xfrm>
              <a:off x="3424" y="1286"/>
              <a:ext cx="233"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sp>
          <p:nvSpPr>
            <p:cNvPr id="99343" name="Line 15"/>
            <p:cNvSpPr>
              <a:spLocks noChangeShapeType="1"/>
            </p:cNvSpPr>
            <p:nvPr/>
          </p:nvSpPr>
          <p:spPr bwMode="auto">
            <a:xfrm flipV="1">
              <a:off x="2759" y="1534"/>
              <a:ext cx="744" cy="1845"/>
            </a:xfrm>
            <a:prstGeom prst="line">
              <a:avLst/>
            </a:prstGeom>
            <a:noFill/>
            <a:ln w="38100">
              <a:solidFill>
                <a:srgbClr val="CC0000"/>
              </a:solidFill>
              <a:round/>
              <a:headEnd/>
              <a:tailEnd/>
            </a:ln>
          </p:spPr>
          <p:txBody>
            <a:bodyPr/>
            <a:lstStyle/>
            <a:p>
              <a:endParaRPr lang="en-US"/>
            </a:p>
          </p:txBody>
        </p:sp>
      </p:grpSp>
      <p:grpSp>
        <p:nvGrpSpPr>
          <p:cNvPr id="6" name="Group 16"/>
          <p:cNvGrpSpPr>
            <a:grpSpLocks/>
          </p:cNvGrpSpPr>
          <p:nvPr/>
        </p:nvGrpSpPr>
        <p:grpSpPr bwMode="auto">
          <a:xfrm>
            <a:off x="3792538" y="3316288"/>
            <a:ext cx="955675" cy="1108075"/>
            <a:chOff x="2389" y="2089"/>
            <a:chExt cx="602" cy="698"/>
          </a:xfrm>
        </p:grpSpPr>
        <p:sp>
          <p:nvSpPr>
            <p:cNvPr id="99345" name="Line 17"/>
            <p:cNvSpPr>
              <a:spLocks noChangeShapeType="1"/>
            </p:cNvSpPr>
            <p:nvPr/>
          </p:nvSpPr>
          <p:spPr bwMode="auto">
            <a:xfrm flipH="1" flipV="1">
              <a:off x="2990" y="2089"/>
              <a:ext cx="1" cy="698"/>
            </a:xfrm>
            <a:prstGeom prst="line">
              <a:avLst/>
            </a:prstGeom>
            <a:noFill/>
            <a:ln w="38100">
              <a:solidFill>
                <a:srgbClr val="FF6600"/>
              </a:solidFill>
              <a:round/>
              <a:headEnd/>
              <a:tailEnd/>
            </a:ln>
          </p:spPr>
          <p:txBody>
            <a:bodyPr/>
            <a:lstStyle/>
            <a:p>
              <a:endParaRPr lang="en-US"/>
            </a:p>
          </p:txBody>
        </p:sp>
        <p:sp>
          <p:nvSpPr>
            <p:cNvPr id="99346" name="AutoShape 18"/>
            <p:cNvSpPr>
              <a:spLocks/>
            </p:cNvSpPr>
            <p:nvPr/>
          </p:nvSpPr>
          <p:spPr bwMode="auto">
            <a:xfrm>
              <a:off x="2818" y="2091"/>
              <a:ext cx="118" cy="693"/>
            </a:xfrm>
            <a:prstGeom prst="leftBrace">
              <a:avLst>
                <a:gd name="adj1" fmla="val 63732"/>
                <a:gd name="adj2" fmla="val 51806"/>
              </a:avLst>
            </a:prstGeom>
            <a:noFill/>
            <a:ln w="25400">
              <a:solidFill>
                <a:schemeClr val="tx1"/>
              </a:solidFill>
              <a:round/>
              <a:headEnd/>
              <a:tailEnd/>
            </a:ln>
          </p:spPr>
          <p:txBody>
            <a:bodyPr wrap="none" anchor="ctr"/>
            <a:lstStyle/>
            <a:p>
              <a:endParaRPr lang="en-US">
                <a:cs typeface="Arial" charset="0"/>
              </a:endParaRPr>
            </a:p>
          </p:txBody>
        </p:sp>
        <p:sp>
          <p:nvSpPr>
            <p:cNvPr id="99347" name="Text Box 19"/>
            <p:cNvSpPr txBox="1">
              <a:spLocks noChangeArrowheads="1"/>
            </p:cNvSpPr>
            <p:nvPr/>
          </p:nvSpPr>
          <p:spPr bwMode="auto">
            <a:xfrm>
              <a:off x="2389" y="2294"/>
              <a:ext cx="442" cy="288"/>
            </a:xfrm>
            <a:prstGeom prst="rect">
              <a:avLst/>
            </a:prstGeom>
            <a:noFill/>
            <a:ln w="9525">
              <a:noFill/>
              <a:miter lim="800000"/>
              <a:headEnd/>
              <a:tailEnd/>
            </a:ln>
          </p:spPr>
          <p:txBody>
            <a:bodyPr>
              <a:spAutoFit/>
            </a:bodyPr>
            <a:lstStyle/>
            <a:p>
              <a:pPr algn="r">
                <a:spcBef>
                  <a:spcPct val="50000"/>
                </a:spcBef>
              </a:pPr>
              <a:r>
                <a:rPr lang="en-US" sz="2400">
                  <a:cs typeface="Arial" charset="0"/>
                </a:rPr>
                <a:t>Tax</a:t>
              </a:r>
            </a:p>
          </p:txBody>
        </p:sp>
      </p:grpSp>
      <p:grpSp>
        <p:nvGrpSpPr>
          <p:cNvPr id="7" name="Group 20"/>
          <p:cNvGrpSpPr>
            <a:grpSpLocks/>
          </p:cNvGrpSpPr>
          <p:nvPr/>
        </p:nvGrpSpPr>
        <p:grpSpPr bwMode="auto">
          <a:xfrm>
            <a:off x="336550" y="2589213"/>
            <a:ext cx="3148013" cy="1098550"/>
            <a:chOff x="212" y="1631"/>
            <a:chExt cx="1983" cy="692"/>
          </a:xfrm>
        </p:grpSpPr>
        <p:sp>
          <p:nvSpPr>
            <p:cNvPr id="99349" name="AutoShape 21"/>
            <p:cNvSpPr>
              <a:spLocks/>
            </p:cNvSpPr>
            <p:nvPr/>
          </p:nvSpPr>
          <p:spPr bwMode="auto">
            <a:xfrm>
              <a:off x="2054" y="2090"/>
              <a:ext cx="141" cy="233"/>
            </a:xfrm>
            <a:prstGeom prst="leftBrace">
              <a:avLst>
                <a:gd name="adj1" fmla="val 27067"/>
                <a:gd name="adj2" fmla="val 50000"/>
              </a:avLst>
            </a:prstGeom>
            <a:noFill/>
            <a:ln w="19050">
              <a:solidFill>
                <a:srgbClr val="009900"/>
              </a:solidFill>
              <a:round/>
              <a:headEnd/>
              <a:tailEnd/>
            </a:ln>
          </p:spPr>
          <p:txBody>
            <a:bodyPr wrap="none" anchor="ctr"/>
            <a:lstStyle/>
            <a:p>
              <a:endParaRPr lang="en-US">
                <a:cs typeface="Arial" charset="0"/>
              </a:endParaRPr>
            </a:p>
          </p:txBody>
        </p:sp>
        <p:grpSp>
          <p:nvGrpSpPr>
            <p:cNvPr id="99350" name="Group 22"/>
            <p:cNvGrpSpPr>
              <a:grpSpLocks/>
            </p:cNvGrpSpPr>
            <p:nvPr/>
          </p:nvGrpSpPr>
          <p:grpSpPr bwMode="auto">
            <a:xfrm>
              <a:off x="212" y="1631"/>
              <a:ext cx="1807" cy="570"/>
              <a:chOff x="212" y="1631"/>
              <a:chExt cx="1807" cy="570"/>
            </a:xfrm>
          </p:grpSpPr>
          <p:sp>
            <p:nvSpPr>
              <p:cNvPr id="99351" name="Line 23"/>
              <p:cNvSpPr>
                <a:spLocks noChangeShapeType="1"/>
              </p:cNvSpPr>
              <p:nvPr/>
            </p:nvSpPr>
            <p:spPr bwMode="auto">
              <a:xfrm>
                <a:off x="1384" y="1904"/>
                <a:ext cx="635" cy="297"/>
              </a:xfrm>
              <a:prstGeom prst="line">
                <a:avLst/>
              </a:prstGeom>
              <a:noFill/>
              <a:ln w="9525">
                <a:solidFill>
                  <a:schemeClr val="tx1"/>
                </a:solidFill>
                <a:round/>
                <a:headEnd/>
                <a:tailEnd/>
              </a:ln>
            </p:spPr>
            <p:txBody>
              <a:bodyPr/>
              <a:lstStyle/>
              <a:p>
                <a:endParaRPr lang="en-US"/>
              </a:p>
            </p:txBody>
          </p:sp>
          <p:sp>
            <p:nvSpPr>
              <p:cNvPr id="99352" name="Text Box 24"/>
              <p:cNvSpPr txBox="1">
                <a:spLocks noChangeArrowheads="1"/>
              </p:cNvSpPr>
              <p:nvPr/>
            </p:nvSpPr>
            <p:spPr bwMode="auto">
              <a:xfrm>
                <a:off x="212" y="1631"/>
                <a:ext cx="1360" cy="460"/>
              </a:xfrm>
              <a:prstGeom prst="rect">
                <a:avLst/>
              </a:prstGeom>
              <a:solidFill>
                <a:srgbClr val="CCFFCC"/>
              </a:solidFill>
              <a:ln w="9525">
                <a:noFill/>
                <a:miter lim="800000"/>
                <a:headEnd/>
                <a:tailEnd/>
              </a:ln>
            </p:spPr>
            <p:txBody>
              <a:bodyPr lIns="0" tIns="0" rIns="0" bIns="0">
                <a:spAutoFit/>
              </a:bodyPr>
              <a:lstStyle/>
              <a:p>
                <a:pPr algn="ctr">
                  <a:spcBef>
                    <a:spcPct val="50000"/>
                  </a:spcBef>
                </a:pPr>
                <a:r>
                  <a:rPr lang="en-US" sz="2400">
                    <a:cs typeface="Arial" charset="0"/>
                  </a:rPr>
                  <a:t>Buyers’ share of tax burden</a:t>
                </a:r>
              </a:p>
            </p:txBody>
          </p:sp>
        </p:grpSp>
      </p:grpSp>
      <p:grpSp>
        <p:nvGrpSpPr>
          <p:cNvPr id="9" name="Group 25"/>
          <p:cNvGrpSpPr>
            <a:grpSpLocks/>
          </p:cNvGrpSpPr>
          <p:nvPr/>
        </p:nvGrpSpPr>
        <p:grpSpPr bwMode="auto">
          <a:xfrm>
            <a:off x="417513" y="3697288"/>
            <a:ext cx="3067050" cy="1220787"/>
            <a:chOff x="263" y="2329"/>
            <a:chExt cx="1932" cy="769"/>
          </a:xfrm>
        </p:grpSpPr>
        <p:sp>
          <p:nvSpPr>
            <p:cNvPr id="99354" name="AutoShape 26"/>
            <p:cNvSpPr>
              <a:spLocks/>
            </p:cNvSpPr>
            <p:nvPr/>
          </p:nvSpPr>
          <p:spPr bwMode="auto">
            <a:xfrm>
              <a:off x="2054" y="2329"/>
              <a:ext cx="141" cy="457"/>
            </a:xfrm>
            <a:prstGeom prst="leftBrace">
              <a:avLst>
                <a:gd name="adj1" fmla="val 53089"/>
                <a:gd name="adj2" fmla="val 50000"/>
              </a:avLst>
            </a:prstGeom>
            <a:noFill/>
            <a:ln w="19050">
              <a:solidFill>
                <a:srgbClr val="FF0000"/>
              </a:solidFill>
              <a:round/>
              <a:headEnd/>
              <a:tailEnd/>
            </a:ln>
          </p:spPr>
          <p:txBody>
            <a:bodyPr wrap="none" anchor="ctr"/>
            <a:lstStyle/>
            <a:p>
              <a:endParaRPr lang="en-US">
                <a:cs typeface="Arial" charset="0"/>
              </a:endParaRPr>
            </a:p>
          </p:txBody>
        </p:sp>
        <p:grpSp>
          <p:nvGrpSpPr>
            <p:cNvPr id="99355" name="Group 27"/>
            <p:cNvGrpSpPr>
              <a:grpSpLocks/>
            </p:cNvGrpSpPr>
            <p:nvPr/>
          </p:nvGrpSpPr>
          <p:grpSpPr bwMode="auto">
            <a:xfrm>
              <a:off x="263" y="2569"/>
              <a:ext cx="1764" cy="529"/>
              <a:chOff x="263" y="2569"/>
              <a:chExt cx="1764" cy="529"/>
            </a:xfrm>
          </p:grpSpPr>
          <p:sp>
            <p:nvSpPr>
              <p:cNvPr id="99356" name="Line 28"/>
              <p:cNvSpPr>
                <a:spLocks noChangeShapeType="1"/>
              </p:cNvSpPr>
              <p:nvPr/>
            </p:nvSpPr>
            <p:spPr bwMode="auto">
              <a:xfrm flipH="1">
                <a:off x="1494" y="2569"/>
                <a:ext cx="533" cy="318"/>
              </a:xfrm>
              <a:prstGeom prst="line">
                <a:avLst/>
              </a:prstGeom>
              <a:noFill/>
              <a:ln w="9525">
                <a:solidFill>
                  <a:schemeClr val="tx1"/>
                </a:solidFill>
                <a:round/>
                <a:headEnd/>
                <a:tailEnd/>
              </a:ln>
            </p:spPr>
            <p:txBody>
              <a:bodyPr/>
              <a:lstStyle/>
              <a:p>
                <a:endParaRPr lang="en-US"/>
              </a:p>
            </p:txBody>
          </p:sp>
          <p:sp>
            <p:nvSpPr>
              <p:cNvPr id="99357" name="Text Box 29"/>
              <p:cNvSpPr txBox="1">
                <a:spLocks noChangeArrowheads="1"/>
              </p:cNvSpPr>
              <p:nvPr/>
            </p:nvSpPr>
            <p:spPr bwMode="auto">
              <a:xfrm>
                <a:off x="263" y="2638"/>
                <a:ext cx="1319" cy="460"/>
              </a:xfrm>
              <a:prstGeom prst="rect">
                <a:avLst/>
              </a:prstGeom>
              <a:solidFill>
                <a:srgbClr val="FFCCCC"/>
              </a:solidFill>
              <a:ln w="9525">
                <a:noFill/>
                <a:miter lim="800000"/>
                <a:headEnd/>
                <a:tailEnd/>
              </a:ln>
            </p:spPr>
            <p:txBody>
              <a:bodyPr lIns="0" tIns="0" rIns="0" bIns="0">
                <a:spAutoFit/>
              </a:bodyPr>
              <a:lstStyle/>
              <a:p>
                <a:pPr algn="ctr">
                  <a:spcBef>
                    <a:spcPct val="50000"/>
                  </a:spcBef>
                </a:pPr>
                <a:r>
                  <a:rPr lang="en-US" sz="2400">
                    <a:cs typeface="Arial" charset="0"/>
                  </a:rPr>
                  <a:t>Sellers’ share of tax burden</a:t>
                </a:r>
              </a:p>
            </p:txBody>
          </p:sp>
        </p:grpSp>
      </p:grpSp>
      <p:grpSp>
        <p:nvGrpSpPr>
          <p:cNvPr id="11" name="Group 31"/>
          <p:cNvGrpSpPr>
            <a:grpSpLocks/>
          </p:cNvGrpSpPr>
          <p:nvPr/>
        </p:nvGrpSpPr>
        <p:grpSpPr bwMode="auto">
          <a:xfrm>
            <a:off x="3516313" y="3624263"/>
            <a:ext cx="1604962" cy="138112"/>
            <a:chOff x="2215" y="2283"/>
            <a:chExt cx="1011" cy="87"/>
          </a:xfrm>
        </p:grpSpPr>
        <p:sp>
          <p:nvSpPr>
            <p:cNvPr id="99359" name="Oval 32"/>
            <p:cNvSpPr>
              <a:spLocks noChangeArrowheads="1"/>
            </p:cNvSpPr>
            <p:nvPr/>
          </p:nvSpPr>
          <p:spPr bwMode="auto">
            <a:xfrm>
              <a:off x="3138" y="2283"/>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9360" name="Line 33"/>
            <p:cNvSpPr>
              <a:spLocks noChangeShapeType="1"/>
            </p:cNvSpPr>
            <p:nvPr/>
          </p:nvSpPr>
          <p:spPr bwMode="auto">
            <a:xfrm flipH="1">
              <a:off x="2215" y="2326"/>
              <a:ext cx="962" cy="0"/>
            </a:xfrm>
            <a:prstGeom prst="line">
              <a:avLst/>
            </a:prstGeom>
            <a:noFill/>
            <a:ln w="12700">
              <a:solidFill>
                <a:schemeClr val="tx1"/>
              </a:solidFill>
              <a:prstDash val="dash"/>
              <a:round/>
              <a:headEnd/>
              <a:tailEnd/>
            </a:ln>
          </p:spPr>
          <p:txBody>
            <a:bodyPr/>
            <a:lstStyle/>
            <a:p>
              <a:endParaRPr lang="en-US"/>
            </a:p>
          </p:txBody>
        </p:sp>
      </p:grpSp>
      <p:grpSp>
        <p:nvGrpSpPr>
          <p:cNvPr id="12" name="Group 37"/>
          <p:cNvGrpSpPr>
            <a:grpSpLocks/>
          </p:cNvGrpSpPr>
          <p:nvPr/>
        </p:nvGrpSpPr>
        <p:grpSpPr bwMode="auto">
          <a:xfrm>
            <a:off x="2566988" y="2786063"/>
            <a:ext cx="2249487" cy="593725"/>
            <a:chOff x="1617" y="1755"/>
            <a:chExt cx="1417" cy="374"/>
          </a:xfrm>
        </p:grpSpPr>
        <p:grpSp>
          <p:nvGrpSpPr>
            <p:cNvPr id="99362" name="Group 38"/>
            <p:cNvGrpSpPr>
              <a:grpSpLocks/>
            </p:cNvGrpSpPr>
            <p:nvPr/>
          </p:nvGrpSpPr>
          <p:grpSpPr bwMode="auto">
            <a:xfrm>
              <a:off x="2216" y="2042"/>
              <a:ext cx="818" cy="87"/>
              <a:chOff x="2216" y="2042"/>
              <a:chExt cx="818" cy="87"/>
            </a:xfrm>
          </p:grpSpPr>
          <p:sp>
            <p:nvSpPr>
              <p:cNvPr id="99363" name="Oval 39"/>
              <p:cNvSpPr>
                <a:spLocks noChangeArrowheads="1"/>
              </p:cNvSpPr>
              <p:nvPr/>
            </p:nvSpPr>
            <p:spPr bwMode="auto">
              <a:xfrm>
                <a:off x="2946" y="204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9364" name="Line 40"/>
              <p:cNvSpPr>
                <a:spLocks noChangeShapeType="1"/>
              </p:cNvSpPr>
              <p:nvPr/>
            </p:nvSpPr>
            <p:spPr bwMode="auto">
              <a:xfrm flipH="1">
                <a:off x="2216" y="2087"/>
                <a:ext cx="760" cy="0"/>
              </a:xfrm>
              <a:prstGeom prst="line">
                <a:avLst/>
              </a:prstGeom>
              <a:noFill/>
              <a:ln w="12700">
                <a:solidFill>
                  <a:schemeClr val="tx1"/>
                </a:solidFill>
                <a:prstDash val="dash"/>
                <a:round/>
                <a:headEnd/>
                <a:tailEnd/>
              </a:ln>
            </p:spPr>
            <p:txBody>
              <a:bodyPr/>
              <a:lstStyle/>
              <a:p>
                <a:endParaRPr lang="en-US"/>
              </a:p>
            </p:txBody>
          </p:sp>
        </p:grpSp>
        <p:grpSp>
          <p:nvGrpSpPr>
            <p:cNvPr id="99365" name="Group 41"/>
            <p:cNvGrpSpPr>
              <a:grpSpLocks/>
            </p:cNvGrpSpPr>
            <p:nvPr/>
          </p:nvGrpSpPr>
          <p:grpSpPr bwMode="auto">
            <a:xfrm>
              <a:off x="1617" y="1755"/>
              <a:ext cx="577" cy="325"/>
              <a:chOff x="2838" y="1594"/>
              <a:chExt cx="577" cy="325"/>
            </a:xfrm>
          </p:grpSpPr>
          <p:sp>
            <p:nvSpPr>
              <p:cNvPr id="99366" name="Text Box 42"/>
              <p:cNvSpPr txBox="1">
                <a:spLocks noChangeArrowheads="1"/>
              </p:cNvSpPr>
              <p:nvPr/>
            </p:nvSpPr>
            <p:spPr bwMode="auto">
              <a:xfrm>
                <a:off x="2838" y="1594"/>
                <a:ext cx="405"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B</a:t>
                </a:r>
              </a:p>
            </p:txBody>
          </p:sp>
          <p:sp>
            <p:nvSpPr>
              <p:cNvPr id="99367" name="Line 43"/>
              <p:cNvSpPr>
                <a:spLocks noChangeShapeType="1"/>
              </p:cNvSpPr>
              <p:nvPr/>
            </p:nvSpPr>
            <p:spPr bwMode="auto">
              <a:xfrm flipH="1" flipV="1">
                <a:off x="3222" y="1802"/>
                <a:ext cx="193" cy="117"/>
              </a:xfrm>
              <a:prstGeom prst="line">
                <a:avLst/>
              </a:prstGeom>
              <a:noFill/>
              <a:ln w="9525">
                <a:solidFill>
                  <a:schemeClr val="tx1"/>
                </a:solidFill>
                <a:round/>
                <a:headEnd/>
                <a:tailEnd/>
              </a:ln>
            </p:spPr>
            <p:txBody>
              <a:bodyPr/>
              <a:lstStyle/>
              <a:p>
                <a:endParaRPr lang="en-US"/>
              </a:p>
            </p:txBody>
          </p:sp>
        </p:grpSp>
      </p:grpSp>
      <p:grpSp>
        <p:nvGrpSpPr>
          <p:cNvPr id="15" name="Group 44"/>
          <p:cNvGrpSpPr>
            <a:grpSpLocks/>
          </p:cNvGrpSpPr>
          <p:nvPr/>
        </p:nvGrpSpPr>
        <p:grpSpPr bwMode="auto">
          <a:xfrm>
            <a:off x="2878138" y="4362450"/>
            <a:ext cx="1943100" cy="661988"/>
            <a:chOff x="1813" y="2748"/>
            <a:chExt cx="1224" cy="417"/>
          </a:xfrm>
        </p:grpSpPr>
        <p:grpSp>
          <p:nvGrpSpPr>
            <p:cNvPr id="99369" name="Group 45"/>
            <p:cNvGrpSpPr>
              <a:grpSpLocks/>
            </p:cNvGrpSpPr>
            <p:nvPr/>
          </p:nvGrpSpPr>
          <p:grpSpPr bwMode="auto">
            <a:xfrm>
              <a:off x="2215" y="2748"/>
              <a:ext cx="822" cy="87"/>
              <a:chOff x="2215" y="2748"/>
              <a:chExt cx="822" cy="87"/>
            </a:xfrm>
          </p:grpSpPr>
          <p:sp>
            <p:nvSpPr>
              <p:cNvPr id="99370" name="Oval 46"/>
              <p:cNvSpPr>
                <a:spLocks noChangeArrowheads="1"/>
              </p:cNvSpPr>
              <p:nvPr/>
            </p:nvSpPr>
            <p:spPr bwMode="auto">
              <a:xfrm>
                <a:off x="2949" y="2748"/>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9371" name="Line 47"/>
              <p:cNvSpPr>
                <a:spLocks noChangeShapeType="1"/>
              </p:cNvSpPr>
              <p:nvPr/>
            </p:nvSpPr>
            <p:spPr bwMode="auto">
              <a:xfrm flipH="1">
                <a:off x="2215" y="2791"/>
                <a:ext cx="767" cy="0"/>
              </a:xfrm>
              <a:prstGeom prst="line">
                <a:avLst/>
              </a:prstGeom>
              <a:noFill/>
              <a:ln w="12700">
                <a:solidFill>
                  <a:schemeClr val="tx1"/>
                </a:solidFill>
                <a:prstDash val="dash"/>
                <a:round/>
                <a:headEnd/>
                <a:tailEnd/>
              </a:ln>
            </p:spPr>
            <p:txBody>
              <a:bodyPr/>
              <a:lstStyle/>
              <a:p>
                <a:endParaRPr lang="en-US"/>
              </a:p>
            </p:txBody>
          </p:sp>
        </p:grpSp>
        <p:grpSp>
          <p:nvGrpSpPr>
            <p:cNvPr id="99372" name="Group 48"/>
            <p:cNvGrpSpPr>
              <a:grpSpLocks/>
            </p:cNvGrpSpPr>
            <p:nvPr/>
          </p:nvGrpSpPr>
          <p:grpSpPr bwMode="auto">
            <a:xfrm>
              <a:off x="1813" y="2800"/>
              <a:ext cx="384" cy="365"/>
              <a:chOff x="3034" y="2643"/>
              <a:chExt cx="384" cy="365"/>
            </a:xfrm>
          </p:grpSpPr>
          <p:sp>
            <p:nvSpPr>
              <p:cNvPr id="99373" name="Text Box 49"/>
              <p:cNvSpPr txBox="1">
                <a:spLocks noChangeArrowheads="1"/>
              </p:cNvSpPr>
              <p:nvPr/>
            </p:nvSpPr>
            <p:spPr bwMode="auto">
              <a:xfrm>
                <a:off x="3034" y="2720"/>
                <a:ext cx="351" cy="288"/>
              </a:xfrm>
              <a:prstGeom prst="rect">
                <a:avLst/>
              </a:prstGeom>
              <a:noFill/>
              <a:ln w="9525">
                <a:noFill/>
                <a:miter lim="800000"/>
                <a:headEnd/>
                <a:tailEnd/>
              </a:ln>
            </p:spPr>
            <p:txBody>
              <a:bodyPr>
                <a:spAutoFit/>
              </a:bodyPr>
              <a:lstStyle/>
              <a:p>
                <a:pPr algn="r">
                  <a:spcBef>
                    <a:spcPct val="50000"/>
                  </a:spcBef>
                </a:pPr>
                <a:r>
                  <a:rPr lang="en-US" sz="2400" b="1" i="1">
                    <a:cs typeface="Arial" charset="0"/>
                  </a:rPr>
                  <a:t>P</a:t>
                </a:r>
                <a:r>
                  <a:rPr lang="en-US" sz="2400" b="1" i="1" baseline="-25000">
                    <a:cs typeface="Arial" charset="0"/>
                  </a:rPr>
                  <a:t>S</a:t>
                </a:r>
              </a:p>
            </p:txBody>
          </p:sp>
          <p:sp>
            <p:nvSpPr>
              <p:cNvPr id="99374" name="Line 50"/>
              <p:cNvSpPr>
                <a:spLocks noChangeShapeType="1"/>
              </p:cNvSpPr>
              <p:nvPr/>
            </p:nvSpPr>
            <p:spPr bwMode="auto">
              <a:xfrm flipH="1">
                <a:off x="3274" y="2643"/>
                <a:ext cx="144" cy="147"/>
              </a:xfrm>
              <a:prstGeom prst="line">
                <a:avLst/>
              </a:prstGeom>
              <a:noFill/>
              <a:ln w="9525">
                <a:solidFill>
                  <a:schemeClr val="tx1"/>
                </a:solidFill>
                <a:round/>
                <a:headEnd/>
                <a:tailEnd/>
              </a:ln>
            </p:spPr>
            <p:txBody>
              <a:bodyPr/>
              <a:lstStyle/>
              <a:p>
                <a:endParaRPr lang="en-US"/>
              </a:p>
            </p:txBody>
          </p:sp>
        </p:grpSp>
      </p:grpSp>
      <p:sp>
        <p:nvSpPr>
          <p:cNvPr id="183347" name="Rectangle 51"/>
          <p:cNvSpPr>
            <a:spLocks noChangeArrowheads="1"/>
          </p:cNvSpPr>
          <p:nvPr/>
        </p:nvSpPr>
        <p:spPr bwMode="auto">
          <a:xfrm>
            <a:off x="6259513" y="1211263"/>
            <a:ext cx="2092325" cy="893762"/>
          </a:xfrm>
          <a:prstGeom prst="rect">
            <a:avLst/>
          </a:prstGeom>
          <a:solidFill>
            <a:srgbClr val="FFFFCC"/>
          </a:solidFill>
          <a:ln w="9525">
            <a:noFill/>
            <a:miter lim="800000"/>
            <a:headEnd/>
            <a:tailEnd/>
          </a:ln>
          <a:effectLst>
            <a:outerShdw dist="53882" dir="2700000" algn="ctr" rotWithShape="0">
              <a:schemeClr val="bg2"/>
            </a:outerShdw>
          </a:effectLst>
        </p:spPr>
        <p:txBody>
          <a:bodyPr/>
          <a:lstStyle/>
          <a:p>
            <a:pPr>
              <a:buClr>
                <a:srgbClr val="00B85C"/>
              </a:buClr>
              <a:buSzPct val="120000"/>
              <a:buFont typeface="Wingdings" pitchFamily="2" charset="2"/>
              <a:buNone/>
              <a:defRPr/>
            </a:pPr>
            <a:r>
              <a:rPr lang="en-US" sz="2600">
                <a:cs typeface="Arial" charset="0"/>
              </a:rPr>
              <a:t>Demand is </a:t>
            </a:r>
            <a:br>
              <a:rPr lang="en-US" sz="2600">
                <a:cs typeface="Arial" charset="0"/>
              </a:rPr>
            </a:br>
            <a:r>
              <a:rPr lang="en-US" sz="2600">
                <a:cs typeface="Arial" charset="0"/>
              </a:rPr>
              <a:t>price-elastic. </a:t>
            </a:r>
          </a:p>
        </p:txBody>
      </p:sp>
      <p:sp>
        <p:nvSpPr>
          <p:cNvPr id="183348" name="Rectangle 52"/>
          <p:cNvSpPr>
            <a:spLocks noChangeArrowheads="1"/>
          </p:cNvSpPr>
          <p:nvPr/>
        </p:nvSpPr>
        <p:spPr bwMode="auto">
          <a:xfrm>
            <a:off x="5975350" y="2327275"/>
            <a:ext cx="2868613" cy="903288"/>
          </a:xfrm>
          <a:prstGeom prst="rect">
            <a:avLst/>
          </a:prstGeom>
          <a:solidFill>
            <a:srgbClr val="FFFFCC"/>
          </a:solidFill>
          <a:ln w="9525">
            <a:noFill/>
            <a:miter lim="800000"/>
            <a:headEnd/>
            <a:tailEnd/>
          </a:ln>
          <a:effectLst>
            <a:outerShdw dist="53882" dir="2700000" algn="ctr" rotWithShape="0">
              <a:schemeClr val="bg2"/>
            </a:outerShdw>
          </a:effectLst>
        </p:spPr>
        <p:txBody>
          <a:bodyPr/>
          <a:lstStyle/>
          <a:p>
            <a:pPr>
              <a:buClr>
                <a:srgbClr val="00B85C"/>
              </a:buClr>
              <a:buSzPct val="120000"/>
              <a:buFont typeface="Wingdings" pitchFamily="2" charset="2"/>
              <a:buNone/>
              <a:defRPr/>
            </a:pPr>
            <a:r>
              <a:rPr lang="en-US" sz="2600">
                <a:cs typeface="Arial" charset="0"/>
              </a:rPr>
              <a:t>In the short run, supply is inelastic. </a:t>
            </a:r>
          </a:p>
        </p:txBody>
      </p:sp>
      <p:sp>
        <p:nvSpPr>
          <p:cNvPr id="183349" name="Rectangle 53"/>
          <p:cNvSpPr>
            <a:spLocks noChangeArrowheads="1"/>
          </p:cNvSpPr>
          <p:nvPr/>
        </p:nvSpPr>
        <p:spPr bwMode="auto">
          <a:xfrm>
            <a:off x="6907213" y="3505200"/>
            <a:ext cx="1882775" cy="2468563"/>
          </a:xfrm>
          <a:prstGeom prst="rect">
            <a:avLst/>
          </a:prstGeom>
          <a:solidFill>
            <a:srgbClr val="FFFFCC"/>
          </a:solidFill>
          <a:ln w="9525">
            <a:noFill/>
            <a:miter lim="800000"/>
            <a:headEnd/>
            <a:tailEnd/>
          </a:ln>
          <a:effectLst>
            <a:outerShdw dist="53882" dir="2700000" algn="ctr" rotWithShape="0">
              <a:schemeClr val="bg2"/>
            </a:outerShdw>
          </a:effectLst>
        </p:spPr>
        <p:txBody>
          <a:bodyPr/>
          <a:lstStyle/>
          <a:p>
            <a:pPr>
              <a:buClr>
                <a:srgbClr val="00B85C"/>
              </a:buClr>
              <a:buSzPct val="120000"/>
              <a:buFont typeface="Wingdings" pitchFamily="2" charset="2"/>
              <a:buNone/>
              <a:defRPr/>
            </a:pPr>
            <a:r>
              <a:rPr lang="en-US" sz="2600">
                <a:cs typeface="Arial" charset="0"/>
              </a:rPr>
              <a:t>Hence, </a:t>
            </a:r>
            <a:br>
              <a:rPr lang="en-US" sz="2600">
                <a:cs typeface="Arial" charset="0"/>
              </a:rPr>
            </a:br>
            <a:r>
              <a:rPr lang="en-US" sz="2600">
                <a:cs typeface="Arial" charset="0"/>
              </a:rPr>
              <a:t>companies that build yachts pay most of </a:t>
            </a:r>
            <a:br>
              <a:rPr lang="en-US" sz="2600">
                <a:cs typeface="Arial" charset="0"/>
              </a:rPr>
            </a:br>
            <a:r>
              <a:rPr lang="en-US" sz="2600">
                <a:cs typeface="Arial" charset="0"/>
              </a:rPr>
              <a:t>the tax.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347"/>
                                        </p:tgtEl>
                                        <p:attrNameLst>
                                          <p:attrName>style.visibility</p:attrName>
                                        </p:attrNameLst>
                                      </p:cBhvr>
                                      <p:to>
                                        <p:strVal val="visible"/>
                                      </p:to>
                                    </p:set>
                                    <p:animEffect transition="in" filter="dissolve">
                                      <p:cBhvr>
                                        <p:cTn id="7" dur="500"/>
                                        <p:tgtEl>
                                          <p:spTgt spid="183347"/>
                                        </p:tgtEl>
                                      </p:cBhvr>
                                    </p:animEffect>
                                  </p:childTnLst>
                                </p:cTn>
                              </p:par>
                              <p:par>
                                <p:cTn id="8" presetID="18" presetClass="entr" presetSubtype="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trips(downRigh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3348"/>
                                        </p:tgtEl>
                                        <p:attrNameLst>
                                          <p:attrName>style.visibility</p:attrName>
                                        </p:attrNameLst>
                                      </p:cBhvr>
                                      <p:to>
                                        <p:strVal val="visible"/>
                                      </p:to>
                                    </p:set>
                                    <p:animEffect transition="in" filter="dissolve">
                                      <p:cBhvr>
                                        <p:cTn id="15" dur="500"/>
                                        <p:tgtEl>
                                          <p:spTgt spid="183348"/>
                                        </p:tgtEl>
                                      </p:cBhvr>
                                    </p:animEffect>
                                  </p:childTnLst>
                                </p:cTn>
                              </p:par>
                              <p:par>
                                <p:cTn id="16" presetID="18" presetClass="entr" presetSubtype="3"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upRigh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strips(downLeft)">
                                      <p:cBhvr>
                                        <p:cTn id="28" dur="500"/>
                                        <p:tgtEl>
                                          <p:spTgt spid="6"/>
                                        </p:tgtEl>
                                      </p:cBhvr>
                                    </p:animEffect>
                                  </p:childTnLst>
                                </p:cTn>
                              </p:par>
                            </p:childTnLst>
                          </p:cTn>
                        </p:par>
                        <p:par>
                          <p:cTn id="29" fill="hold">
                            <p:stCondLst>
                              <p:cond delay="500"/>
                            </p:stCondLst>
                            <p:childTnLst>
                              <p:par>
                                <p:cTn id="30" presetID="18" presetClass="entr" presetSubtype="9"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trips(upLeft)">
                                      <p:cBhvr>
                                        <p:cTn id="32" dur="500"/>
                                        <p:tgtEl>
                                          <p:spTgt spid="12"/>
                                        </p:tgtEl>
                                      </p:cBhvr>
                                    </p:animEffect>
                                  </p:childTnLst>
                                </p:cTn>
                              </p:par>
                              <p:par>
                                <p:cTn id="33" presetID="18" presetClass="entr" presetSubtype="12"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strips(downLeft)">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9"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strips(upLeft)">
                                      <p:cBhvr>
                                        <p:cTn id="40" dur="500"/>
                                        <p:tgtEl>
                                          <p:spTgt spid="7"/>
                                        </p:tgtEl>
                                      </p:cBhvr>
                                    </p:animEffect>
                                  </p:childTnLst>
                                </p:cTn>
                              </p:par>
                            </p:childTnLst>
                          </p:cTn>
                        </p:par>
                        <p:par>
                          <p:cTn id="41" fill="hold">
                            <p:stCondLst>
                              <p:cond delay="500"/>
                            </p:stCondLst>
                            <p:childTnLst>
                              <p:par>
                                <p:cTn id="42" presetID="18" presetClass="entr" presetSubtype="12"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strips(downLeft)">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83349"/>
                                        </p:tgtEl>
                                        <p:attrNameLst>
                                          <p:attrName>style.visibility</p:attrName>
                                        </p:attrNameLst>
                                      </p:cBhvr>
                                      <p:to>
                                        <p:strVal val="visible"/>
                                      </p:to>
                                    </p:set>
                                    <p:animEffect transition="in" filter="dissolve">
                                      <p:cBhvr>
                                        <p:cTn id="49" dur="500"/>
                                        <p:tgtEl>
                                          <p:spTgt spid="183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47" grpId="0" animBg="1"/>
      <p:bldP spid="183348" grpId="0" animBg="1"/>
      <p:bldP spid="183349"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t>SUPPLY, DEMAND, AND GOVERNMENT POLICIES</a:t>
            </a:r>
          </a:p>
        </p:txBody>
      </p:sp>
      <p:sp>
        <p:nvSpPr>
          <p:cNvPr id="5" name="Slide Number Placeholder 2"/>
          <p:cNvSpPr>
            <a:spLocks noGrp="1"/>
          </p:cNvSpPr>
          <p:nvPr>
            <p:ph type="sldNum" sz="quarter" idx="11"/>
          </p:nvPr>
        </p:nvSpPr>
        <p:spPr/>
        <p:txBody>
          <a:bodyPr/>
          <a:lstStyle/>
          <a:p>
            <a:fld id="{B8B508D2-5081-46A2-AAAD-3BB0AB3A2E85}" type="slidenum">
              <a:rPr lang="en-US"/>
              <a:pPr/>
              <a:t>31</a:t>
            </a:fld>
            <a:endParaRPr lang="en-US"/>
          </a:p>
        </p:txBody>
      </p:sp>
      <p:sp>
        <p:nvSpPr>
          <p:cNvPr id="101378" name="Rectangle 2"/>
          <p:cNvSpPr>
            <a:spLocks noGrp="1" noChangeArrowheads="1"/>
          </p:cNvSpPr>
          <p:nvPr>
            <p:ph type="title" idx="4294967295"/>
          </p:nvPr>
        </p:nvSpPr>
        <p:spPr>
          <a:xfrm>
            <a:off x="457200" y="355600"/>
            <a:ext cx="8229600" cy="649288"/>
          </a:xfrm>
        </p:spPr>
        <p:txBody>
          <a:bodyPr/>
          <a:lstStyle/>
          <a:p>
            <a:r>
              <a:rPr lang="en-US" sz="2800"/>
              <a:t>CONCLUSION:</a:t>
            </a:r>
            <a:r>
              <a:rPr lang="en-US" sz="3200"/>
              <a:t>  Government Policies and the Allocation of Resources</a:t>
            </a:r>
          </a:p>
        </p:txBody>
      </p:sp>
      <p:sp>
        <p:nvSpPr>
          <p:cNvPr id="185347" name="Rectangle 3"/>
          <p:cNvSpPr>
            <a:spLocks noGrp="1" noChangeArrowheads="1"/>
          </p:cNvSpPr>
          <p:nvPr>
            <p:ph type="body" idx="4294967295"/>
          </p:nvPr>
        </p:nvSpPr>
        <p:spPr>
          <a:xfrm>
            <a:off x="457200" y="1250950"/>
            <a:ext cx="8229600" cy="5227638"/>
          </a:xfrm>
        </p:spPr>
        <p:txBody>
          <a:bodyPr/>
          <a:lstStyle/>
          <a:p>
            <a:pPr>
              <a:spcBef>
                <a:spcPct val="0"/>
              </a:spcBef>
            </a:pPr>
            <a:r>
              <a:rPr lang="en-US" sz="2700"/>
              <a:t>Each of the policies in this chapter affects the allocation of society’s resources. </a:t>
            </a:r>
          </a:p>
          <a:p>
            <a:pPr lvl="1">
              <a:lnSpc>
                <a:spcPct val="105000"/>
              </a:lnSpc>
              <a:spcBef>
                <a:spcPct val="30000"/>
              </a:spcBef>
            </a:pPr>
            <a:r>
              <a:rPr lang="en-US" i="1"/>
              <a:t>Example 1:</a:t>
            </a:r>
            <a:r>
              <a:rPr lang="en-US"/>
              <a:t>  A tax on pizza reduces eq’m </a:t>
            </a:r>
            <a:r>
              <a:rPr lang="en-US" b="1" i="1"/>
              <a:t>Q</a:t>
            </a:r>
            <a:r>
              <a:rPr lang="en-US"/>
              <a:t>.</a:t>
            </a:r>
          </a:p>
          <a:p>
            <a:pPr lvl="1">
              <a:lnSpc>
                <a:spcPct val="105000"/>
              </a:lnSpc>
              <a:buFont typeface="Wingdings" pitchFamily="2" charset="2"/>
              <a:buNone/>
            </a:pPr>
            <a:r>
              <a:rPr lang="en-US"/>
              <a:t>	With less production of pizza, resources (workers, ovens, cheese) will become available to other industries. </a:t>
            </a:r>
          </a:p>
          <a:p>
            <a:pPr lvl="1">
              <a:lnSpc>
                <a:spcPct val="105000"/>
              </a:lnSpc>
              <a:spcBef>
                <a:spcPct val="40000"/>
              </a:spcBef>
            </a:pPr>
            <a:r>
              <a:rPr lang="en-US" i="1"/>
              <a:t>Example 2:</a:t>
            </a:r>
            <a:r>
              <a:rPr lang="en-US"/>
              <a:t>  A binding minimum wage causes </a:t>
            </a:r>
            <a:br>
              <a:rPr lang="en-US"/>
            </a:br>
            <a:r>
              <a:rPr lang="en-US"/>
              <a:t>a surplus of workers, a waste of resources.</a:t>
            </a:r>
          </a:p>
          <a:p>
            <a:r>
              <a:rPr lang="en-US" sz="2700"/>
              <a:t>So, it’s important for policymakers to apply such policies very carefully.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subTnLst>
                                    <p:animClr clrSpc="rgb" dir="cw">
                                      <p:cBhvr override="childStyle">
                                        <p:cTn dur="1" fill="hold" display="0" masterRel="nextClick" afterEffect="1"/>
                                        <p:tgtEl>
                                          <p:spTgt spid="185347">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left)">
                                      <p:cBhvr>
                                        <p:cTn id="17" dur="500"/>
                                        <p:tgtEl>
                                          <p:spTgt spid="185347">
                                            <p:txEl>
                                              <p:pRg st="2" end="2"/>
                                            </p:txEl>
                                          </p:spTgt>
                                        </p:tgtEl>
                                      </p:cBhvr>
                                    </p:animEffect>
                                  </p:childTnLst>
                                  <p:subTnLst>
                                    <p:animClr clrSpc="rgb" dir="cw">
                                      <p:cBhvr override="childStyle">
                                        <p:cTn dur="1" fill="hold" display="0" masterRel="nextClick" afterEffect="1"/>
                                        <p:tgtEl>
                                          <p:spTgt spid="185347">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wipe(left)">
                                      <p:cBhvr>
                                        <p:cTn id="22" dur="500"/>
                                        <p:tgtEl>
                                          <p:spTgt spid="185347">
                                            <p:txEl>
                                              <p:pRg st="3" end="3"/>
                                            </p:txEl>
                                          </p:spTgt>
                                        </p:tgtEl>
                                      </p:cBhvr>
                                    </p:animEffect>
                                  </p:childTnLst>
                                  <p:subTnLst>
                                    <p:animClr clrSpc="rgb" dir="cw">
                                      <p:cBhvr override="childStyle">
                                        <p:cTn dur="1" fill="hold" display="0" masterRel="nextClick" afterEffect="1"/>
                                        <p:tgtEl>
                                          <p:spTgt spid="185347">
                                            <p:txEl>
                                              <p:pRg st="3" end="3"/>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wipe(left)">
                                      <p:cBhvr>
                                        <p:cTn id="27" dur="500"/>
                                        <p:tgtEl>
                                          <p:spTgt spid="185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5"/>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14" name="Content Placeholder 8" descr="Mankiw_PaintingArt.jpg"/>
          <p:cNvPicPr>
            <a:picLocks noChangeAspect="1"/>
          </p:cNvPicPr>
          <p:nvPr/>
        </p:nvPicPr>
        <p:blipFill>
          <a:blip r:embed="rId3"/>
          <a:srcRect b="16696"/>
          <a:stretch>
            <a:fillRect/>
          </a:stretch>
        </p:blipFill>
        <p:spPr bwMode="auto">
          <a:xfrm>
            <a:off x="0" y="0"/>
            <a:ext cx="9144000" cy="2052638"/>
          </a:xfrm>
          <a:prstGeom prst="rect">
            <a:avLst/>
          </a:prstGeom>
          <a:noFill/>
          <a:ln w="9525">
            <a:noFill/>
            <a:miter lim="800000"/>
            <a:headEnd/>
            <a:tailEnd/>
          </a:ln>
        </p:spPr>
      </p:pic>
      <p:sp>
        <p:nvSpPr>
          <p:cNvPr id="38915"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5000"/>
              </a:lnSpc>
            </a:pPr>
            <a:r>
              <a:rPr lang="en-US" sz="3700">
                <a:solidFill>
                  <a:schemeClr val="tx1"/>
                </a:solidFill>
                <a:effectLst>
                  <a:outerShdw blurRad="38100" dist="38100" dir="2700000" algn="tl">
                    <a:srgbClr val="C0C0C0"/>
                  </a:outerShdw>
                </a:effectLst>
              </a:rPr>
              <a:t>CHAPTER SUMMARY</a:t>
            </a:r>
          </a:p>
        </p:txBody>
      </p:sp>
      <p:sp>
        <p:nvSpPr>
          <p:cNvPr id="38916" name="Rectangle 4"/>
          <p:cNvSpPr>
            <a:spLocks noGrp="1" noChangeArrowheads="1"/>
          </p:cNvSpPr>
          <p:nvPr>
            <p:ph type="body" idx="1"/>
          </p:nvPr>
        </p:nvSpPr>
        <p:spPr>
          <a:xfrm>
            <a:off x="373063" y="1897063"/>
            <a:ext cx="8313737" cy="4262437"/>
          </a:xfrm>
        </p:spPr>
        <p:txBody>
          <a:bodyPr/>
          <a:lstStyle/>
          <a:p>
            <a:pPr>
              <a:buClr>
                <a:srgbClr val="996633"/>
              </a:buClr>
            </a:pPr>
            <a:r>
              <a:rPr lang="en-US" sz="2700"/>
              <a:t>A price ceiling is a legal maximum on the price of a good.  An example is rent control.  If the price ceiling is below the eq’m price, it is binding and causes a shortage. </a:t>
            </a:r>
          </a:p>
          <a:p>
            <a:pPr>
              <a:buClr>
                <a:srgbClr val="996633"/>
              </a:buClr>
            </a:pPr>
            <a:r>
              <a:rPr lang="en-US" sz="2700"/>
              <a:t>A price floor is a legal minimum on the price of a good.  An example is the minimum wage.  If the price floor is above the eq’m price, it is binding </a:t>
            </a:r>
            <a:br>
              <a:rPr lang="en-US" sz="2700"/>
            </a:br>
            <a:r>
              <a:rPr lang="en-US" sz="2700"/>
              <a:t>and causes a surplus.  The labor surplus caused by the minimum wage is unemployment. </a:t>
            </a:r>
          </a:p>
        </p:txBody>
      </p:sp>
      <p:sp>
        <p:nvSpPr>
          <p:cNvPr id="38917" name="Rectangle 5"/>
          <p:cNvSpPr>
            <a:spLocks noChangeArrowheads="1"/>
          </p:cNvSpPr>
          <p:nvPr/>
        </p:nvSpPr>
        <p:spPr bwMode="auto">
          <a:xfrm>
            <a:off x="8302625" y="6375400"/>
            <a:ext cx="684213" cy="368300"/>
          </a:xfrm>
          <a:prstGeom prst="rect">
            <a:avLst/>
          </a:prstGeom>
          <a:noFill/>
          <a:ln w="9525">
            <a:noFill/>
            <a:miter lim="800000"/>
            <a:headEnd/>
            <a:tailEnd/>
          </a:ln>
          <a:effectLst/>
        </p:spPr>
        <p:txBody>
          <a:bodyPr/>
          <a:lstStyle/>
          <a:p>
            <a:pPr algn="r"/>
            <a:fld id="{EE68E81B-F25E-4202-A637-3C877EA6FD66}" type="slidenum">
              <a:rPr lang="en-US" sz="1700">
                <a:solidFill>
                  <a:srgbClr val="777777"/>
                </a:solidFill>
                <a:latin typeface="Tahoma" pitchFamily="34" charset="0"/>
              </a:rPr>
              <a:pPr algn="r"/>
              <a:t>32</a:t>
            </a:fld>
            <a:endParaRPr 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9570" name="Content Placeholder 8" descr="Mankiw_PaintingArt.jpg"/>
          <p:cNvPicPr>
            <a:picLocks noChangeAspect="1"/>
          </p:cNvPicPr>
          <p:nvPr/>
        </p:nvPicPr>
        <p:blipFill>
          <a:blip r:embed="rId3"/>
          <a:srcRect b="16696"/>
          <a:stretch>
            <a:fillRect/>
          </a:stretch>
        </p:blipFill>
        <p:spPr bwMode="auto">
          <a:xfrm>
            <a:off x="0" y="0"/>
            <a:ext cx="9144000" cy="2052638"/>
          </a:xfrm>
          <a:prstGeom prst="rect">
            <a:avLst/>
          </a:prstGeom>
          <a:noFill/>
          <a:ln w="9525">
            <a:noFill/>
            <a:miter lim="800000"/>
            <a:headEnd/>
            <a:tailEnd/>
          </a:ln>
        </p:spPr>
      </p:pic>
      <p:sp>
        <p:nvSpPr>
          <p:cNvPr id="109571"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5000"/>
              </a:lnSpc>
            </a:pPr>
            <a:r>
              <a:rPr lang="en-US" sz="3700">
                <a:solidFill>
                  <a:schemeClr val="tx1"/>
                </a:solidFill>
                <a:effectLst>
                  <a:outerShdw blurRad="38100" dist="38100" dir="2700000" algn="tl">
                    <a:srgbClr val="C0C0C0"/>
                  </a:outerShdw>
                </a:effectLst>
              </a:rPr>
              <a:t>CHAPTER SUMMARY</a:t>
            </a:r>
          </a:p>
        </p:txBody>
      </p:sp>
      <p:sp>
        <p:nvSpPr>
          <p:cNvPr id="109572" name="Rectangle 4"/>
          <p:cNvSpPr>
            <a:spLocks noGrp="1" noChangeArrowheads="1"/>
          </p:cNvSpPr>
          <p:nvPr>
            <p:ph type="body" idx="1"/>
          </p:nvPr>
        </p:nvSpPr>
        <p:spPr>
          <a:xfrm>
            <a:off x="373063" y="1827213"/>
            <a:ext cx="8313737" cy="4797425"/>
          </a:xfrm>
        </p:spPr>
        <p:txBody>
          <a:bodyPr/>
          <a:lstStyle/>
          <a:p>
            <a:pPr>
              <a:spcBef>
                <a:spcPct val="40000"/>
              </a:spcBef>
              <a:buClr>
                <a:srgbClr val="996633"/>
              </a:buClr>
            </a:pPr>
            <a:r>
              <a:rPr lang="en-US" sz="2700"/>
              <a:t>A tax on a good places a wedge between the price buyers pay and the price sellers receive, and causes the eq’m quantity to fall, whether the tax is imposed on buyers or sellers. </a:t>
            </a:r>
          </a:p>
          <a:p>
            <a:pPr>
              <a:spcBef>
                <a:spcPct val="40000"/>
              </a:spcBef>
              <a:buClr>
                <a:srgbClr val="996633"/>
              </a:buClr>
            </a:pPr>
            <a:r>
              <a:rPr lang="en-US" sz="2700"/>
              <a:t>The incidence of a tax is the division of the burden of the tax between buyers and sellers, and does not depend on whether the tax is imposed on buyers or sellers. </a:t>
            </a:r>
          </a:p>
          <a:p>
            <a:pPr>
              <a:spcBef>
                <a:spcPct val="40000"/>
              </a:spcBef>
              <a:buClr>
                <a:srgbClr val="996633"/>
              </a:buClr>
            </a:pPr>
            <a:r>
              <a:rPr lang="en-US" sz="2700"/>
              <a:t>The incidence of the tax depends on the price elasticities of supply and demand. </a:t>
            </a:r>
          </a:p>
        </p:txBody>
      </p:sp>
      <p:sp>
        <p:nvSpPr>
          <p:cNvPr id="109573" name="Rectangle 5"/>
          <p:cNvSpPr>
            <a:spLocks noChangeArrowheads="1"/>
          </p:cNvSpPr>
          <p:nvPr/>
        </p:nvSpPr>
        <p:spPr bwMode="auto">
          <a:xfrm>
            <a:off x="8302625" y="6375400"/>
            <a:ext cx="684213" cy="368300"/>
          </a:xfrm>
          <a:prstGeom prst="rect">
            <a:avLst/>
          </a:prstGeom>
          <a:noFill/>
          <a:ln w="9525">
            <a:noFill/>
            <a:miter lim="800000"/>
            <a:headEnd/>
            <a:tailEnd/>
          </a:ln>
          <a:effectLst/>
        </p:spPr>
        <p:txBody>
          <a:bodyPr/>
          <a:lstStyle/>
          <a:p>
            <a:pPr algn="r"/>
            <a:fld id="{F2F4BAFF-87CD-4048-8EE6-96E9B341F9EE}" type="slidenum">
              <a:rPr lang="en-US" sz="1700">
                <a:solidFill>
                  <a:srgbClr val="777777"/>
                </a:solidFill>
                <a:latin typeface="Tahoma" pitchFamily="34" charset="0"/>
              </a:rPr>
              <a:pPr algn="r"/>
              <a:t>33</a:t>
            </a:fld>
            <a:endParaRPr 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Footer Placeholder 1"/>
          <p:cNvSpPr>
            <a:spLocks noGrp="1"/>
          </p:cNvSpPr>
          <p:nvPr>
            <p:ph type="ftr" sz="quarter" idx="10"/>
          </p:nvPr>
        </p:nvSpPr>
        <p:spPr/>
        <p:txBody>
          <a:bodyPr/>
          <a:lstStyle/>
          <a:p>
            <a:r>
              <a:rPr lang="en-US"/>
              <a:t>SUPPLY, DEMAND, AND GOVERNMENT POLICIES</a:t>
            </a:r>
          </a:p>
        </p:txBody>
      </p:sp>
      <p:sp>
        <p:nvSpPr>
          <p:cNvPr id="30" name="Slide Number Placeholder 2"/>
          <p:cNvSpPr>
            <a:spLocks noGrp="1"/>
          </p:cNvSpPr>
          <p:nvPr>
            <p:ph type="sldNum" sz="quarter" idx="11"/>
          </p:nvPr>
        </p:nvSpPr>
        <p:spPr/>
        <p:txBody>
          <a:bodyPr/>
          <a:lstStyle/>
          <a:p>
            <a:fld id="{AAEA865B-6F41-400C-8F4B-6A28E3E2697E}" type="slidenum">
              <a:rPr lang="en-US"/>
              <a:pPr/>
              <a:t>3</a:t>
            </a:fld>
            <a:endParaRPr lang="en-US"/>
          </a:p>
        </p:txBody>
      </p:sp>
      <p:sp>
        <p:nvSpPr>
          <p:cNvPr id="48130" name="Rectangle 2"/>
          <p:cNvSpPr>
            <a:spLocks noGrp="1" noChangeArrowheads="1"/>
          </p:cNvSpPr>
          <p:nvPr>
            <p:ph type="title" idx="4294967295"/>
          </p:nvPr>
        </p:nvSpPr>
        <p:spPr>
          <a:xfrm>
            <a:off x="0" y="207963"/>
            <a:ext cx="9144000" cy="649287"/>
          </a:xfrm>
        </p:spPr>
        <p:txBody>
          <a:bodyPr/>
          <a:lstStyle/>
          <a:p>
            <a:r>
              <a:rPr lang="en-US" sz="2800"/>
              <a:t>EXAMPLE 1:  </a:t>
            </a:r>
            <a:r>
              <a:rPr lang="en-US" sz="3200"/>
              <a:t>The Market for Apartments</a:t>
            </a:r>
          </a:p>
        </p:txBody>
      </p:sp>
      <p:sp>
        <p:nvSpPr>
          <p:cNvPr id="63491" name="Rectangle 3"/>
          <p:cNvSpPr>
            <a:spLocks noGrp="1" noChangeArrowheads="1"/>
          </p:cNvSpPr>
          <p:nvPr>
            <p:ph type="body" idx="4294967295"/>
          </p:nvPr>
        </p:nvSpPr>
        <p:spPr>
          <a:xfrm>
            <a:off x="798513" y="3103563"/>
            <a:ext cx="2017712" cy="1373187"/>
          </a:xfrm>
          <a:solidFill>
            <a:srgbClr val="FFCCCC"/>
          </a:solidFill>
          <a:effectLst>
            <a:outerShdw dist="71842" dir="2700000" algn="ctr" rotWithShape="0">
              <a:schemeClr val="bg2"/>
            </a:outerShdw>
          </a:effectLst>
        </p:spPr>
        <p:txBody>
          <a:bodyPr/>
          <a:lstStyle/>
          <a:p>
            <a:pPr marL="0" indent="0" algn="ctr">
              <a:buFont typeface="Wingdings" pitchFamily="2" charset="2"/>
              <a:buNone/>
            </a:pPr>
            <a:r>
              <a:rPr lang="en-US" sz="2600"/>
              <a:t>Eq’m w/o </a:t>
            </a:r>
            <a:br>
              <a:rPr lang="en-US" sz="2600"/>
            </a:br>
            <a:r>
              <a:rPr lang="en-US" sz="2600"/>
              <a:t>price controls</a:t>
            </a:r>
          </a:p>
        </p:txBody>
      </p:sp>
      <p:grpSp>
        <p:nvGrpSpPr>
          <p:cNvPr id="2" name="Group 27"/>
          <p:cNvGrpSpPr>
            <a:grpSpLocks/>
          </p:cNvGrpSpPr>
          <p:nvPr/>
        </p:nvGrpSpPr>
        <p:grpSpPr bwMode="auto">
          <a:xfrm>
            <a:off x="4094163" y="1235075"/>
            <a:ext cx="4422775" cy="3871913"/>
            <a:chOff x="2579" y="785"/>
            <a:chExt cx="2786" cy="2439"/>
          </a:xfrm>
        </p:grpSpPr>
        <p:grpSp>
          <p:nvGrpSpPr>
            <p:cNvPr id="48133" name="Group 5"/>
            <p:cNvGrpSpPr>
              <a:grpSpLocks/>
            </p:cNvGrpSpPr>
            <p:nvPr/>
          </p:nvGrpSpPr>
          <p:grpSpPr bwMode="auto">
            <a:xfrm>
              <a:off x="2697" y="1037"/>
              <a:ext cx="2409" cy="2049"/>
              <a:chOff x="1098" y="1361"/>
              <a:chExt cx="2116" cy="2027"/>
            </a:xfrm>
          </p:grpSpPr>
          <p:sp>
            <p:nvSpPr>
              <p:cNvPr id="48134"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48135"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48136" name="Text Box 8"/>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48137" name="Text Box 9"/>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4" name="Group 20"/>
          <p:cNvGrpSpPr>
            <a:grpSpLocks/>
          </p:cNvGrpSpPr>
          <p:nvPr/>
        </p:nvGrpSpPr>
        <p:grpSpPr bwMode="auto">
          <a:xfrm>
            <a:off x="5143500" y="1689100"/>
            <a:ext cx="2617788" cy="3203575"/>
            <a:chOff x="3240" y="1064"/>
            <a:chExt cx="1649" cy="2018"/>
          </a:xfrm>
        </p:grpSpPr>
        <p:sp>
          <p:nvSpPr>
            <p:cNvPr id="48139" name="Line 11"/>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48140" name="Text Box 12"/>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5" name="Group 21"/>
          <p:cNvGrpSpPr>
            <a:grpSpLocks/>
          </p:cNvGrpSpPr>
          <p:nvPr/>
        </p:nvGrpSpPr>
        <p:grpSpPr bwMode="auto">
          <a:xfrm>
            <a:off x="5283200" y="1360488"/>
            <a:ext cx="1703388" cy="3362325"/>
            <a:chOff x="3328" y="857"/>
            <a:chExt cx="1073" cy="2118"/>
          </a:xfrm>
        </p:grpSpPr>
        <p:sp>
          <p:nvSpPr>
            <p:cNvPr id="48142" name="Line 14"/>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48143" name="Text Box 15"/>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grpSp>
        <p:nvGrpSpPr>
          <p:cNvPr id="6" name="Group 24"/>
          <p:cNvGrpSpPr>
            <a:grpSpLocks/>
          </p:cNvGrpSpPr>
          <p:nvPr/>
        </p:nvGrpSpPr>
        <p:grpSpPr bwMode="auto">
          <a:xfrm>
            <a:off x="2316163" y="1377950"/>
            <a:ext cx="1828800" cy="1187450"/>
            <a:chOff x="1459" y="868"/>
            <a:chExt cx="1152" cy="748"/>
          </a:xfrm>
        </p:grpSpPr>
        <p:sp>
          <p:nvSpPr>
            <p:cNvPr id="48145" name="Line 23"/>
            <p:cNvSpPr>
              <a:spLocks noChangeShapeType="1"/>
            </p:cNvSpPr>
            <p:nvPr/>
          </p:nvSpPr>
          <p:spPr bwMode="auto">
            <a:xfrm flipV="1">
              <a:off x="2199" y="965"/>
              <a:ext cx="412" cy="180"/>
            </a:xfrm>
            <a:prstGeom prst="line">
              <a:avLst/>
            </a:prstGeom>
            <a:noFill/>
            <a:ln w="9525">
              <a:solidFill>
                <a:schemeClr val="tx1"/>
              </a:solidFill>
              <a:round/>
              <a:headEnd/>
              <a:tailEnd/>
            </a:ln>
          </p:spPr>
          <p:txBody>
            <a:bodyPr/>
            <a:lstStyle/>
            <a:p>
              <a:endParaRPr lang="en-US"/>
            </a:p>
          </p:txBody>
        </p:sp>
        <p:sp>
          <p:nvSpPr>
            <p:cNvPr id="48146" name="Text Box 22"/>
            <p:cNvSpPr txBox="1">
              <a:spLocks noChangeArrowheads="1"/>
            </p:cNvSpPr>
            <p:nvPr/>
          </p:nvSpPr>
          <p:spPr bwMode="auto">
            <a:xfrm>
              <a:off x="1459" y="868"/>
              <a:ext cx="763" cy="748"/>
            </a:xfrm>
            <a:prstGeom prst="rect">
              <a:avLst/>
            </a:prstGeom>
            <a:solidFill>
              <a:srgbClr val="FFFFCC"/>
            </a:solidFill>
            <a:ln w="9525">
              <a:noFill/>
              <a:miter lim="800000"/>
              <a:headEnd/>
              <a:tailEnd/>
            </a:ln>
          </p:spPr>
          <p:txBody>
            <a:bodyPr>
              <a:spAutoFit/>
            </a:bodyPr>
            <a:lstStyle/>
            <a:p>
              <a:pPr algn="ctr">
                <a:spcBef>
                  <a:spcPct val="50000"/>
                </a:spcBef>
              </a:pPr>
              <a:r>
                <a:rPr lang="en-US" sz="2400">
                  <a:cs typeface="Arial" charset="0"/>
                </a:rPr>
                <a:t>Rental price of apts</a:t>
              </a:r>
            </a:p>
          </p:txBody>
        </p:sp>
      </p:grpSp>
      <p:grpSp>
        <p:nvGrpSpPr>
          <p:cNvPr id="7" name="Group 28"/>
          <p:cNvGrpSpPr>
            <a:grpSpLocks/>
          </p:cNvGrpSpPr>
          <p:nvPr/>
        </p:nvGrpSpPr>
        <p:grpSpPr bwMode="auto">
          <a:xfrm>
            <a:off x="3255963" y="2765425"/>
            <a:ext cx="3295650" cy="2559050"/>
            <a:chOff x="2051" y="1742"/>
            <a:chExt cx="2076" cy="1612"/>
          </a:xfrm>
        </p:grpSpPr>
        <p:grpSp>
          <p:nvGrpSpPr>
            <p:cNvPr id="48148" name="Group 16"/>
            <p:cNvGrpSpPr>
              <a:grpSpLocks/>
            </p:cNvGrpSpPr>
            <p:nvPr/>
          </p:nvGrpSpPr>
          <p:grpSpPr bwMode="auto">
            <a:xfrm>
              <a:off x="2702" y="1860"/>
              <a:ext cx="1146" cy="1225"/>
              <a:chOff x="357" y="2450"/>
              <a:chExt cx="795" cy="646"/>
            </a:xfrm>
          </p:grpSpPr>
          <p:sp>
            <p:nvSpPr>
              <p:cNvPr id="48149" name="Line 17"/>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48150" name="Line 18"/>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48151" name="Oval 19"/>
            <p:cNvSpPr>
              <a:spLocks noChangeArrowheads="1"/>
            </p:cNvSpPr>
            <p:nvPr/>
          </p:nvSpPr>
          <p:spPr bwMode="auto">
            <a:xfrm>
              <a:off x="3803" y="181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48152" name="Text Box 25"/>
            <p:cNvSpPr txBox="1">
              <a:spLocks noChangeArrowheads="1"/>
            </p:cNvSpPr>
            <p:nvPr/>
          </p:nvSpPr>
          <p:spPr bwMode="auto">
            <a:xfrm>
              <a:off x="2051" y="1742"/>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$800</a:t>
              </a:r>
            </a:p>
          </p:txBody>
        </p:sp>
        <p:sp>
          <p:nvSpPr>
            <p:cNvPr id="48153" name="Text Box 26"/>
            <p:cNvSpPr txBox="1">
              <a:spLocks noChangeArrowheads="1"/>
            </p:cNvSpPr>
            <p:nvPr/>
          </p:nvSpPr>
          <p:spPr bwMode="auto">
            <a:xfrm>
              <a:off x="3575" y="3124"/>
              <a:ext cx="552"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300</a:t>
              </a:r>
            </a:p>
          </p:txBody>
        </p:sp>
      </p:grpSp>
      <p:grpSp>
        <p:nvGrpSpPr>
          <p:cNvPr id="9" name="Group 32"/>
          <p:cNvGrpSpPr>
            <a:grpSpLocks/>
          </p:cNvGrpSpPr>
          <p:nvPr/>
        </p:nvGrpSpPr>
        <p:grpSpPr bwMode="auto">
          <a:xfrm>
            <a:off x="6746875" y="5026025"/>
            <a:ext cx="1870075" cy="1150938"/>
            <a:chOff x="4250" y="3166"/>
            <a:chExt cx="1178" cy="725"/>
          </a:xfrm>
        </p:grpSpPr>
        <p:sp>
          <p:nvSpPr>
            <p:cNvPr id="48155" name="Line 30"/>
            <p:cNvSpPr>
              <a:spLocks noChangeShapeType="1"/>
            </p:cNvSpPr>
            <p:nvPr/>
          </p:nvSpPr>
          <p:spPr bwMode="auto">
            <a:xfrm flipV="1">
              <a:off x="4940" y="3166"/>
              <a:ext cx="206" cy="368"/>
            </a:xfrm>
            <a:prstGeom prst="line">
              <a:avLst/>
            </a:prstGeom>
            <a:noFill/>
            <a:ln w="9525">
              <a:solidFill>
                <a:schemeClr val="tx1"/>
              </a:solidFill>
              <a:round/>
              <a:headEnd/>
              <a:tailEnd/>
            </a:ln>
          </p:spPr>
          <p:txBody>
            <a:bodyPr/>
            <a:lstStyle/>
            <a:p>
              <a:endParaRPr lang="en-US"/>
            </a:p>
          </p:txBody>
        </p:sp>
        <p:sp>
          <p:nvSpPr>
            <p:cNvPr id="48156" name="Text Box 31"/>
            <p:cNvSpPr txBox="1">
              <a:spLocks noChangeArrowheads="1"/>
            </p:cNvSpPr>
            <p:nvPr/>
          </p:nvSpPr>
          <p:spPr bwMode="auto">
            <a:xfrm>
              <a:off x="4250" y="3373"/>
              <a:ext cx="1178" cy="518"/>
            </a:xfrm>
            <a:prstGeom prst="rect">
              <a:avLst/>
            </a:prstGeom>
            <a:solidFill>
              <a:srgbClr val="FFFFCC"/>
            </a:solidFill>
            <a:ln w="9525">
              <a:noFill/>
              <a:miter lim="800000"/>
              <a:headEnd/>
              <a:tailEnd/>
            </a:ln>
          </p:spPr>
          <p:txBody>
            <a:bodyPr>
              <a:spAutoFit/>
            </a:bodyPr>
            <a:lstStyle/>
            <a:p>
              <a:pPr algn="ctr">
                <a:spcBef>
                  <a:spcPct val="50000"/>
                </a:spcBef>
              </a:pPr>
              <a:r>
                <a:rPr lang="en-US" sz="2400">
                  <a:cs typeface="Arial" charset="0"/>
                </a:rPr>
                <a:t>Quantity of  apartments</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par>
                                <p:cTn id="26" presetID="18" presetClass="entr" presetSubtype="6"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strips(downRight)">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trips(upRight)">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strips(downRight)">
                                      <p:cBhvr>
                                        <p:cTn id="38" dur="500"/>
                                        <p:tgtEl>
                                          <p:spTgt spid="7"/>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3491">
                                            <p:bg/>
                                          </p:spTgt>
                                        </p:tgtEl>
                                        <p:attrNameLst>
                                          <p:attrName>style.visibility</p:attrName>
                                        </p:attrNameLst>
                                      </p:cBhvr>
                                      <p:to>
                                        <p:strVal val="visible"/>
                                      </p:to>
                                    </p:set>
                                    <p:animEffect transition="in" filter="dissolve">
                                      <p:cBhvr>
                                        <p:cTn id="41" dur="500"/>
                                        <p:tgtEl>
                                          <p:spTgt spid="63491">
                                            <p:bg/>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3491">
                                            <p:txEl>
                                              <p:pRg st="0" end="0"/>
                                            </p:txEl>
                                          </p:spTgt>
                                        </p:tgtEl>
                                        <p:attrNameLst>
                                          <p:attrName>style.visibility</p:attrName>
                                        </p:attrNameLst>
                                      </p:cBhvr>
                                      <p:to>
                                        <p:strVal val="visible"/>
                                      </p:to>
                                    </p:set>
                                    <p:animEffect transition="in" filter="dissolve">
                                      <p:cBhvr>
                                        <p:cTn id="44" dur="500"/>
                                        <p:tgtEl>
                                          <p:spTgt spid="634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Footer Placeholder 1"/>
          <p:cNvSpPr>
            <a:spLocks noGrp="1"/>
          </p:cNvSpPr>
          <p:nvPr>
            <p:ph type="ftr" sz="quarter" idx="10"/>
          </p:nvPr>
        </p:nvSpPr>
        <p:spPr/>
        <p:txBody>
          <a:bodyPr/>
          <a:lstStyle/>
          <a:p>
            <a:r>
              <a:rPr lang="en-US"/>
              <a:t>SUPPLY, DEMAND, AND GOVERNMENT POLICIES</a:t>
            </a:r>
          </a:p>
        </p:txBody>
      </p:sp>
      <p:sp>
        <p:nvSpPr>
          <p:cNvPr id="29" name="Slide Number Placeholder 2"/>
          <p:cNvSpPr>
            <a:spLocks noGrp="1"/>
          </p:cNvSpPr>
          <p:nvPr>
            <p:ph type="sldNum" sz="quarter" idx="11"/>
          </p:nvPr>
        </p:nvSpPr>
        <p:spPr/>
        <p:txBody>
          <a:bodyPr/>
          <a:lstStyle/>
          <a:p>
            <a:fld id="{951B6703-AED9-477D-9D11-652C229C7FC1}" type="slidenum">
              <a:rPr lang="en-US"/>
              <a:pPr/>
              <a:t>4</a:t>
            </a:fld>
            <a:endParaRPr lang="en-US"/>
          </a:p>
        </p:txBody>
      </p:sp>
      <p:sp>
        <p:nvSpPr>
          <p:cNvPr id="50178" name="Rectangle 2"/>
          <p:cNvSpPr>
            <a:spLocks noGrp="1" noChangeArrowheads="1"/>
          </p:cNvSpPr>
          <p:nvPr>
            <p:ph type="title" idx="4294967295"/>
          </p:nvPr>
        </p:nvSpPr>
        <p:spPr>
          <a:xfrm>
            <a:off x="0" y="207963"/>
            <a:ext cx="9144000" cy="649287"/>
          </a:xfrm>
        </p:spPr>
        <p:txBody>
          <a:bodyPr/>
          <a:lstStyle/>
          <a:p>
            <a:r>
              <a:rPr lang="en-US" sz="3200"/>
              <a:t>How Price Ceilings Affect Market Outcomes</a:t>
            </a:r>
          </a:p>
        </p:txBody>
      </p:sp>
      <p:sp>
        <p:nvSpPr>
          <p:cNvPr id="64515" name="Rectangle 3"/>
          <p:cNvSpPr>
            <a:spLocks noGrp="1" noChangeArrowheads="1"/>
          </p:cNvSpPr>
          <p:nvPr>
            <p:ph type="body" idx="4294967295"/>
          </p:nvPr>
        </p:nvSpPr>
        <p:spPr>
          <a:xfrm>
            <a:off x="373063" y="1073150"/>
            <a:ext cx="2617787" cy="5022850"/>
          </a:xfrm>
        </p:spPr>
        <p:txBody>
          <a:bodyPr/>
          <a:lstStyle/>
          <a:p>
            <a:pPr marL="0" indent="0">
              <a:buFont typeface="Wingdings" pitchFamily="2" charset="2"/>
              <a:buNone/>
            </a:pPr>
            <a:r>
              <a:rPr lang="en-US" sz="2600"/>
              <a:t>A price ceiling </a:t>
            </a:r>
            <a:br>
              <a:rPr lang="en-US" sz="2600"/>
            </a:br>
            <a:r>
              <a:rPr lang="en-US" sz="2600"/>
              <a:t>above the </a:t>
            </a:r>
            <a:br>
              <a:rPr lang="en-US" sz="2600"/>
            </a:br>
            <a:r>
              <a:rPr lang="en-US" sz="2600"/>
              <a:t>eq’m price is </a:t>
            </a:r>
            <a:br>
              <a:rPr lang="en-US" sz="2600"/>
            </a:br>
            <a:r>
              <a:rPr lang="en-US" sz="2600" b="1">
                <a:solidFill>
                  <a:srgbClr val="CC0000"/>
                </a:solidFill>
              </a:rPr>
              <a:t>not binding</a:t>
            </a:r>
            <a:r>
              <a:rPr lang="en-US" sz="2600"/>
              <a:t> – </a:t>
            </a:r>
            <a:br>
              <a:rPr lang="en-US" sz="2600"/>
            </a:br>
            <a:r>
              <a:rPr lang="en-US" sz="2600"/>
              <a:t>has no effect </a:t>
            </a:r>
            <a:br>
              <a:rPr lang="en-US" sz="2600"/>
            </a:br>
            <a:r>
              <a:rPr lang="en-US" sz="2600"/>
              <a:t>on the market outcome.  </a:t>
            </a:r>
          </a:p>
        </p:txBody>
      </p:sp>
      <p:grpSp>
        <p:nvGrpSpPr>
          <p:cNvPr id="50180" name="Group 4"/>
          <p:cNvGrpSpPr>
            <a:grpSpLocks/>
          </p:cNvGrpSpPr>
          <p:nvPr/>
        </p:nvGrpSpPr>
        <p:grpSpPr bwMode="auto">
          <a:xfrm>
            <a:off x="4094163" y="1235075"/>
            <a:ext cx="4422775" cy="3871913"/>
            <a:chOff x="2579" y="785"/>
            <a:chExt cx="2786" cy="2439"/>
          </a:xfrm>
        </p:grpSpPr>
        <p:grpSp>
          <p:nvGrpSpPr>
            <p:cNvPr id="50181" name="Group 5"/>
            <p:cNvGrpSpPr>
              <a:grpSpLocks/>
            </p:cNvGrpSpPr>
            <p:nvPr/>
          </p:nvGrpSpPr>
          <p:grpSpPr bwMode="auto">
            <a:xfrm>
              <a:off x="2697" y="1037"/>
              <a:ext cx="2409" cy="2049"/>
              <a:chOff x="1098" y="1361"/>
              <a:chExt cx="2116" cy="2027"/>
            </a:xfrm>
          </p:grpSpPr>
          <p:sp>
            <p:nvSpPr>
              <p:cNvPr id="50182"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50183"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50184" name="Text Box 8"/>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50185" name="Text Box 9"/>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50186" name="Group 10"/>
          <p:cNvGrpSpPr>
            <a:grpSpLocks/>
          </p:cNvGrpSpPr>
          <p:nvPr/>
        </p:nvGrpSpPr>
        <p:grpSpPr bwMode="auto">
          <a:xfrm>
            <a:off x="5143500" y="1689100"/>
            <a:ext cx="2617788" cy="3203575"/>
            <a:chOff x="3240" y="1064"/>
            <a:chExt cx="1649" cy="2018"/>
          </a:xfrm>
        </p:grpSpPr>
        <p:sp>
          <p:nvSpPr>
            <p:cNvPr id="50187" name="Line 11"/>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50188" name="Text Box 12"/>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50189" name="Group 13"/>
          <p:cNvGrpSpPr>
            <a:grpSpLocks/>
          </p:cNvGrpSpPr>
          <p:nvPr/>
        </p:nvGrpSpPr>
        <p:grpSpPr bwMode="auto">
          <a:xfrm>
            <a:off x="5283200" y="1360488"/>
            <a:ext cx="1703388" cy="3362325"/>
            <a:chOff x="3328" y="857"/>
            <a:chExt cx="1073" cy="2118"/>
          </a:xfrm>
        </p:grpSpPr>
        <p:sp>
          <p:nvSpPr>
            <p:cNvPr id="50190" name="Line 14"/>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50191" name="Text Box 15"/>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grpSp>
        <p:nvGrpSpPr>
          <p:cNvPr id="50192" name="Group 30"/>
          <p:cNvGrpSpPr>
            <a:grpSpLocks/>
          </p:cNvGrpSpPr>
          <p:nvPr/>
        </p:nvGrpSpPr>
        <p:grpSpPr bwMode="auto">
          <a:xfrm>
            <a:off x="3255963" y="2765425"/>
            <a:ext cx="3295650" cy="2559050"/>
            <a:chOff x="2051" y="1742"/>
            <a:chExt cx="2076" cy="1612"/>
          </a:xfrm>
        </p:grpSpPr>
        <p:grpSp>
          <p:nvGrpSpPr>
            <p:cNvPr id="50193" name="Group 17"/>
            <p:cNvGrpSpPr>
              <a:grpSpLocks/>
            </p:cNvGrpSpPr>
            <p:nvPr/>
          </p:nvGrpSpPr>
          <p:grpSpPr bwMode="auto">
            <a:xfrm>
              <a:off x="2702" y="1860"/>
              <a:ext cx="1146" cy="1225"/>
              <a:chOff x="357" y="2450"/>
              <a:chExt cx="795" cy="646"/>
            </a:xfrm>
          </p:grpSpPr>
          <p:sp>
            <p:nvSpPr>
              <p:cNvPr id="50194"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50195"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50196" name="Oval 20"/>
            <p:cNvSpPr>
              <a:spLocks noChangeArrowheads="1"/>
            </p:cNvSpPr>
            <p:nvPr/>
          </p:nvSpPr>
          <p:spPr bwMode="auto">
            <a:xfrm>
              <a:off x="3803" y="181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50197" name="Text Box 21"/>
            <p:cNvSpPr txBox="1">
              <a:spLocks noChangeArrowheads="1"/>
            </p:cNvSpPr>
            <p:nvPr/>
          </p:nvSpPr>
          <p:spPr bwMode="auto">
            <a:xfrm>
              <a:off x="2051" y="1742"/>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$800</a:t>
              </a:r>
            </a:p>
          </p:txBody>
        </p:sp>
        <p:sp>
          <p:nvSpPr>
            <p:cNvPr id="50198" name="Text Box 22"/>
            <p:cNvSpPr txBox="1">
              <a:spLocks noChangeArrowheads="1"/>
            </p:cNvSpPr>
            <p:nvPr/>
          </p:nvSpPr>
          <p:spPr bwMode="auto">
            <a:xfrm>
              <a:off x="3575" y="3124"/>
              <a:ext cx="552"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300</a:t>
              </a:r>
            </a:p>
          </p:txBody>
        </p:sp>
      </p:grpSp>
      <p:grpSp>
        <p:nvGrpSpPr>
          <p:cNvPr id="8" name="Group 31"/>
          <p:cNvGrpSpPr>
            <a:grpSpLocks/>
          </p:cNvGrpSpPr>
          <p:nvPr/>
        </p:nvGrpSpPr>
        <p:grpSpPr bwMode="auto">
          <a:xfrm>
            <a:off x="3263900" y="1649413"/>
            <a:ext cx="5407025" cy="822325"/>
            <a:chOff x="2056" y="1039"/>
            <a:chExt cx="3406" cy="518"/>
          </a:xfrm>
        </p:grpSpPr>
        <p:sp>
          <p:nvSpPr>
            <p:cNvPr id="50200" name="Line 24"/>
            <p:cNvSpPr>
              <a:spLocks noChangeShapeType="1"/>
            </p:cNvSpPr>
            <p:nvPr/>
          </p:nvSpPr>
          <p:spPr bwMode="auto">
            <a:xfrm>
              <a:off x="2700" y="1304"/>
              <a:ext cx="1888" cy="0"/>
            </a:xfrm>
            <a:prstGeom prst="line">
              <a:avLst/>
            </a:prstGeom>
            <a:noFill/>
            <a:ln w="28575">
              <a:solidFill>
                <a:srgbClr val="DE8400"/>
              </a:solidFill>
              <a:round/>
              <a:headEnd/>
              <a:tailEnd/>
            </a:ln>
          </p:spPr>
          <p:txBody>
            <a:bodyPr/>
            <a:lstStyle/>
            <a:p>
              <a:endParaRPr lang="en-US"/>
            </a:p>
          </p:txBody>
        </p:sp>
        <p:sp>
          <p:nvSpPr>
            <p:cNvPr id="50201" name="Text Box 25"/>
            <p:cNvSpPr txBox="1">
              <a:spLocks noChangeArrowheads="1"/>
            </p:cNvSpPr>
            <p:nvPr/>
          </p:nvSpPr>
          <p:spPr bwMode="auto">
            <a:xfrm>
              <a:off x="4757" y="1039"/>
              <a:ext cx="705" cy="518"/>
            </a:xfrm>
            <a:prstGeom prst="rect">
              <a:avLst/>
            </a:prstGeom>
            <a:noFill/>
            <a:ln w="9525">
              <a:noFill/>
              <a:miter lim="800000"/>
              <a:headEnd/>
              <a:tailEnd/>
            </a:ln>
          </p:spPr>
          <p:txBody>
            <a:bodyPr>
              <a:spAutoFit/>
            </a:bodyPr>
            <a:lstStyle/>
            <a:p>
              <a:pPr>
                <a:spcBef>
                  <a:spcPct val="50000"/>
                </a:spcBef>
              </a:pPr>
              <a:r>
                <a:rPr lang="en-US" sz="2400">
                  <a:cs typeface="Arial" charset="0"/>
                </a:rPr>
                <a:t>Price </a:t>
              </a:r>
              <a:br>
                <a:rPr lang="en-US" sz="2400">
                  <a:cs typeface="Arial" charset="0"/>
                </a:rPr>
              </a:br>
              <a:r>
                <a:rPr lang="en-US" sz="2400">
                  <a:cs typeface="Arial" charset="0"/>
                </a:rPr>
                <a:t>ceiling</a:t>
              </a:r>
            </a:p>
          </p:txBody>
        </p:sp>
        <p:sp>
          <p:nvSpPr>
            <p:cNvPr id="50202" name="AutoShape 26"/>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p:spPr>
          <p:txBody>
            <a:bodyPr wrap="none" anchor="ctr"/>
            <a:lstStyle/>
            <a:p>
              <a:endParaRPr lang="en-US">
                <a:cs typeface="Arial" charset="0"/>
              </a:endParaRPr>
            </a:p>
          </p:txBody>
        </p:sp>
        <p:sp>
          <p:nvSpPr>
            <p:cNvPr id="50203" name="Text Box 27"/>
            <p:cNvSpPr txBox="1">
              <a:spLocks noChangeArrowheads="1"/>
            </p:cNvSpPr>
            <p:nvPr/>
          </p:nvSpPr>
          <p:spPr bwMode="auto">
            <a:xfrm>
              <a:off x="2056" y="1187"/>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$1000</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wipe(left)">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Footer Placeholder 1"/>
          <p:cNvSpPr>
            <a:spLocks noGrp="1"/>
          </p:cNvSpPr>
          <p:nvPr>
            <p:ph type="ftr" sz="quarter" idx="10"/>
          </p:nvPr>
        </p:nvSpPr>
        <p:spPr/>
        <p:txBody>
          <a:bodyPr/>
          <a:lstStyle/>
          <a:p>
            <a:r>
              <a:rPr lang="en-US"/>
              <a:t>SUPPLY, DEMAND, AND GOVERNMENT POLICIES</a:t>
            </a:r>
          </a:p>
        </p:txBody>
      </p:sp>
      <p:sp>
        <p:nvSpPr>
          <p:cNvPr id="36" name="Slide Number Placeholder 2"/>
          <p:cNvSpPr>
            <a:spLocks noGrp="1"/>
          </p:cNvSpPr>
          <p:nvPr>
            <p:ph type="sldNum" sz="quarter" idx="11"/>
          </p:nvPr>
        </p:nvSpPr>
        <p:spPr/>
        <p:txBody>
          <a:bodyPr/>
          <a:lstStyle/>
          <a:p>
            <a:fld id="{2E0E5AF0-1302-4173-9D18-3513414CFD5B}" type="slidenum">
              <a:rPr lang="en-US"/>
              <a:pPr/>
              <a:t>5</a:t>
            </a:fld>
            <a:endParaRPr lang="en-US"/>
          </a:p>
        </p:txBody>
      </p:sp>
      <p:sp>
        <p:nvSpPr>
          <p:cNvPr id="52226" name="Rectangle 2"/>
          <p:cNvSpPr>
            <a:spLocks noGrp="1" noChangeArrowheads="1"/>
          </p:cNvSpPr>
          <p:nvPr>
            <p:ph type="title" idx="4294967295"/>
          </p:nvPr>
        </p:nvSpPr>
        <p:spPr>
          <a:xfrm>
            <a:off x="0" y="207963"/>
            <a:ext cx="9144000" cy="649287"/>
          </a:xfrm>
        </p:spPr>
        <p:txBody>
          <a:bodyPr/>
          <a:lstStyle/>
          <a:p>
            <a:r>
              <a:rPr lang="en-US" sz="3200"/>
              <a:t>How Price Ceilings Affect Market Outcomes</a:t>
            </a:r>
          </a:p>
        </p:txBody>
      </p:sp>
      <p:sp>
        <p:nvSpPr>
          <p:cNvPr id="66563" name="Rectangle 3"/>
          <p:cNvSpPr>
            <a:spLocks noGrp="1" noChangeArrowheads="1"/>
          </p:cNvSpPr>
          <p:nvPr>
            <p:ph type="body" idx="4294967295"/>
          </p:nvPr>
        </p:nvSpPr>
        <p:spPr>
          <a:xfrm>
            <a:off x="395288" y="1114425"/>
            <a:ext cx="2614612" cy="4545013"/>
          </a:xfrm>
        </p:spPr>
        <p:txBody>
          <a:bodyPr/>
          <a:lstStyle/>
          <a:p>
            <a:pPr marL="0" indent="0">
              <a:buFont typeface="Wingdings" pitchFamily="2" charset="2"/>
              <a:buNone/>
            </a:pPr>
            <a:r>
              <a:rPr lang="en-US" sz="2600"/>
              <a:t>The eq’m price ($800) is above the ceiling and therefore illegal.</a:t>
            </a:r>
          </a:p>
          <a:p>
            <a:pPr marL="0" indent="0">
              <a:buFont typeface="Wingdings" pitchFamily="2" charset="2"/>
              <a:buNone/>
            </a:pPr>
            <a:r>
              <a:rPr lang="en-US" sz="2600"/>
              <a:t>The ceiling </a:t>
            </a:r>
            <a:br>
              <a:rPr lang="en-US" sz="2600"/>
            </a:br>
            <a:r>
              <a:rPr lang="en-US" sz="2600"/>
              <a:t>is a </a:t>
            </a:r>
            <a:r>
              <a:rPr lang="en-US" sz="2600" b="1">
                <a:solidFill>
                  <a:srgbClr val="800080"/>
                </a:solidFill>
              </a:rPr>
              <a:t>binding constraint</a:t>
            </a:r>
            <a:r>
              <a:rPr lang="en-US" sz="2600"/>
              <a:t> </a:t>
            </a:r>
            <a:br>
              <a:rPr lang="en-US" sz="2600"/>
            </a:br>
            <a:r>
              <a:rPr lang="en-US" sz="2600"/>
              <a:t>on the price, causes a shortage. </a:t>
            </a:r>
          </a:p>
        </p:txBody>
      </p:sp>
      <p:grpSp>
        <p:nvGrpSpPr>
          <p:cNvPr id="52228" name="Group 4"/>
          <p:cNvGrpSpPr>
            <a:grpSpLocks/>
          </p:cNvGrpSpPr>
          <p:nvPr/>
        </p:nvGrpSpPr>
        <p:grpSpPr bwMode="auto">
          <a:xfrm>
            <a:off x="4094163" y="1235075"/>
            <a:ext cx="4422775" cy="3871913"/>
            <a:chOff x="2579" y="785"/>
            <a:chExt cx="2786" cy="2439"/>
          </a:xfrm>
        </p:grpSpPr>
        <p:grpSp>
          <p:nvGrpSpPr>
            <p:cNvPr id="52229" name="Group 5"/>
            <p:cNvGrpSpPr>
              <a:grpSpLocks/>
            </p:cNvGrpSpPr>
            <p:nvPr/>
          </p:nvGrpSpPr>
          <p:grpSpPr bwMode="auto">
            <a:xfrm>
              <a:off x="2697" y="1037"/>
              <a:ext cx="2409" cy="2049"/>
              <a:chOff x="1098" y="1361"/>
              <a:chExt cx="2116" cy="2027"/>
            </a:xfrm>
          </p:grpSpPr>
          <p:sp>
            <p:nvSpPr>
              <p:cNvPr id="5223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5223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52232" name="Text Box 8"/>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52233" name="Text Box 9"/>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52234" name="Group 10"/>
          <p:cNvGrpSpPr>
            <a:grpSpLocks/>
          </p:cNvGrpSpPr>
          <p:nvPr/>
        </p:nvGrpSpPr>
        <p:grpSpPr bwMode="auto">
          <a:xfrm>
            <a:off x="5143500" y="1689100"/>
            <a:ext cx="2617788" cy="3203575"/>
            <a:chOff x="3240" y="1064"/>
            <a:chExt cx="1649" cy="2018"/>
          </a:xfrm>
        </p:grpSpPr>
        <p:sp>
          <p:nvSpPr>
            <p:cNvPr id="52235" name="Line 11"/>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52236" name="Text Box 12"/>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52237" name="Group 13"/>
          <p:cNvGrpSpPr>
            <a:grpSpLocks/>
          </p:cNvGrpSpPr>
          <p:nvPr/>
        </p:nvGrpSpPr>
        <p:grpSpPr bwMode="auto">
          <a:xfrm>
            <a:off x="5283200" y="1360488"/>
            <a:ext cx="1703388" cy="3362325"/>
            <a:chOff x="3328" y="857"/>
            <a:chExt cx="1073" cy="2118"/>
          </a:xfrm>
        </p:grpSpPr>
        <p:sp>
          <p:nvSpPr>
            <p:cNvPr id="52238" name="Line 14"/>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52239" name="Text Box 15"/>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sp>
        <p:nvSpPr>
          <p:cNvPr id="52240" name="Line 18"/>
          <p:cNvSpPr>
            <a:spLocks noChangeShapeType="1"/>
          </p:cNvSpPr>
          <p:nvPr/>
        </p:nvSpPr>
        <p:spPr bwMode="auto">
          <a:xfrm>
            <a:off x="4289425" y="2952750"/>
            <a:ext cx="1819275" cy="0"/>
          </a:xfrm>
          <a:prstGeom prst="line">
            <a:avLst/>
          </a:prstGeom>
          <a:noFill/>
          <a:ln w="9525">
            <a:solidFill>
              <a:schemeClr val="tx1"/>
            </a:solidFill>
            <a:prstDash val="lgDash"/>
            <a:round/>
            <a:headEnd/>
            <a:tailEnd/>
          </a:ln>
        </p:spPr>
        <p:txBody>
          <a:bodyPr/>
          <a:lstStyle/>
          <a:p>
            <a:endParaRPr lang="en-US"/>
          </a:p>
        </p:txBody>
      </p:sp>
      <p:sp>
        <p:nvSpPr>
          <p:cNvPr id="52241" name="Oval 20"/>
          <p:cNvSpPr>
            <a:spLocks noChangeArrowheads="1"/>
          </p:cNvSpPr>
          <p:nvPr/>
        </p:nvSpPr>
        <p:spPr bwMode="auto">
          <a:xfrm>
            <a:off x="6037263" y="2876550"/>
            <a:ext cx="139700" cy="138113"/>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52242" name="Text Box 21"/>
          <p:cNvSpPr txBox="1">
            <a:spLocks noChangeArrowheads="1"/>
          </p:cNvSpPr>
          <p:nvPr/>
        </p:nvSpPr>
        <p:spPr bwMode="auto">
          <a:xfrm>
            <a:off x="3255963" y="2765425"/>
            <a:ext cx="935037" cy="365125"/>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$800</a:t>
            </a:r>
          </a:p>
        </p:txBody>
      </p:sp>
      <p:grpSp>
        <p:nvGrpSpPr>
          <p:cNvPr id="6" name="Group 23"/>
          <p:cNvGrpSpPr>
            <a:grpSpLocks/>
          </p:cNvGrpSpPr>
          <p:nvPr/>
        </p:nvGrpSpPr>
        <p:grpSpPr bwMode="auto">
          <a:xfrm>
            <a:off x="3263900" y="3349625"/>
            <a:ext cx="5407025" cy="822325"/>
            <a:chOff x="2056" y="1039"/>
            <a:chExt cx="3406" cy="518"/>
          </a:xfrm>
        </p:grpSpPr>
        <p:sp>
          <p:nvSpPr>
            <p:cNvPr id="52244" name="Line 24"/>
            <p:cNvSpPr>
              <a:spLocks noChangeShapeType="1"/>
            </p:cNvSpPr>
            <p:nvPr/>
          </p:nvSpPr>
          <p:spPr bwMode="auto">
            <a:xfrm>
              <a:off x="2700" y="1304"/>
              <a:ext cx="1888" cy="0"/>
            </a:xfrm>
            <a:prstGeom prst="line">
              <a:avLst/>
            </a:prstGeom>
            <a:noFill/>
            <a:ln w="28575">
              <a:solidFill>
                <a:srgbClr val="DE8400"/>
              </a:solidFill>
              <a:round/>
              <a:headEnd/>
              <a:tailEnd/>
            </a:ln>
          </p:spPr>
          <p:txBody>
            <a:bodyPr/>
            <a:lstStyle/>
            <a:p>
              <a:endParaRPr lang="en-US"/>
            </a:p>
          </p:txBody>
        </p:sp>
        <p:sp>
          <p:nvSpPr>
            <p:cNvPr id="52245" name="Text Box 25"/>
            <p:cNvSpPr txBox="1">
              <a:spLocks noChangeArrowheads="1"/>
            </p:cNvSpPr>
            <p:nvPr/>
          </p:nvSpPr>
          <p:spPr bwMode="auto">
            <a:xfrm>
              <a:off x="4757" y="1039"/>
              <a:ext cx="705" cy="518"/>
            </a:xfrm>
            <a:prstGeom prst="rect">
              <a:avLst/>
            </a:prstGeom>
            <a:noFill/>
            <a:ln w="9525">
              <a:noFill/>
              <a:miter lim="800000"/>
              <a:headEnd/>
              <a:tailEnd/>
            </a:ln>
          </p:spPr>
          <p:txBody>
            <a:bodyPr>
              <a:spAutoFit/>
            </a:bodyPr>
            <a:lstStyle/>
            <a:p>
              <a:pPr>
                <a:spcBef>
                  <a:spcPct val="50000"/>
                </a:spcBef>
              </a:pPr>
              <a:r>
                <a:rPr lang="en-US" sz="2400">
                  <a:cs typeface="Arial" charset="0"/>
                </a:rPr>
                <a:t>Price </a:t>
              </a:r>
              <a:br>
                <a:rPr lang="en-US" sz="2400">
                  <a:cs typeface="Arial" charset="0"/>
                </a:rPr>
              </a:br>
              <a:r>
                <a:rPr lang="en-US" sz="2400">
                  <a:cs typeface="Arial" charset="0"/>
                </a:rPr>
                <a:t>ceiling</a:t>
              </a:r>
            </a:p>
          </p:txBody>
        </p:sp>
        <p:sp>
          <p:nvSpPr>
            <p:cNvPr id="52246" name="AutoShape 26"/>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p:spPr>
          <p:txBody>
            <a:bodyPr wrap="none" anchor="ctr"/>
            <a:lstStyle/>
            <a:p>
              <a:endParaRPr lang="en-US">
                <a:cs typeface="Arial" charset="0"/>
              </a:endParaRPr>
            </a:p>
          </p:txBody>
        </p:sp>
        <p:sp>
          <p:nvSpPr>
            <p:cNvPr id="52247" name="Text Box 27"/>
            <p:cNvSpPr txBox="1">
              <a:spLocks noChangeArrowheads="1"/>
            </p:cNvSpPr>
            <p:nvPr/>
          </p:nvSpPr>
          <p:spPr bwMode="auto">
            <a:xfrm>
              <a:off x="2056" y="1187"/>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$500</a:t>
              </a:r>
            </a:p>
          </p:txBody>
        </p:sp>
      </p:grpSp>
      <p:grpSp>
        <p:nvGrpSpPr>
          <p:cNvPr id="7" name="Group 37"/>
          <p:cNvGrpSpPr>
            <a:grpSpLocks/>
          </p:cNvGrpSpPr>
          <p:nvPr/>
        </p:nvGrpSpPr>
        <p:grpSpPr bwMode="auto">
          <a:xfrm>
            <a:off x="5281613" y="3700463"/>
            <a:ext cx="876300" cy="1582737"/>
            <a:chOff x="3327" y="2331"/>
            <a:chExt cx="552" cy="997"/>
          </a:xfrm>
        </p:grpSpPr>
        <p:sp>
          <p:nvSpPr>
            <p:cNvPr id="52249" name="Line 19"/>
            <p:cNvSpPr>
              <a:spLocks noChangeShapeType="1"/>
            </p:cNvSpPr>
            <p:nvPr/>
          </p:nvSpPr>
          <p:spPr bwMode="auto">
            <a:xfrm>
              <a:off x="3605" y="2373"/>
              <a:ext cx="0" cy="705"/>
            </a:xfrm>
            <a:prstGeom prst="line">
              <a:avLst/>
            </a:prstGeom>
            <a:noFill/>
            <a:ln w="9525">
              <a:solidFill>
                <a:schemeClr val="tx1"/>
              </a:solidFill>
              <a:prstDash val="lgDash"/>
              <a:round/>
              <a:headEnd/>
              <a:tailEnd/>
            </a:ln>
          </p:spPr>
          <p:txBody>
            <a:bodyPr/>
            <a:lstStyle/>
            <a:p>
              <a:endParaRPr lang="en-US"/>
            </a:p>
          </p:txBody>
        </p:sp>
        <p:sp>
          <p:nvSpPr>
            <p:cNvPr id="52250" name="Text Box 22"/>
            <p:cNvSpPr txBox="1">
              <a:spLocks noChangeArrowheads="1"/>
            </p:cNvSpPr>
            <p:nvPr/>
          </p:nvSpPr>
          <p:spPr bwMode="auto">
            <a:xfrm>
              <a:off x="3327" y="3098"/>
              <a:ext cx="552"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250</a:t>
              </a:r>
            </a:p>
          </p:txBody>
        </p:sp>
        <p:sp>
          <p:nvSpPr>
            <p:cNvPr id="52251" name="Oval 33"/>
            <p:cNvSpPr>
              <a:spLocks noChangeArrowheads="1"/>
            </p:cNvSpPr>
            <p:nvPr/>
          </p:nvSpPr>
          <p:spPr bwMode="auto">
            <a:xfrm>
              <a:off x="3562" y="2331"/>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grpSp>
        <p:nvGrpSpPr>
          <p:cNvPr id="8" name="Group 38"/>
          <p:cNvGrpSpPr>
            <a:grpSpLocks/>
          </p:cNvGrpSpPr>
          <p:nvPr/>
        </p:nvGrpSpPr>
        <p:grpSpPr bwMode="auto">
          <a:xfrm>
            <a:off x="6303963" y="3700463"/>
            <a:ext cx="876300" cy="1581150"/>
            <a:chOff x="3971" y="2331"/>
            <a:chExt cx="552" cy="996"/>
          </a:xfrm>
        </p:grpSpPr>
        <p:sp>
          <p:nvSpPr>
            <p:cNvPr id="52253" name="Text Box 28"/>
            <p:cNvSpPr txBox="1">
              <a:spLocks noChangeArrowheads="1"/>
            </p:cNvSpPr>
            <p:nvPr/>
          </p:nvSpPr>
          <p:spPr bwMode="auto">
            <a:xfrm>
              <a:off x="3971" y="3097"/>
              <a:ext cx="552"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400</a:t>
              </a:r>
            </a:p>
          </p:txBody>
        </p:sp>
        <p:sp>
          <p:nvSpPr>
            <p:cNvPr id="52254" name="Line 31"/>
            <p:cNvSpPr>
              <a:spLocks noChangeShapeType="1"/>
            </p:cNvSpPr>
            <p:nvPr/>
          </p:nvSpPr>
          <p:spPr bwMode="auto">
            <a:xfrm>
              <a:off x="4249" y="2373"/>
              <a:ext cx="0" cy="705"/>
            </a:xfrm>
            <a:prstGeom prst="line">
              <a:avLst/>
            </a:prstGeom>
            <a:noFill/>
            <a:ln w="9525">
              <a:solidFill>
                <a:schemeClr val="tx1"/>
              </a:solidFill>
              <a:prstDash val="lgDash"/>
              <a:round/>
              <a:headEnd/>
              <a:tailEnd/>
            </a:ln>
          </p:spPr>
          <p:txBody>
            <a:bodyPr/>
            <a:lstStyle/>
            <a:p>
              <a:endParaRPr lang="en-US"/>
            </a:p>
          </p:txBody>
        </p:sp>
        <p:sp>
          <p:nvSpPr>
            <p:cNvPr id="52255" name="Oval 34"/>
            <p:cNvSpPr>
              <a:spLocks noChangeArrowheads="1"/>
            </p:cNvSpPr>
            <p:nvPr/>
          </p:nvSpPr>
          <p:spPr bwMode="auto">
            <a:xfrm>
              <a:off x="4204" y="2331"/>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grpSp>
        <p:nvGrpSpPr>
          <p:cNvPr id="9" name="Group 36"/>
          <p:cNvGrpSpPr>
            <a:grpSpLocks/>
          </p:cNvGrpSpPr>
          <p:nvPr/>
        </p:nvGrpSpPr>
        <p:grpSpPr bwMode="auto">
          <a:xfrm>
            <a:off x="5641975" y="3836988"/>
            <a:ext cx="1235075" cy="684212"/>
            <a:chOff x="3554" y="2417"/>
            <a:chExt cx="778" cy="431"/>
          </a:xfrm>
        </p:grpSpPr>
        <p:sp>
          <p:nvSpPr>
            <p:cNvPr id="52257" name="AutoShape 32"/>
            <p:cNvSpPr>
              <a:spLocks/>
            </p:cNvSpPr>
            <p:nvPr/>
          </p:nvSpPr>
          <p:spPr bwMode="auto">
            <a:xfrm rot="-5400000">
              <a:off x="3831" y="2192"/>
              <a:ext cx="188" cy="637"/>
            </a:xfrm>
            <a:prstGeom prst="leftBrace">
              <a:avLst>
                <a:gd name="adj1" fmla="val 59421"/>
                <a:gd name="adj2" fmla="val 50000"/>
              </a:avLst>
            </a:prstGeom>
            <a:noFill/>
            <a:ln w="19050">
              <a:solidFill>
                <a:srgbClr val="0000FF"/>
              </a:solidFill>
              <a:round/>
              <a:headEnd/>
              <a:tailEnd/>
            </a:ln>
          </p:spPr>
          <p:txBody>
            <a:bodyPr wrap="none" anchor="ctr"/>
            <a:lstStyle/>
            <a:p>
              <a:endParaRPr lang="en-US">
                <a:cs typeface="Arial" charset="0"/>
              </a:endParaRPr>
            </a:p>
          </p:txBody>
        </p:sp>
        <p:sp>
          <p:nvSpPr>
            <p:cNvPr id="52258" name="Text Box 35"/>
            <p:cNvSpPr txBox="1">
              <a:spLocks noChangeArrowheads="1"/>
            </p:cNvSpPr>
            <p:nvPr/>
          </p:nvSpPr>
          <p:spPr bwMode="auto">
            <a:xfrm>
              <a:off x="3554" y="2618"/>
              <a:ext cx="778" cy="230"/>
            </a:xfrm>
            <a:prstGeom prst="rect">
              <a:avLst/>
            </a:prstGeom>
            <a:solidFill>
              <a:schemeClr val="bg1">
                <a:alpha val="70195"/>
              </a:schemeClr>
            </a:solidFill>
            <a:ln w="9525">
              <a:noFill/>
              <a:miter lim="800000"/>
              <a:headEnd/>
              <a:tailEnd/>
            </a:ln>
          </p:spPr>
          <p:txBody>
            <a:bodyPr lIns="0" tIns="0" rIns="0" bIns="0">
              <a:spAutoFit/>
            </a:bodyPr>
            <a:lstStyle/>
            <a:p>
              <a:pPr algn="ctr">
                <a:spcBef>
                  <a:spcPct val="50000"/>
                </a:spcBef>
              </a:pPr>
              <a:r>
                <a:rPr lang="en-US" sz="2400" i="1">
                  <a:solidFill>
                    <a:srgbClr val="0000FF"/>
                  </a:solidFill>
                  <a:cs typeface="Arial" charset="0"/>
                </a:rPr>
                <a:t>shortage</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wipe(left)">
                                      <p:cBhvr>
                                        <p:cTn id="12" dur="500"/>
                                        <p:tgtEl>
                                          <p:spTgt spid="665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wipe(left)">
                                      <p:cBhvr>
                                        <p:cTn id="17" dur="500"/>
                                        <p:tgtEl>
                                          <p:spTgt spid="665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par>
                          <p:cTn id="23" fill="hold">
                            <p:stCondLst>
                              <p:cond delay="500"/>
                            </p:stCondLst>
                            <p:childTnLst>
                              <p:par>
                                <p:cTn id="24" presetID="22" presetClass="entr" presetSubtype="1"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par>
                          <p:cTn id="27" fill="hold">
                            <p:stCondLst>
                              <p:cond delay="1000"/>
                            </p:stCondLst>
                            <p:childTnLst>
                              <p:par>
                                <p:cTn id="28" presetID="18" presetClass="entr" presetSubtype="6"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Right)">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 name="Footer Placeholder 1"/>
          <p:cNvSpPr>
            <a:spLocks noGrp="1"/>
          </p:cNvSpPr>
          <p:nvPr>
            <p:ph type="ftr" sz="quarter" idx="10"/>
          </p:nvPr>
        </p:nvSpPr>
        <p:spPr/>
        <p:txBody>
          <a:bodyPr/>
          <a:lstStyle/>
          <a:p>
            <a:r>
              <a:rPr lang="en-US"/>
              <a:t>SUPPLY, DEMAND, AND GOVERNMENT POLICIES</a:t>
            </a:r>
          </a:p>
        </p:txBody>
      </p:sp>
      <p:sp>
        <p:nvSpPr>
          <p:cNvPr id="34" name="Slide Number Placeholder 2"/>
          <p:cNvSpPr>
            <a:spLocks noGrp="1"/>
          </p:cNvSpPr>
          <p:nvPr>
            <p:ph type="sldNum" sz="quarter" idx="11"/>
          </p:nvPr>
        </p:nvSpPr>
        <p:spPr/>
        <p:txBody>
          <a:bodyPr/>
          <a:lstStyle/>
          <a:p>
            <a:fld id="{D8261CD1-0C94-4B53-A1E0-C0709BED745B}" type="slidenum">
              <a:rPr lang="en-US"/>
              <a:pPr/>
              <a:t>6</a:t>
            </a:fld>
            <a:endParaRPr lang="en-US"/>
          </a:p>
        </p:txBody>
      </p:sp>
      <p:sp>
        <p:nvSpPr>
          <p:cNvPr id="54274" name="Rectangle 2"/>
          <p:cNvSpPr>
            <a:spLocks noGrp="1" noChangeArrowheads="1"/>
          </p:cNvSpPr>
          <p:nvPr>
            <p:ph type="title" idx="4294967295"/>
          </p:nvPr>
        </p:nvSpPr>
        <p:spPr>
          <a:xfrm>
            <a:off x="0" y="207963"/>
            <a:ext cx="9144000" cy="649287"/>
          </a:xfrm>
        </p:spPr>
        <p:txBody>
          <a:bodyPr/>
          <a:lstStyle/>
          <a:p>
            <a:r>
              <a:rPr lang="en-US" sz="3200"/>
              <a:t>How Price Ceilings Affect Market Outcomes</a:t>
            </a:r>
          </a:p>
        </p:txBody>
      </p:sp>
      <p:sp>
        <p:nvSpPr>
          <p:cNvPr id="67587" name="Rectangle 3"/>
          <p:cNvSpPr>
            <a:spLocks noGrp="1" noChangeArrowheads="1"/>
          </p:cNvSpPr>
          <p:nvPr>
            <p:ph type="body" idx="4294967295"/>
          </p:nvPr>
        </p:nvSpPr>
        <p:spPr>
          <a:xfrm>
            <a:off x="584200" y="1317625"/>
            <a:ext cx="2560638" cy="4597400"/>
          </a:xfrm>
        </p:spPr>
        <p:txBody>
          <a:bodyPr/>
          <a:lstStyle/>
          <a:p>
            <a:pPr marL="0" indent="0">
              <a:buFont typeface="Wingdings" pitchFamily="2" charset="2"/>
              <a:buNone/>
            </a:pPr>
            <a:r>
              <a:rPr lang="en-US" sz="2600"/>
              <a:t>In the long run, supply and demand </a:t>
            </a:r>
            <a:br>
              <a:rPr lang="en-US" sz="2600"/>
            </a:br>
            <a:r>
              <a:rPr lang="en-US" sz="2600"/>
              <a:t>are more </a:t>
            </a:r>
            <a:br>
              <a:rPr lang="en-US" sz="2600"/>
            </a:br>
            <a:r>
              <a:rPr lang="en-US" sz="2600"/>
              <a:t>price-elastic. </a:t>
            </a:r>
          </a:p>
          <a:p>
            <a:pPr marL="0" indent="0">
              <a:buFont typeface="Wingdings" pitchFamily="2" charset="2"/>
              <a:buNone/>
            </a:pPr>
            <a:r>
              <a:rPr lang="en-US" sz="2600"/>
              <a:t>So, the shortage </a:t>
            </a:r>
            <a:br>
              <a:rPr lang="en-US" sz="2600"/>
            </a:br>
            <a:r>
              <a:rPr lang="en-US" sz="2600"/>
              <a:t>is larger. </a:t>
            </a:r>
          </a:p>
        </p:txBody>
      </p:sp>
      <p:grpSp>
        <p:nvGrpSpPr>
          <p:cNvPr id="54276" name="Group 4"/>
          <p:cNvGrpSpPr>
            <a:grpSpLocks/>
          </p:cNvGrpSpPr>
          <p:nvPr/>
        </p:nvGrpSpPr>
        <p:grpSpPr bwMode="auto">
          <a:xfrm>
            <a:off x="4094163" y="1235075"/>
            <a:ext cx="4422775" cy="3871913"/>
            <a:chOff x="2579" y="785"/>
            <a:chExt cx="2786" cy="2439"/>
          </a:xfrm>
        </p:grpSpPr>
        <p:grpSp>
          <p:nvGrpSpPr>
            <p:cNvPr id="54277" name="Group 5"/>
            <p:cNvGrpSpPr>
              <a:grpSpLocks/>
            </p:cNvGrpSpPr>
            <p:nvPr/>
          </p:nvGrpSpPr>
          <p:grpSpPr bwMode="auto">
            <a:xfrm>
              <a:off x="2697" y="1037"/>
              <a:ext cx="2409" cy="2049"/>
              <a:chOff x="1098" y="1361"/>
              <a:chExt cx="2116" cy="2027"/>
            </a:xfrm>
          </p:grpSpPr>
          <p:sp>
            <p:nvSpPr>
              <p:cNvPr id="54278"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54279"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54280" name="Text Box 8"/>
            <p:cNvSpPr txBox="1">
              <a:spLocks noChangeArrowheads="1"/>
            </p:cNvSpPr>
            <p:nvPr/>
          </p:nvSpPr>
          <p:spPr bwMode="auto">
            <a:xfrm>
              <a:off x="2579" y="785"/>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P</a:t>
              </a:r>
            </a:p>
          </p:txBody>
        </p:sp>
        <p:sp>
          <p:nvSpPr>
            <p:cNvPr id="54281" name="Text Box 9"/>
            <p:cNvSpPr txBox="1">
              <a:spLocks noChangeArrowheads="1"/>
            </p:cNvSpPr>
            <p:nvPr/>
          </p:nvSpPr>
          <p:spPr bwMode="auto">
            <a:xfrm>
              <a:off x="5075" y="2936"/>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Q</a:t>
              </a:r>
            </a:p>
          </p:txBody>
        </p:sp>
      </p:grpSp>
      <p:grpSp>
        <p:nvGrpSpPr>
          <p:cNvPr id="54282" name="Group 10"/>
          <p:cNvGrpSpPr>
            <a:grpSpLocks/>
          </p:cNvGrpSpPr>
          <p:nvPr/>
        </p:nvGrpSpPr>
        <p:grpSpPr bwMode="auto">
          <a:xfrm>
            <a:off x="4605338" y="1644650"/>
            <a:ext cx="3911600" cy="3203575"/>
            <a:chOff x="3240" y="1064"/>
            <a:chExt cx="1649" cy="2018"/>
          </a:xfrm>
        </p:grpSpPr>
        <p:sp>
          <p:nvSpPr>
            <p:cNvPr id="54283" name="Line 11"/>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54284" name="Text Box 12"/>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54285" name="Group 13"/>
          <p:cNvGrpSpPr>
            <a:grpSpLocks/>
          </p:cNvGrpSpPr>
          <p:nvPr/>
        </p:nvGrpSpPr>
        <p:grpSpPr bwMode="auto">
          <a:xfrm>
            <a:off x="4433888" y="1338263"/>
            <a:ext cx="3529012" cy="3362325"/>
            <a:chOff x="3328" y="857"/>
            <a:chExt cx="1073" cy="2118"/>
          </a:xfrm>
        </p:grpSpPr>
        <p:sp>
          <p:nvSpPr>
            <p:cNvPr id="54286" name="Line 14"/>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54287" name="Text Box 15"/>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sp>
        <p:nvSpPr>
          <p:cNvPr id="54288" name="Line 16"/>
          <p:cNvSpPr>
            <a:spLocks noChangeShapeType="1"/>
          </p:cNvSpPr>
          <p:nvPr/>
        </p:nvSpPr>
        <p:spPr bwMode="auto">
          <a:xfrm>
            <a:off x="4289425" y="2952750"/>
            <a:ext cx="1819275" cy="0"/>
          </a:xfrm>
          <a:prstGeom prst="line">
            <a:avLst/>
          </a:prstGeom>
          <a:noFill/>
          <a:ln w="9525">
            <a:solidFill>
              <a:schemeClr val="tx1"/>
            </a:solidFill>
            <a:prstDash val="lgDash"/>
            <a:round/>
            <a:headEnd/>
            <a:tailEnd/>
          </a:ln>
        </p:spPr>
        <p:txBody>
          <a:bodyPr/>
          <a:lstStyle/>
          <a:p>
            <a:endParaRPr lang="en-US"/>
          </a:p>
        </p:txBody>
      </p:sp>
      <p:sp>
        <p:nvSpPr>
          <p:cNvPr id="54289" name="Line 17"/>
          <p:cNvSpPr>
            <a:spLocks noChangeShapeType="1"/>
          </p:cNvSpPr>
          <p:nvPr/>
        </p:nvSpPr>
        <p:spPr bwMode="auto">
          <a:xfrm>
            <a:off x="5326063" y="3767138"/>
            <a:ext cx="0" cy="1119187"/>
          </a:xfrm>
          <a:prstGeom prst="line">
            <a:avLst/>
          </a:prstGeom>
          <a:noFill/>
          <a:ln w="9525">
            <a:solidFill>
              <a:schemeClr val="tx1"/>
            </a:solidFill>
            <a:prstDash val="lgDash"/>
            <a:round/>
            <a:headEnd/>
            <a:tailEnd/>
          </a:ln>
        </p:spPr>
        <p:txBody>
          <a:bodyPr/>
          <a:lstStyle/>
          <a:p>
            <a:endParaRPr lang="en-US"/>
          </a:p>
        </p:txBody>
      </p:sp>
      <p:sp>
        <p:nvSpPr>
          <p:cNvPr id="54290" name="Oval 18"/>
          <p:cNvSpPr>
            <a:spLocks noChangeArrowheads="1"/>
          </p:cNvSpPr>
          <p:nvPr/>
        </p:nvSpPr>
        <p:spPr bwMode="auto">
          <a:xfrm>
            <a:off x="6037263" y="2876550"/>
            <a:ext cx="139700" cy="138113"/>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54291" name="Text Box 19"/>
          <p:cNvSpPr txBox="1">
            <a:spLocks noChangeArrowheads="1"/>
          </p:cNvSpPr>
          <p:nvPr/>
        </p:nvSpPr>
        <p:spPr bwMode="auto">
          <a:xfrm>
            <a:off x="3255963" y="2765425"/>
            <a:ext cx="935037" cy="365125"/>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$800</a:t>
            </a:r>
          </a:p>
        </p:txBody>
      </p:sp>
      <p:sp>
        <p:nvSpPr>
          <p:cNvPr id="54292" name="Text Box 20"/>
          <p:cNvSpPr txBox="1">
            <a:spLocks noChangeArrowheads="1"/>
          </p:cNvSpPr>
          <p:nvPr/>
        </p:nvSpPr>
        <p:spPr bwMode="auto">
          <a:xfrm>
            <a:off x="4884738" y="4918075"/>
            <a:ext cx="876300" cy="365125"/>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150</a:t>
            </a:r>
          </a:p>
        </p:txBody>
      </p:sp>
      <p:grpSp>
        <p:nvGrpSpPr>
          <p:cNvPr id="54293" name="Group 21"/>
          <p:cNvGrpSpPr>
            <a:grpSpLocks/>
          </p:cNvGrpSpPr>
          <p:nvPr/>
        </p:nvGrpSpPr>
        <p:grpSpPr bwMode="auto">
          <a:xfrm>
            <a:off x="3252788" y="3349625"/>
            <a:ext cx="5514975" cy="822325"/>
            <a:chOff x="2056" y="1039"/>
            <a:chExt cx="3406" cy="518"/>
          </a:xfrm>
        </p:grpSpPr>
        <p:sp>
          <p:nvSpPr>
            <p:cNvPr id="54294" name="Line 22"/>
            <p:cNvSpPr>
              <a:spLocks noChangeShapeType="1"/>
            </p:cNvSpPr>
            <p:nvPr/>
          </p:nvSpPr>
          <p:spPr bwMode="auto">
            <a:xfrm>
              <a:off x="2700" y="1304"/>
              <a:ext cx="1888" cy="0"/>
            </a:xfrm>
            <a:prstGeom prst="line">
              <a:avLst/>
            </a:prstGeom>
            <a:noFill/>
            <a:ln w="28575">
              <a:solidFill>
                <a:srgbClr val="DE8400"/>
              </a:solidFill>
              <a:round/>
              <a:headEnd/>
              <a:tailEnd/>
            </a:ln>
          </p:spPr>
          <p:txBody>
            <a:bodyPr/>
            <a:lstStyle/>
            <a:p>
              <a:endParaRPr lang="en-US"/>
            </a:p>
          </p:txBody>
        </p:sp>
        <p:sp>
          <p:nvSpPr>
            <p:cNvPr id="54295" name="Text Box 23"/>
            <p:cNvSpPr txBox="1">
              <a:spLocks noChangeArrowheads="1"/>
            </p:cNvSpPr>
            <p:nvPr/>
          </p:nvSpPr>
          <p:spPr bwMode="auto">
            <a:xfrm>
              <a:off x="4757" y="1039"/>
              <a:ext cx="705" cy="518"/>
            </a:xfrm>
            <a:prstGeom prst="rect">
              <a:avLst/>
            </a:prstGeom>
            <a:noFill/>
            <a:ln w="9525">
              <a:noFill/>
              <a:miter lim="800000"/>
              <a:headEnd/>
              <a:tailEnd/>
            </a:ln>
          </p:spPr>
          <p:txBody>
            <a:bodyPr>
              <a:spAutoFit/>
            </a:bodyPr>
            <a:lstStyle/>
            <a:p>
              <a:pPr>
                <a:spcBef>
                  <a:spcPct val="50000"/>
                </a:spcBef>
              </a:pPr>
              <a:r>
                <a:rPr lang="en-US" sz="2400">
                  <a:cs typeface="Arial" charset="0"/>
                </a:rPr>
                <a:t>Price </a:t>
              </a:r>
              <a:br>
                <a:rPr lang="en-US" sz="2400">
                  <a:cs typeface="Arial" charset="0"/>
                </a:rPr>
              </a:br>
              <a:r>
                <a:rPr lang="en-US" sz="2400">
                  <a:cs typeface="Arial" charset="0"/>
                </a:rPr>
                <a:t>ceiling</a:t>
              </a:r>
            </a:p>
          </p:txBody>
        </p:sp>
        <p:sp>
          <p:nvSpPr>
            <p:cNvPr id="54296" name="AutoShape 24"/>
            <p:cNvSpPr>
              <a:spLocks/>
            </p:cNvSpPr>
            <p:nvPr/>
          </p:nvSpPr>
          <p:spPr bwMode="auto">
            <a:xfrm>
              <a:off x="4645" y="1076"/>
              <a:ext cx="156" cy="453"/>
            </a:xfrm>
            <a:prstGeom prst="leftBrace">
              <a:avLst>
                <a:gd name="adj1" fmla="val 38597"/>
                <a:gd name="adj2" fmla="val 50000"/>
              </a:avLst>
            </a:prstGeom>
            <a:noFill/>
            <a:ln w="19050">
              <a:solidFill>
                <a:schemeClr val="tx1"/>
              </a:solidFill>
              <a:round/>
              <a:headEnd/>
              <a:tailEnd/>
            </a:ln>
          </p:spPr>
          <p:txBody>
            <a:bodyPr wrap="none" anchor="ctr"/>
            <a:lstStyle/>
            <a:p>
              <a:endParaRPr lang="en-US">
                <a:cs typeface="Arial" charset="0"/>
              </a:endParaRPr>
            </a:p>
          </p:txBody>
        </p:sp>
        <p:sp>
          <p:nvSpPr>
            <p:cNvPr id="54297" name="Text Box 25"/>
            <p:cNvSpPr txBox="1">
              <a:spLocks noChangeArrowheads="1"/>
            </p:cNvSpPr>
            <p:nvPr/>
          </p:nvSpPr>
          <p:spPr bwMode="auto">
            <a:xfrm>
              <a:off x="2056" y="1187"/>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$500</a:t>
              </a:r>
            </a:p>
          </p:txBody>
        </p:sp>
      </p:grpSp>
      <p:sp>
        <p:nvSpPr>
          <p:cNvPr id="54298" name="Text Box 26"/>
          <p:cNvSpPr txBox="1">
            <a:spLocks noChangeArrowheads="1"/>
          </p:cNvSpPr>
          <p:nvPr/>
        </p:nvSpPr>
        <p:spPr bwMode="auto">
          <a:xfrm>
            <a:off x="6608763" y="4916488"/>
            <a:ext cx="876300" cy="365125"/>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450</a:t>
            </a:r>
          </a:p>
        </p:txBody>
      </p:sp>
      <p:sp>
        <p:nvSpPr>
          <p:cNvPr id="54299" name="Line 27"/>
          <p:cNvSpPr>
            <a:spLocks noChangeShapeType="1"/>
          </p:cNvSpPr>
          <p:nvPr/>
        </p:nvSpPr>
        <p:spPr bwMode="auto">
          <a:xfrm>
            <a:off x="7050088" y="3767138"/>
            <a:ext cx="0" cy="1119187"/>
          </a:xfrm>
          <a:prstGeom prst="line">
            <a:avLst/>
          </a:prstGeom>
          <a:noFill/>
          <a:ln w="9525">
            <a:solidFill>
              <a:schemeClr val="tx1"/>
            </a:solidFill>
            <a:prstDash val="lgDash"/>
            <a:round/>
            <a:headEnd/>
            <a:tailEnd/>
          </a:ln>
        </p:spPr>
        <p:txBody>
          <a:bodyPr/>
          <a:lstStyle/>
          <a:p>
            <a:endParaRPr lang="en-US"/>
          </a:p>
        </p:txBody>
      </p:sp>
      <p:sp>
        <p:nvSpPr>
          <p:cNvPr id="54300" name="Oval 28"/>
          <p:cNvSpPr>
            <a:spLocks noChangeArrowheads="1"/>
          </p:cNvSpPr>
          <p:nvPr/>
        </p:nvSpPr>
        <p:spPr bwMode="auto">
          <a:xfrm>
            <a:off x="5257800" y="3700463"/>
            <a:ext cx="139700" cy="138112"/>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54301" name="Oval 29"/>
          <p:cNvSpPr>
            <a:spLocks noChangeArrowheads="1"/>
          </p:cNvSpPr>
          <p:nvPr/>
        </p:nvSpPr>
        <p:spPr bwMode="auto">
          <a:xfrm>
            <a:off x="6978650" y="3700463"/>
            <a:ext cx="139700" cy="138112"/>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grpSp>
        <p:nvGrpSpPr>
          <p:cNvPr id="7" name="Group 33"/>
          <p:cNvGrpSpPr>
            <a:grpSpLocks/>
          </p:cNvGrpSpPr>
          <p:nvPr/>
        </p:nvGrpSpPr>
        <p:grpSpPr bwMode="auto">
          <a:xfrm>
            <a:off x="5332413" y="3836988"/>
            <a:ext cx="1704975" cy="684212"/>
            <a:chOff x="3359" y="2417"/>
            <a:chExt cx="1074" cy="431"/>
          </a:xfrm>
        </p:grpSpPr>
        <p:sp>
          <p:nvSpPr>
            <p:cNvPr id="54303" name="AutoShape 31"/>
            <p:cNvSpPr>
              <a:spLocks/>
            </p:cNvSpPr>
            <p:nvPr/>
          </p:nvSpPr>
          <p:spPr bwMode="auto">
            <a:xfrm rot="-5400000">
              <a:off x="3802" y="1974"/>
              <a:ext cx="188" cy="1074"/>
            </a:xfrm>
            <a:prstGeom prst="leftBrace">
              <a:avLst>
                <a:gd name="adj1" fmla="val 100185"/>
                <a:gd name="adj2" fmla="val 50000"/>
              </a:avLst>
            </a:prstGeom>
            <a:noFill/>
            <a:ln w="19050">
              <a:solidFill>
                <a:srgbClr val="0000FF"/>
              </a:solidFill>
              <a:round/>
              <a:headEnd/>
              <a:tailEnd/>
            </a:ln>
          </p:spPr>
          <p:txBody>
            <a:bodyPr wrap="none" anchor="ctr"/>
            <a:lstStyle/>
            <a:p>
              <a:endParaRPr lang="en-US">
                <a:cs typeface="Arial" charset="0"/>
              </a:endParaRPr>
            </a:p>
          </p:txBody>
        </p:sp>
        <p:sp>
          <p:nvSpPr>
            <p:cNvPr id="54304" name="Text Box 32"/>
            <p:cNvSpPr txBox="1">
              <a:spLocks noChangeArrowheads="1"/>
            </p:cNvSpPr>
            <p:nvPr/>
          </p:nvSpPr>
          <p:spPr bwMode="auto">
            <a:xfrm>
              <a:off x="3508" y="2618"/>
              <a:ext cx="778" cy="230"/>
            </a:xfrm>
            <a:prstGeom prst="rect">
              <a:avLst/>
            </a:prstGeom>
            <a:solidFill>
              <a:schemeClr val="bg1">
                <a:alpha val="70195"/>
              </a:schemeClr>
            </a:solidFill>
            <a:ln w="9525">
              <a:noFill/>
              <a:miter lim="800000"/>
              <a:headEnd/>
              <a:tailEnd/>
            </a:ln>
          </p:spPr>
          <p:txBody>
            <a:bodyPr lIns="0" tIns="0" rIns="0" bIns="0">
              <a:spAutoFit/>
            </a:bodyPr>
            <a:lstStyle/>
            <a:p>
              <a:pPr algn="ctr">
                <a:spcBef>
                  <a:spcPct val="50000"/>
                </a:spcBef>
              </a:pPr>
              <a:r>
                <a:rPr lang="en-US" sz="2400" i="1">
                  <a:solidFill>
                    <a:srgbClr val="0000FF"/>
                  </a:solidFill>
                  <a:cs typeface="Arial" charset="0"/>
                </a:rPr>
                <a:t>shortage</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7587">
                                            <p:txEl>
                                              <p:pRg st="1" end="1"/>
                                            </p:txEl>
                                          </p:spTgt>
                                        </p:tgtEl>
                                        <p:attrNameLst>
                                          <p:attrName>style.visibility</p:attrName>
                                        </p:attrNameLst>
                                      </p:cBhvr>
                                      <p:to>
                                        <p:strVal val="visible"/>
                                      </p:to>
                                    </p:set>
                                    <p:animEffect transition="in" filter="wipe(left)">
                                      <p:cBhvr>
                                        <p:cTn id="10" dur="500"/>
                                        <p:tgtEl>
                                          <p:spTgt spid="675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t>SUPPLY, DEMAND, AND GOVERNMENT POLICIES</a:t>
            </a:r>
          </a:p>
        </p:txBody>
      </p:sp>
      <p:sp>
        <p:nvSpPr>
          <p:cNvPr id="5" name="Slide Number Placeholder 2"/>
          <p:cNvSpPr>
            <a:spLocks noGrp="1"/>
          </p:cNvSpPr>
          <p:nvPr>
            <p:ph type="sldNum" sz="quarter" idx="11"/>
          </p:nvPr>
        </p:nvSpPr>
        <p:spPr/>
        <p:txBody>
          <a:bodyPr/>
          <a:lstStyle/>
          <a:p>
            <a:fld id="{F7002879-452E-415C-8901-2F984868778D}" type="slidenum">
              <a:rPr lang="en-US"/>
              <a:pPr/>
              <a:t>7</a:t>
            </a:fld>
            <a:endParaRPr lang="en-US"/>
          </a:p>
        </p:txBody>
      </p:sp>
      <p:sp>
        <p:nvSpPr>
          <p:cNvPr id="56322" name="Rectangle 2"/>
          <p:cNvSpPr>
            <a:spLocks noGrp="1" noChangeArrowheads="1"/>
          </p:cNvSpPr>
          <p:nvPr>
            <p:ph type="title" idx="4294967295"/>
          </p:nvPr>
        </p:nvSpPr>
        <p:spPr>
          <a:xfrm>
            <a:off x="457200" y="207963"/>
            <a:ext cx="8229600" cy="649287"/>
          </a:xfrm>
        </p:spPr>
        <p:txBody>
          <a:bodyPr/>
          <a:lstStyle/>
          <a:p>
            <a:r>
              <a:rPr lang="en-US" sz="3400"/>
              <a:t>Shortages and Rationing</a:t>
            </a:r>
          </a:p>
        </p:txBody>
      </p:sp>
      <p:sp>
        <p:nvSpPr>
          <p:cNvPr id="56323" name="Rectangle 3"/>
          <p:cNvSpPr>
            <a:spLocks noGrp="1" noChangeArrowheads="1"/>
          </p:cNvSpPr>
          <p:nvPr>
            <p:ph type="body" idx="4294967295"/>
          </p:nvPr>
        </p:nvSpPr>
        <p:spPr>
          <a:xfrm>
            <a:off x="355600" y="920750"/>
            <a:ext cx="8413750" cy="5476875"/>
          </a:xfrm>
        </p:spPr>
        <p:txBody>
          <a:bodyPr/>
          <a:lstStyle/>
          <a:p>
            <a:pPr>
              <a:spcBef>
                <a:spcPct val="40000"/>
              </a:spcBef>
            </a:pPr>
            <a:r>
              <a:rPr lang="en-US" sz="2700"/>
              <a:t>With a shortage, sellers must ration the goods among buyers.  </a:t>
            </a:r>
          </a:p>
          <a:p>
            <a:pPr>
              <a:spcBef>
                <a:spcPct val="40000"/>
              </a:spcBef>
            </a:pPr>
            <a:r>
              <a:rPr lang="en-US" sz="2700"/>
              <a:t>Some rationing mechanisms:   (1) Long lines </a:t>
            </a:r>
            <a:br>
              <a:rPr lang="en-US" sz="2700"/>
            </a:br>
            <a:r>
              <a:rPr lang="en-US" sz="2700"/>
              <a:t>(2) Discrimination according to sellers’ biases</a:t>
            </a:r>
          </a:p>
          <a:p>
            <a:pPr>
              <a:spcBef>
                <a:spcPct val="40000"/>
              </a:spcBef>
            </a:pPr>
            <a:r>
              <a:rPr lang="en-US" sz="2700"/>
              <a:t>These mechanisms are often unfair, and inefficient:  the goods do not necessarily go to the buyers who value them most highly. </a:t>
            </a:r>
          </a:p>
          <a:p>
            <a:pPr>
              <a:spcBef>
                <a:spcPct val="40000"/>
              </a:spcBef>
            </a:pPr>
            <a:r>
              <a:rPr lang="en-US" sz="2700"/>
              <a:t>In contrast, when prices are not controlled, </a:t>
            </a:r>
            <a:br>
              <a:rPr lang="en-US" sz="2700"/>
            </a:br>
            <a:r>
              <a:rPr lang="en-US" sz="2700"/>
              <a:t>the rationing mechanism is efficient (the goods </a:t>
            </a:r>
            <a:br>
              <a:rPr lang="en-US" sz="2700"/>
            </a:br>
            <a:r>
              <a:rPr lang="en-US" sz="2700"/>
              <a:t>go to the buyers that value them most highly) </a:t>
            </a:r>
            <a:br>
              <a:rPr lang="en-US" sz="2700"/>
            </a:br>
            <a:r>
              <a:rPr lang="en-US" sz="2700"/>
              <a:t>and impersonal (and thus fair).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Footer Placeholder 1"/>
          <p:cNvSpPr>
            <a:spLocks noGrp="1"/>
          </p:cNvSpPr>
          <p:nvPr>
            <p:ph type="ftr" sz="quarter" idx="10"/>
          </p:nvPr>
        </p:nvSpPr>
        <p:spPr/>
        <p:txBody>
          <a:bodyPr/>
          <a:lstStyle/>
          <a:p>
            <a:r>
              <a:rPr lang="en-US"/>
              <a:t>SUPPLY, DEMAND, AND GOVERNMENT POLICIES</a:t>
            </a:r>
          </a:p>
        </p:txBody>
      </p:sp>
      <p:sp>
        <p:nvSpPr>
          <p:cNvPr id="30" name="Slide Number Placeholder 2"/>
          <p:cNvSpPr>
            <a:spLocks noGrp="1"/>
          </p:cNvSpPr>
          <p:nvPr>
            <p:ph type="sldNum" sz="quarter" idx="11"/>
          </p:nvPr>
        </p:nvSpPr>
        <p:spPr/>
        <p:txBody>
          <a:bodyPr/>
          <a:lstStyle/>
          <a:p>
            <a:fld id="{80FB7CE6-1BEA-4065-B98E-0369BE23AF54}" type="slidenum">
              <a:rPr lang="en-US"/>
              <a:pPr/>
              <a:t>8</a:t>
            </a:fld>
            <a:endParaRPr lang="en-US"/>
          </a:p>
        </p:txBody>
      </p:sp>
      <p:sp>
        <p:nvSpPr>
          <p:cNvPr id="58370" name="Rectangle 2"/>
          <p:cNvSpPr>
            <a:spLocks noGrp="1" noChangeArrowheads="1"/>
          </p:cNvSpPr>
          <p:nvPr>
            <p:ph type="title" idx="4294967295"/>
          </p:nvPr>
        </p:nvSpPr>
        <p:spPr>
          <a:xfrm>
            <a:off x="0" y="207963"/>
            <a:ext cx="9144000" cy="649287"/>
          </a:xfrm>
        </p:spPr>
        <p:txBody>
          <a:bodyPr/>
          <a:lstStyle/>
          <a:p>
            <a:r>
              <a:rPr lang="en-US" sz="2800"/>
              <a:t>EXAMPLE 2:  </a:t>
            </a:r>
            <a:r>
              <a:rPr lang="en-US" sz="3200"/>
              <a:t>The Market for Unskilled Labor</a:t>
            </a:r>
          </a:p>
        </p:txBody>
      </p:sp>
      <p:sp>
        <p:nvSpPr>
          <p:cNvPr id="69635" name="Rectangle 3"/>
          <p:cNvSpPr>
            <a:spLocks noGrp="1" noChangeArrowheads="1"/>
          </p:cNvSpPr>
          <p:nvPr>
            <p:ph type="body" idx="4294967295"/>
          </p:nvPr>
        </p:nvSpPr>
        <p:spPr>
          <a:xfrm>
            <a:off x="798513" y="3303588"/>
            <a:ext cx="2017712" cy="1373187"/>
          </a:xfrm>
          <a:solidFill>
            <a:srgbClr val="FFCCCC"/>
          </a:solidFill>
          <a:effectLst>
            <a:outerShdw dist="71842" dir="2700000" algn="ctr" rotWithShape="0">
              <a:schemeClr val="bg2"/>
            </a:outerShdw>
          </a:effectLst>
        </p:spPr>
        <p:txBody>
          <a:bodyPr/>
          <a:lstStyle/>
          <a:p>
            <a:pPr marL="0" indent="0" algn="ctr">
              <a:buFont typeface="Wingdings" pitchFamily="2" charset="2"/>
              <a:buNone/>
            </a:pPr>
            <a:r>
              <a:rPr lang="en-US" sz="2600"/>
              <a:t>Eq’m w/o </a:t>
            </a:r>
            <a:br>
              <a:rPr lang="en-US" sz="2600"/>
            </a:br>
            <a:r>
              <a:rPr lang="en-US" sz="2600"/>
              <a:t>price controls</a:t>
            </a:r>
          </a:p>
        </p:txBody>
      </p:sp>
      <p:grpSp>
        <p:nvGrpSpPr>
          <p:cNvPr id="2" name="Group 26"/>
          <p:cNvGrpSpPr>
            <a:grpSpLocks/>
          </p:cNvGrpSpPr>
          <p:nvPr/>
        </p:nvGrpSpPr>
        <p:grpSpPr bwMode="auto">
          <a:xfrm>
            <a:off x="4060825" y="1235075"/>
            <a:ext cx="4456113" cy="3871913"/>
            <a:chOff x="2558" y="778"/>
            <a:chExt cx="2807" cy="2439"/>
          </a:xfrm>
        </p:grpSpPr>
        <p:grpSp>
          <p:nvGrpSpPr>
            <p:cNvPr id="58373" name="Group 5"/>
            <p:cNvGrpSpPr>
              <a:grpSpLocks/>
            </p:cNvGrpSpPr>
            <p:nvPr/>
          </p:nvGrpSpPr>
          <p:grpSpPr bwMode="auto">
            <a:xfrm>
              <a:off x="2697" y="1030"/>
              <a:ext cx="2409" cy="2049"/>
              <a:chOff x="1098" y="1361"/>
              <a:chExt cx="2116" cy="2027"/>
            </a:xfrm>
          </p:grpSpPr>
          <p:sp>
            <p:nvSpPr>
              <p:cNvPr id="58374"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p>
            </p:txBody>
          </p:sp>
          <p:sp>
            <p:nvSpPr>
              <p:cNvPr id="58375"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p>
            </p:txBody>
          </p:sp>
        </p:grpSp>
        <p:sp>
          <p:nvSpPr>
            <p:cNvPr id="58376" name="Text Box 8"/>
            <p:cNvSpPr txBox="1">
              <a:spLocks noChangeArrowheads="1"/>
            </p:cNvSpPr>
            <p:nvPr/>
          </p:nvSpPr>
          <p:spPr bwMode="auto">
            <a:xfrm>
              <a:off x="2558" y="778"/>
              <a:ext cx="267"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W</a:t>
              </a:r>
            </a:p>
          </p:txBody>
        </p:sp>
        <p:sp>
          <p:nvSpPr>
            <p:cNvPr id="58377" name="Text Box 9"/>
            <p:cNvSpPr txBox="1">
              <a:spLocks noChangeArrowheads="1"/>
            </p:cNvSpPr>
            <p:nvPr/>
          </p:nvSpPr>
          <p:spPr bwMode="auto">
            <a:xfrm>
              <a:off x="5075" y="2929"/>
              <a:ext cx="29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L</a:t>
              </a:r>
            </a:p>
          </p:txBody>
        </p:sp>
      </p:grpSp>
      <p:grpSp>
        <p:nvGrpSpPr>
          <p:cNvPr id="4" name="Group 10"/>
          <p:cNvGrpSpPr>
            <a:grpSpLocks/>
          </p:cNvGrpSpPr>
          <p:nvPr/>
        </p:nvGrpSpPr>
        <p:grpSpPr bwMode="auto">
          <a:xfrm>
            <a:off x="5143500" y="1689100"/>
            <a:ext cx="2617788" cy="3203575"/>
            <a:chOff x="3240" y="1064"/>
            <a:chExt cx="1649" cy="2018"/>
          </a:xfrm>
        </p:grpSpPr>
        <p:sp>
          <p:nvSpPr>
            <p:cNvPr id="58379" name="Line 11"/>
            <p:cNvSpPr>
              <a:spLocks noChangeShapeType="1"/>
            </p:cNvSpPr>
            <p:nvPr/>
          </p:nvSpPr>
          <p:spPr bwMode="auto">
            <a:xfrm>
              <a:off x="3240" y="1064"/>
              <a:ext cx="1417" cy="1846"/>
            </a:xfrm>
            <a:prstGeom prst="line">
              <a:avLst/>
            </a:prstGeom>
            <a:noFill/>
            <a:ln w="38100">
              <a:solidFill>
                <a:srgbClr val="003399"/>
              </a:solidFill>
              <a:round/>
              <a:headEnd/>
              <a:tailEnd/>
            </a:ln>
          </p:spPr>
          <p:txBody>
            <a:bodyPr/>
            <a:lstStyle/>
            <a:p>
              <a:endParaRPr lang="en-US"/>
            </a:p>
          </p:txBody>
        </p:sp>
        <p:sp>
          <p:nvSpPr>
            <p:cNvPr id="58380" name="Text Box 12"/>
            <p:cNvSpPr txBox="1">
              <a:spLocks noChangeArrowheads="1"/>
            </p:cNvSpPr>
            <p:nvPr/>
          </p:nvSpPr>
          <p:spPr bwMode="auto">
            <a:xfrm>
              <a:off x="4569" y="2794"/>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D</a:t>
              </a:r>
            </a:p>
          </p:txBody>
        </p:sp>
      </p:grpSp>
      <p:grpSp>
        <p:nvGrpSpPr>
          <p:cNvPr id="5" name="Group 13"/>
          <p:cNvGrpSpPr>
            <a:grpSpLocks/>
          </p:cNvGrpSpPr>
          <p:nvPr/>
        </p:nvGrpSpPr>
        <p:grpSpPr bwMode="auto">
          <a:xfrm>
            <a:off x="5283200" y="1360488"/>
            <a:ext cx="1703388" cy="3362325"/>
            <a:chOff x="3328" y="857"/>
            <a:chExt cx="1073" cy="2118"/>
          </a:xfrm>
        </p:grpSpPr>
        <p:sp>
          <p:nvSpPr>
            <p:cNvPr id="58382" name="Line 14"/>
            <p:cNvSpPr>
              <a:spLocks noChangeShapeType="1"/>
            </p:cNvSpPr>
            <p:nvPr/>
          </p:nvSpPr>
          <p:spPr bwMode="auto">
            <a:xfrm flipV="1">
              <a:off x="3328" y="1089"/>
              <a:ext cx="872" cy="1886"/>
            </a:xfrm>
            <a:prstGeom prst="line">
              <a:avLst/>
            </a:prstGeom>
            <a:noFill/>
            <a:ln w="38100">
              <a:solidFill>
                <a:srgbClr val="003399"/>
              </a:solidFill>
              <a:round/>
              <a:headEnd/>
              <a:tailEnd/>
            </a:ln>
          </p:spPr>
          <p:txBody>
            <a:bodyPr/>
            <a:lstStyle/>
            <a:p>
              <a:endParaRPr lang="en-US"/>
            </a:p>
          </p:txBody>
        </p:sp>
        <p:sp>
          <p:nvSpPr>
            <p:cNvPr id="58383" name="Text Box 15"/>
            <p:cNvSpPr txBox="1">
              <a:spLocks noChangeArrowheads="1"/>
            </p:cNvSpPr>
            <p:nvPr/>
          </p:nvSpPr>
          <p:spPr bwMode="auto">
            <a:xfrm>
              <a:off x="4081" y="857"/>
              <a:ext cx="320" cy="288"/>
            </a:xfrm>
            <a:prstGeom prst="rect">
              <a:avLst/>
            </a:prstGeom>
            <a:noFill/>
            <a:ln w="9525">
              <a:noFill/>
              <a:miter lim="800000"/>
              <a:headEnd/>
              <a:tailEnd/>
            </a:ln>
          </p:spPr>
          <p:txBody>
            <a:bodyPr>
              <a:spAutoFit/>
            </a:bodyPr>
            <a:lstStyle/>
            <a:p>
              <a:pPr algn="ctr">
                <a:spcBef>
                  <a:spcPct val="50000"/>
                </a:spcBef>
              </a:pPr>
              <a:r>
                <a:rPr lang="en-US" sz="2400" b="1" i="1">
                  <a:cs typeface="Arial" charset="0"/>
                </a:rPr>
                <a:t>S</a:t>
              </a:r>
            </a:p>
          </p:txBody>
        </p:sp>
      </p:grpSp>
      <p:grpSp>
        <p:nvGrpSpPr>
          <p:cNvPr id="6" name="Group 16"/>
          <p:cNvGrpSpPr>
            <a:grpSpLocks/>
          </p:cNvGrpSpPr>
          <p:nvPr/>
        </p:nvGrpSpPr>
        <p:grpSpPr bwMode="auto">
          <a:xfrm>
            <a:off x="1938338" y="1377950"/>
            <a:ext cx="2173287" cy="1552575"/>
            <a:chOff x="1459" y="868"/>
            <a:chExt cx="1152" cy="978"/>
          </a:xfrm>
        </p:grpSpPr>
        <p:sp>
          <p:nvSpPr>
            <p:cNvPr id="58385" name="Line 17"/>
            <p:cNvSpPr>
              <a:spLocks noChangeShapeType="1"/>
            </p:cNvSpPr>
            <p:nvPr/>
          </p:nvSpPr>
          <p:spPr bwMode="auto">
            <a:xfrm flipV="1">
              <a:off x="2199" y="965"/>
              <a:ext cx="412" cy="180"/>
            </a:xfrm>
            <a:prstGeom prst="line">
              <a:avLst/>
            </a:prstGeom>
            <a:noFill/>
            <a:ln w="9525">
              <a:solidFill>
                <a:schemeClr val="tx1"/>
              </a:solidFill>
              <a:round/>
              <a:headEnd/>
              <a:tailEnd/>
            </a:ln>
          </p:spPr>
          <p:txBody>
            <a:bodyPr/>
            <a:lstStyle/>
            <a:p>
              <a:endParaRPr lang="en-US"/>
            </a:p>
          </p:txBody>
        </p:sp>
        <p:sp>
          <p:nvSpPr>
            <p:cNvPr id="58386" name="Text Box 18"/>
            <p:cNvSpPr txBox="1">
              <a:spLocks noChangeArrowheads="1"/>
            </p:cNvSpPr>
            <p:nvPr/>
          </p:nvSpPr>
          <p:spPr bwMode="auto">
            <a:xfrm>
              <a:off x="1459" y="868"/>
              <a:ext cx="763" cy="978"/>
            </a:xfrm>
            <a:prstGeom prst="rect">
              <a:avLst/>
            </a:prstGeom>
            <a:solidFill>
              <a:srgbClr val="FFFFCC"/>
            </a:solidFill>
            <a:ln w="9525">
              <a:noFill/>
              <a:miter lim="800000"/>
              <a:headEnd/>
              <a:tailEnd/>
            </a:ln>
          </p:spPr>
          <p:txBody>
            <a:bodyPr>
              <a:spAutoFit/>
            </a:bodyPr>
            <a:lstStyle/>
            <a:p>
              <a:pPr algn="ctr">
                <a:spcBef>
                  <a:spcPct val="50000"/>
                </a:spcBef>
              </a:pPr>
              <a:r>
                <a:rPr lang="en-US" sz="2400">
                  <a:cs typeface="Arial" charset="0"/>
                </a:rPr>
                <a:t>Wage paid to unskilled workers</a:t>
              </a:r>
            </a:p>
          </p:txBody>
        </p:sp>
      </p:grpSp>
      <p:grpSp>
        <p:nvGrpSpPr>
          <p:cNvPr id="7" name="Group 19"/>
          <p:cNvGrpSpPr>
            <a:grpSpLocks/>
          </p:cNvGrpSpPr>
          <p:nvPr/>
        </p:nvGrpSpPr>
        <p:grpSpPr bwMode="auto">
          <a:xfrm>
            <a:off x="3255963" y="2765425"/>
            <a:ext cx="3295650" cy="2559050"/>
            <a:chOff x="2051" y="1742"/>
            <a:chExt cx="2076" cy="1612"/>
          </a:xfrm>
        </p:grpSpPr>
        <p:grpSp>
          <p:nvGrpSpPr>
            <p:cNvPr id="58388" name="Group 20"/>
            <p:cNvGrpSpPr>
              <a:grpSpLocks/>
            </p:cNvGrpSpPr>
            <p:nvPr/>
          </p:nvGrpSpPr>
          <p:grpSpPr bwMode="auto">
            <a:xfrm>
              <a:off x="2702" y="1860"/>
              <a:ext cx="1146" cy="1225"/>
              <a:chOff x="357" y="2450"/>
              <a:chExt cx="795" cy="646"/>
            </a:xfrm>
          </p:grpSpPr>
          <p:sp>
            <p:nvSpPr>
              <p:cNvPr id="58389" name="Line 21"/>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58390" name="Line 22"/>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58391" name="Oval 23"/>
            <p:cNvSpPr>
              <a:spLocks noChangeArrowheads="1"/>
            </p:cNvSpPr>
            <p:nvPr/>
          </p:nvSpPr>
          <p:spPr bwMode="auto">
            <a:xfrm>
              <a:off x="3803" y="1812"/>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58392" name="Text Box 24"/>
            <p:cNvSpPr txBox="1">
              <a:spLocks noChangeArrowheads="1"/>
            </p:cNvSpPr>
            <p:nvPr/>
          </p:nvSpPr>
          <p:spPr bwMode="auto">
            <a:xfrm>
              <a:off x="2051" y="1742"/>
              <a:ext cx="589" cy="230"/>
            </a:xfrm>
            <a:prstGeom prst="rect">
              <a:avLst/>
            </a:prstGeom>
            <a:noFill/>
            <a:ln w="9525">
              <a:noFill/>
              <a:miter lim="800000"/>
              <a:headEnd/>
              <a:tailEnd/>
            </a:ln>
          </p:spPr>
          <p:txBody>
            <a:bodyPr lIns="0" tIns="0" rIns="0" bIns="0">
              <a:spAutoFit/>
            </a:bodyPr>
            <a:lstStyle/>
            <a:p>
              <a:pPr algn="r">
                <a:spcBef>
                  <a:spcPct val="50000"/>
                </a:spcBef>
              </a:pPr>
              <a:r>
                <a:rPr lang="en-US" sz="2400">
                  <a:cs typeface="Arial" charset="0"/>
                </a:rPr>
                <a:t>$4</a:t>
              </a:r>
            </a:p>
          </p:txBody>
        </p:sp>
        <p:sp>
          <p:nvSpPr>
            <p:cNvPr id="58393" name="Text Box 25"/>
            <p:cNvSpPr txBox="1">
              <a:spLocks noChangeArrowheads="1"/>
            </p:cNvSpPr>
            <p:nvPr/>
          </p:nvSpPr>
          <p:spPr bwMode="auto">
            <a:xfrm>
              <a:off x="3575" y="3124"/>
              <a:ext cx="552" cy="230"/>
            </a:xfrm>
            <a:prstGeom prst="rect">
              <a:avLst/>
            </a:prstGeom>
            <a:noFill/>
            <a:ln w="9525">
              <a:noFill/>
              <a:miter lim="800000"/>
              <a:headEnd/>
              <a:tailEnd/>
            </a:ln>
          </p:spPr>
          <p:txBody>
            <a:bodyPr lIns="0" tIns="0" rIns="0" bIns="0">
              <a:spAutoFit/>
            </a:bodyPr>
            <a:lstStyle/>
            <a:p>
              <a:pPr algn="ctr">
                <a:spcBef>
                  <a:spcPct val="50000"/>
                </a:spcBef>
              </a:pPr>
              <a:r>
                <a:rPr lang="en-US" sz="2400">
                  <a:cs typeface="Arial" charset="0"/>
                </a:rPr>
                <a:t>500</a:t>
              </a:r>
            </a:p>
          </p:txBody>
        </p:sp>
      </p:grpSp>
      <p:grpSp>
        <p:nvGrpSpPr>
          <p:cNvPr id="9" name="Group 32"/>
          <p:cNvGrpSpPr>
            <a:grpSpLocks/>
          </p:cNvGrpSpPr>
          <p:nvPr/>
        </p:nvGrpSpPr>
        <p:grpSpPr bwMode="auto">
          <a:xfrm>
            <a:off x="5780088" y="5048250"/>
            <a:ext cx="2581275" cy="1158875"/>
            <a:chOff x="3641" y="3180"/>
            <a:chExt cx="1626" cy="730"/>
          </a:xfrm>
        </p:grpSpPr>
        <p:sp>
          <p:nvSpPr>
            <p:cNvPr id="58395" name="Line 28"/>
            <p:cNvSpPr>
              <a:spLocks noChangeShapeType="1"/>
            </p:cNvSpPr>
            <p:nvPr/>
          </p:nvSpPr>
          <p:spPr bwMode="auto">
            <a:xfrm flipV="1">
              <a:off x="4947" y="3180"/>
              <a:ext cx="206" cy="368"/>
            </a:xfrm>
            <a:prstGeom prst="line">
              <a:avLst/>
            </a:prstGeom>
            <a:noFill/>
            <a:ln w="9525">
              <a:solidFill>
                <a:schemeClr val="tx1"/>
              </a:solidFill>
              <a:round/>
              <a:headEnd/>
              <a:tailEnd/>
            </a:ln>
          </p:spPr>
          <p:txBody>
            <a:bodyPr/>
            <a:lstStyle/>
            <a:p>
              <a:endParaRPr lang="en-US"/>
            </a:p>
          </p:txBody>
        </p:sp>
        <p:sp>
          <p:nvSpPr>
            <p:cNvPr id="58396" name="Text Box 29"/>
            <p:cNvSpPr txBox="1">
              <a:spLocks noChangeArrowheads="1"/>
            </p:cNvSpPr>
            <p:nvPr/>
          </p:nvSpPr>
          <p:spPr bwMode="auto">
            <a:xfrm>
              <a:off x="3641" y="3392"/>
              <a:ext cx="1626" cy="518"/>
            </a:xfrm>
            <a:prstGeom prst="rect">
              <a:avLst/>
            </a:prstGeom>
            <a:solidFill>
              <a:srgbClr val="FFFFCC"/>
            </a:solidFill>
            <a:ln w="9525">
              <a:noFill/>
              <a:miter lim="800000"/>
              <a:headEnd/>
              <a:tailEnd/>
            </a:ln>
          </p:spPr>
          <p:txBody>
            <a:bodyPr>
              <a:spAutoFit/>
            </a:bodyPr>
            <a:lstStyle/>
            <a:p>
              <a:pPr algn="ctr">
                <a:spcBef>
                  <a:spcPct val="50000"/>
                </a:spcBef>
              </a:pPr>
              <a:r>
                <a:rPr lang="en-US" sz="2400">
                  <a:cs typeface="Arial" charset="0"/>
                </a:rPr>
                <a:t>Quantity of  unskilled workers</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downRight)">
                                      <p:cBhvr>
                                        <p:cTn id="22" dur="500"/>
                                        <p:tgtEl>
                                          <p:spTgt spid="4"/>
                                        </p:tgtEl>
                                      </p:cBhvr>
                                    </p:animEffect>
                                  </p:childTnLst>
                                </p:cTn>
                              </p:par>
                              <p:par>
                                <p:cTn id="23" presetID="9" presetClass="exit" presetSubtype="0" fill="hold" nodeType="withEffect">
                                  <p:stCondLst>
                                    <p:cond delay="0"/>
                                  </p:stCondLst>
                                  <p:childTnLst>
                                    <p:animEffect transition="out" filter="dissolv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trips(upRight)">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strips(downRight)">
                                      <p:cBhvr>
                                        <p:cTn id="38" dur="500"/>
                                        <p:tgtEl>
                                          <p:spTgt spid="7"/>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9635">
                                            <p:bg/>
                                          </p:spTgt>
                                        </p:tgtEl>
                                        <p:attrNameLst>
                                          <p:attrName>style.visibility</p:attrName>
                                        </p:attrNameLst>
                                      </p:cBhvr>
                                      <p:to>
                                        <p:strVal val="visible"/>
                                      </p:to>
                                    </p:set>
                                    <p:animEffect transition="in" filter="dissolve">
                                      <p:cBhvr>
                                        <p:cTn id="41" dur="500"/>
                                        <p:tgtEl>
                                          <p:spTgt spid="69635">
                                            <p:bg/>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69635">
                                            <p:txEl>
                                              <p:pRg st="0" end="0"/>
                                            </p:txEl>
                                          </p:spTgt>
                                        </p:tgtEl>
                                        <p:attrNameLst>
                                          <p:attrName>style.visibility</p:attrName>
                                        </p:attrNameLst>
                                      </p:cBhvr>
                                      <p:to>
                                        <p:strVal val="visible"/>
                                      </p:to>
                                    </p:set>
                                    <p:animEffect transition="in" filter="dissolve">
                                      <p:cBhvr>
                                        <p:cTn id="44" dur="5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816</TotalTime>
  <Words>4186</Words>
  <Application>Microsoft Office PowerPoint</Application>
  <PresentationFormat>On-screen Show (4:3)</PresentationFormat>
  <Paragraphs>577</Paragraphs>
  <Slides>34</Slides>
  <Notes>34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Book Antiqua</vt:lpstr>
      <vt:lpstr>Wingdings</vt:lpstr>
      <vt:lpstr>Tahoma</vt:lpstr>
      <vt:lpstr>Times New Roman</vt:lpstr>
      <vt:lpstr>Arial Unicode MS</vt:lpstr>
      <vt:lpstr>Custom Design</vt:lpstr>
      <vt:lpstr>Microsoft Office Excel Chart</vt:lpstr>
      <vt:lpstr>Supply, Demand, and  Government Policies</vt:lpstr>
      <vt:lpstr>In this chapter,  look for the answers to these questions:</vt:lpstr>
      <vt:lpstr>Government Policies That Alter the  Private Market Outcome</vt:lpstr>
      <vt:lpstr>EXAMPLE 1:  The Market for Apartments</vt:lpstr>
      <vt:lpstr>How Price Ceilings Affect Market Outcomes</vt:lpstr>
      <vt:lpstr>How Price Ceilings Affect Market Outcomes</vt:lpstr>
      <vt:lpstr>How Price Ceilings Affect Market Outcomes</vt:lpstr>
      <vt:lpstr>Shortages and Rationing</vt:lpstr>
      <vt:lpstr>EXAMPLE 2:  The Market for Unskilled Labor</vt:lpstr>
      <vt:lpstr>How Price Floors Affect Market Outcomes</vt:lpstr>
      <vt:lpstr>How Price Floors Affect Market Outcomes</vt:lpstr>
      <vt:lpstr>The Minimum Wage</vt:lpstr>
      <vt:lpstr>A C T I V E  L E A R N I N G  1    Price controls</vt:lpstr>
      <vt:lpstr>A C T I V E  L E A R N I N G  1    A.  $90 price ceiling</vt:lpstr>
      <vt:lpstr>A C T I V E  L E A R N I N G  1    B.  $90 price floor</vt:lpstr>
      <vt:lpstr>A C T I V E  L E A R N I N G  1    C.  $120 price floor</vt:lpstr>
      <vt:lpstr>Evaluating Price Controls</vt:lpstr>
      <vt:lpstr>Taxes</vt:lpstr>
      <vt:lpstr>EXAMPLE 3:  The Market for Pizza</vt:lpstr>
      <vt:lpstr>A Tax on Buyers</vt:lpstr>
      <vt:lpstr>A Tax on Buyers</vt:lpstr>
      <vt:lpstr>The Incidence of a Tax:</vt:lpstr>
      <vt:lpstr>A Tax on Sellers</vt:lpstr>
      <vt:lpstr>A Tax on Sellers</vt:lpstr>
      <vt:lpstr>The Outcome Is the Same in Both Cases!</vt:lpstr>
      <vt:lpstr>A C T I V E  L E A R N I N G  2    Effects of a tax</vt:lpstr>
      <vt:lpstr>A C T I V E  L E A R N I N G  2    Answers</vt:lpstr>
      <vt:lpstr>Elasticity and Tax Incidence</vt:lpstr>
      <vt:lpstr>Elasticity and Tax Incidence</vt:lpstr>
      <vt:lpstr>CASE STUDY:  Who Pays the Luxury Tax?</vt:lpstr>
      <vt:lpstr>CASE STUDY:  Who Pays the Luxury Tax?</vt:lpstr>
      <vt:lpstr>CONCLUSION:  Government Policies and the Allocation of Resources</vt:lpstr>
      <vt:lpstr>CHAPTER SUMMARY</vt:lpstr>
      <vt:lpstr>CHAPTER SUMMARY</vt:lpstr>
    </vt:vector>
  </TitlesOfParts>
  <Company>UNLV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Cronovich</dc:creator>
  <cp:lastModifiedBy>darrell_daniels</cp:lastModifiedBy>
  <cp:revision>75</cp:revision>
  <dcterms:created xsi:type="dcterms:W3CDTF">2008-06-02T21:33:56Z</dcterms:created>
  <dcterms:modified xsi:type="dcterms:W3CDTF">2014-11-06T12:00:56Z</dcterms:modified>
</cp:coreProperties>
</file>