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43"/>
  </p:notesMasterIdLst>
  <p:sldIdLst>
    <p:sldId id="266" r:id="rId2"/>
    <p:sldId id="272" r:id="rId3"/>
    <p:sldId id="277" r:id="rId4"/>
    <p:sldId id="278" r:id="rId5"/>
    <p:sldId id="279" r:id="rId6"/>
    <p:sldId id="280" r:id="rId7"/>
    <p:sldId id="319" r:id="rId8"/>
    <p:sldId id="320" r:id="rId9"/>
    <p:sldId id="321"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15" r:id="rId30"/>
    <p:sldId id="317" r:id="rId31"/>
    <p:sldId id="316" r:id="rId32"/>
    <p:sldId id="318" r:id="rId33"/>
    <p:sldId id="304" r:id="rId34"/>
    <p:sldId id="305" r:id="rId35"/>
    <p:sldId id="306" r:id="rId36"/>
    <p:sldId id="307" r:id="rId37"/>
    <p:sldId id="308" r:id="rId38"/>
    <p:sldId id="309" r:id="rId39"/>
    <p:sldId id="273" r:id="rId40"/>
    <p:sldId id="313" r:id="rId41"/>
    <p:sldId id="31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6633"/>
    <a:srgbClr val="777777"/>
    <a:srgbClr val="339966"/>
    <a:srgbClr val="333399"/>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0034" autoAdjust="0"/>
    <p:restoredTop sz="89340" autoAdjust="0"/>
  </p:normalViewPr>
  <p:slideViewPr>
    <p:cSldViewPr snapToGrid="0">
      <p:cViewPr>
        <p:scale>
          <a:sx n="64" d="100"/>
          <a:sy n="64" d="100"/>
        </p:scale>
        <p:origin x="-276" y="-252"/>
      </p:cViewPr>
      <p:guideLst>
        <p:guide orient="horz" pos="3610"/>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3" d="100"/>
          <a:sy n="83" d="100"/>
        </p:scale>
        <p:origin x="-295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8589C27-1178-4064-8F28-A7044DF3CCF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244BB447-2380-4C85-848C-5EFC31F7074D}" type="slidenum">
              <a:rPr lang="en-US" smtClean="0">
                <a:cs typeface="Arial" charset="0"/>
              </a:rPr>
              <a:pPr/>
              <a:t>0</a:t>
            </a:fld>
            <a:endParaRPr lang="en-US" smtClean="0">
              <a:cs typeface="Arial" charset="0"/>
            </a:endParaRPr>
          </a:p>
        </p:txBody>
      </p:sp>
      <p:sp>
        <p:nvSpPr>
          <p:cNvPr id="15362" name="Rectangle 2"/>
          <p:cNvSpPr>
            <a:spLocks noGrp="1" noRo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r>
              <a:rPr lang="en-US" smtClean="0"/>
              <a:t>In earlier chapters, students learned some important lessons about taxes, including:  the effects of a tax on the allocation of resources, tax incidence, and the deadweight loss of a tax.  </a:t>
            </a:r>
          </a:p>
          <a:p>
            <a:pPr eaLnBrk="1" hangingPunct="1"/>
            <a:endParaRPr lang="en-US" smtClean="0"/>
          </a:p>
          <a:p>
            <a:pPr eaLnBrk="1" hangingPunct="1"/>
            <a:r>
              <a:rPr lang="en-US" smtClean="0"/>
              <a:t>In this chapter, students will learn about topical policy issues such as:</a:t>
            </a:r>
          </a:p>
          <a:p>
            <a:pPr marL="285750" lvl="1" indent="-171450" eaLnBrk="1" hangingPunct="1">
              <a:buFontTx/>
              <a:buChar char="•"/>
            </a:pPr>
            <a:r>
              <a:rPr lang="en-US" smtClean="0"/>
              <a:t>the so-called “marriage penalty”</a:t>
            </a:r>
          </a:p>
          <a:p>
            <a:pPr marL="285750" lvl="1" indent="-171450" eaLnBrk="1" hangingPunct="1">
              <a:buFontTx/>
              <a:buChar char="•"/>
            </a:pPr>
            <a:r>
              <a:rPr lang="en-US" smtClean="0"/>
              <a:t>the flat tax</a:t>
            </a:r>
          </a:p>
          <a:p>
            <a:pPr marL="285750" lvl="1" indent="-171450" eaLnBrk="1" hangingPunct="1">
              <a:buFontTx/>
              <a:buChar char="•"/>
            </a:pPr>
            <a:r>
              <a:rPr lang="en-US" smtClean="0"/>
              <a:t>income vs. consumption tax</a:t>
            </a:r>
          </a:p>
          <a:p>
            <a:pPr marL="285750" lvl="1" indent="-171450" eaLnBrk="1" hangingPunct="1">
              <a:buFontTx/>
              <a:buChar char="•"/>
            </a:pPr>
            <a:r>
              <a:rPr lang="en-US" smtClean="0"/>
              <a:t>the corporate income tax</a:t>
            </a:r>
          </a:p>
          <a:p>
            <a:pPr eaLnBrk="1" hangingPunct="1"/>
            <a:endParaRPr lang="en-US" smtClean="0"/>
          </a:p>
          <a:p>
            <a:pPr eaLnBrk="1" hangingPunct="1"/>
            <a:r>
              <a:rPr lang="en-US" smtClean="0"/>
              <a:t>Students will also learn the difference between progressive and regressive taxes, marginal and average tax rates, and various criteria for evaluating tax systems.  </a:t>
            </a:r>
          </a:p>
          <a:p>
            <a:pPr eaLnBrk="1" hangingPunct="1"/>
            <a:endParaRPr lang="en-US" smtClean="0"/>
          </a:p>
          <a:p>
            <a:pPr eaLnBrk="1" hangingPunct="1"/>
            <a:r>
              <a:rPr lang="en-US" smtClean="0"/>
              <a:t>The chapter begins with a financial overview of the U.S. government.  Since the topic here is taxation, this PowerPoint presentation focuses on the revenue side.  For additional information on the spending side of the government budget, please refer to the textbook.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736150EA-C790-4BCF-8346-E649A9D7248B}" type="slidenum">
              <a:rPr lang="en-US" smtClean="0">
                <a:cs typeface="Arial" charset="0"/>
              </a:rPr>
              <a:pPr/>
              <a:t>12</a:t>
            </a:fld>
            <a:endParaRPr lang="en-US" smtClean="0">
              <a:cs typeface="Arial" charset="0"/>
            </a:endParaRPr>
          </a:p>
        </p:txBody>
      </p:sp>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1374158-BFEA-4652-A47C-199DE13DA1AA}" type="slidenum">
              <a:rPr lang="en-US" sz="1200"/>
              <a:pPr algn="r"/>
              <a:t>12</a:t>
            </a:fld>
            <a:endParaRPr lang="en-US" sz="1200"/>
          </a:p>
        </p:txBody>
      </p:sp>
      <p:sp>
        <p:nvSpPr>
          <p:cNvPr id="33795" name="Rectangle 2"/>
          <p:cNvSpPr>
            <a:spLocks noGrp="1" noRot="1" noChangeArrowheads="1" noTextEdit="1"/>
          </p:cNvSpPr>
          <p:nvPr>
            <p:ph type="sldImg"/>
          </p:nvPr>
        </p:nvSpPr>
        <p:spPr>
          <a:xfrm>
            <a:off x="1143000" y="534988"/>
            <a:ext cx="4572000" cy="3429000"/>
          </a:xfrm>
          <a:ln/>
        </p:spPr>
      </p:sp>
      <p:sp>
        <p:nvSpPr>
          <p:cNvPr id="3379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E39B2705-06BC-4898-9106-377192938880}" type="slidenum">
              <a:rPr lang="en-US" smtClean="0">
                <a:cs typeface="Arial" charset="0"/>
              </a:rPr>
              <a:pPr/>
              <a:t>13</a:t>
            </a:fld>
            <a:endParaRPr lang="en-US" smtClean="0">
              <a:cs typeface="Arial" charset="0"/>
            </a:endParaRPr>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50EDD05-3F60-459A-8112-D5199F21C9AE}" type="slidenum">
              <a:rPr lang="en-US" sz="1200"/>
              <a:pPr algn="r"/>
              <a:t>13</a:t>
            </a:fld>
            <a:endParaRPr lang="en-US" sz="1200"/>
          </a:p>
        </p:txBody>
      </p:sp>
      <p:sp>
        <p:nvSpPr>
          <p:cNvPr id="35843" name="Rectangle 2"/>
          <p:cNvSpPr>
            <a:spLocks noGrp="1" noRot="1" noChangeArrowheads="1" noTextEdit="1"/>
          </p:cNvSpPr>
          <p:nvPr>
            <p:ph type="sldImg"/>
          </p:nvPr>
        </p:nvSpPr>
        <p:spPr>
          <a:xfrm>
            <a:off x="1143000" y="534988"/>
            <a:ext cx="4572000" cy="3429000"/>
          </a:xfrm>
          <a:ln/>
        </p:spPr>
      </p:sp>
      <p:sp>
        <p:nvSpPr>
          <p:cNvPr id="35844" name="Rectangle 3"/>
          <p:cNvSpPr>
            <a:spLocks noGrp="1" noChangeArrowheads="1"/>
          </p:cNvSpPr>
          <p:nvPr>
            <p:ph type="body" idx="1"/>
          </p:nvPr>
        </p:nvSpPr>
        <p:spPr>
          <a:xfrm>
            <a:off x="685800" y="4248150"/>
            <a:ext cx="5486400" cy="4210050"/>
          </a:xfrm>
          <a:noFill/>
          <a:ln/>
        </p:spPr>
        <p:txBody>
          <a:bodyPr/>
          <a:lstStyle/>
          <a:p>
            <a:pPr eaLnBrk="1" hangingPunct="1"/>
            <a:r>
              <a:rPr lang="en-US" smtClean="0"/>
              <a:t>Deadweight loss was covered extensively in Chapter 8.  Any students needing review should read the brief example at this point in Chapter 12, which very clearly recaps the idea of a deadweight loss from taxation in the context of a simple example.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89E0A1C5-BC78-4BF0-9C83-DC0BE9C0B158}" type="slidenum">
              <a:rPr lang="en-US" smtClean="0">
                <a:cs typeface="Arial" charset="0"/>
              </a:rPr>
              <a:pPr/>
              <a:t>14</a:t>
            </a:fld>
            <a:endParaRPr lang="en-US" smtClean="0">
              <a:cs typeface="Arial" charset="0"/>
            </a:endParaRPr>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2E0248-27B0-4073-B1B9-46E17EE6787E}" type="slidenum">
              <a:rPr lang="en-US" sz="1200"/>
              <a:pPr algn="r"/>
              <a:t>14</a:t>
            </a:fld>
            <a:endParaRPr lang="en-US" sz="1200"/>
          </a:p>
        </p:txBody>
      </p:sp>
      <p:sp>
        <p:nvSpPr>
          <p:cNvPr id="37891" name="Rectangle 2"/>
          <p:cNvSpPr>
            <a:spLocks noGrp="1" noRot="1" noChangeArrowheads="1" noTextEdit="1"/>
          </p:cNvSpPr>
          <p:nvPr>
            <p:ph type="sldImg"/>
          </p:nvPr>
        </p:nvSpPr>
        <p:spPr>
          <a:xfrm>
            <a:off x="1143000" y="534988"/>
            <a:ext cx="4572000" cy="3429000"/>
          </a:xfrm>
          <a:ln/>
        </p:spPr>
      </p:sp>
      <p:sp>
        <p:nvSpPr>
          <p:cNvPr id="37892"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material on this slide corresponds to a case study in the chapter.  </a:t>
            </a:r>
          </a:p>
          <a:p>
            <a:pPr eaLnBrk="1" hangingPunct="1"/>
            <a:endParaRPr lang="en-US" smtClean="0"/>
          </a:p>
          <a:p>
            <a:pPr eaLnBrk="1" hangingPunct="1"/>
            <a:r>
              <a:rPr lang="en-US" smtClean="0"/>
              <a:t>See the textbook for a dramatic example of the income tax disincentive to saving.  </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1A21D8F0-52FC-470F-9DEC-6887C6F6CF02}" type="slidenum">
              <a:rPr lang="en-US" smtClean="0">
                <a:cs typeface="Arial" charset="0"/>
              </a:rPr>
              <a:pPr/>
              <a:t>15</a:t>
            </a:fld>
            <a:endParaRPr lang="en-US" smtClean="0">
              <a:cs typeface="Arial" charset="0"/>
            </a:endParaRP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7F1F47E-6CBD-4467-A9D3-4F464D316E83}" type="slidenum">
              <a:rPr lang="en-US" sz="1200"/>
              <a:pPr algn="r"/>
              <a:t>15</a:t>
            </a:fld>
            <a:endParaRPr lang="en-US" sz="1200"/>
          </a:p>
        </p:txBody>
      </p:sp>
      <p:sp>
        <p:nvSpPr>
          <p:cNvPr id="39939" name="Rectangle 2"/>
          <p:cNvSpPr>
            <a:spLocks noGrp="1" noRot="1" noChangeArrowheads="1" noTextEdit="1"/>
          </p:cNvSpPr>
          <p:nvPr>
            <p:ph type="sldImg"/>
          </p:nvPr>
        </p:nvSpPr>
        <p:spPr>
          <a:xfrm>
            <a:off x="1143000" y="534988"/>
            <a:ext cx="4572000" cy="3429000"/>
          </a:xfrm>
          <a:ln/>
        </p:spPr>
      </p:sp>
      <p:sp>
        <p:nvSpPr>
          <p:cNvPr id="39940"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F406C1CB-4402-4C4C-9A18-F199AFF4D59E}" type="slidenum">
              <a:rPr lang="en-US" smtClean="0">
                <a:cs typeface="Arial" charset="0"/>
              </a:rPr>
              <a:pPr/>
              <a:t>16</a:t>
            </a:fld>
            <a:endParaRPr lang="en-US" smtClean="0">
              <a:cs typeface="Arial" charset="0"/>
            </a:endParaRPr>
          </a:p>
        </p:txBody>
      </p:sp>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9379FD0-D3B6-48E3-AAB0-467A157E0E8E}" type="slidenum">
              <a:rPr lang="en-US" sz="1200"/>
              <a:pPr algn="r"/>
              <a:t>16</a:t>
            </a:fld>
            <a:endParaRPr lang="en-US" sz="1200"/>
          </a:p>
        </p:txBody>
      </p:sp>
      <p:sp>
        <p:nvSpPr>
          <p:cNvPr id="41987" name="Rectangle 2"/>
          <p:cNvSpPr>
            <a:spLocks noGrp="1" noRot="1" noChangeArrowheads="1" noTextEdit="1"/>
          </p:cNvSpPr>
          <p:nvPr>
            <p:ph type="sldImg"/>
          </p:nvPr>
        </p:nvSpPr>
        <p:spPr>
          <a:xfrm>
            <a:off x="1143000" y="534988"/>
            <a:ext cx="4572000" cy="3429000"/>
          </a:xfrm>
          <a:ln/>
        </p:spPr>
      </p:sp>
      <p:sp>
        <p:nvSpPr>
          <p:cNvPr id="41988"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84B3088B-C72D-4158-91AE-A7912E265CF0}" type="slidenum">
              <a:rPr lang="en-US" smtClean="0">
                <a:cs typeface="Arial" charset="0"/>
              </a:rPr>
              <a:pPr/>
              <a:t>17</a:t>
            </a:fld>
            <a:endParaRPr lang="en-US" smtClean="0">
              <a:cs typeface="Arial" charset="0"/>
            </a:endParaRPr>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89F4200-D523-4BA8-BF1B-DC194006F2B8}" type="slidenum">
              <a:rPr lang="en-US" sz="1200"/>
              <a:pPr algn="r"/>
              <a:t>17</a:t>
            </a:fld>
            <a:endParaRPr lang="en-US" sz="1200"/>
          </a:p>
        </p:txBody>
      </p:sp>
      <p:sp>
        <p:nvSpPr>
          <p:cNvPr id="44035" name="Rectangle 2"/>
          <p:cNvSpPr>
            <a:spLocks noGrp="1" noRot="1" noChangeArrowheads="1" noTextEdit="1"/>
          </p:cNvSpPr>
          <p:nvPr>
            <p:ph type="sldImg"/>
          </p:nvPr>
        </p:nvSpPr>
        <p:spPr>
          <a:xfrm>
            <a:off x="1143000" y="534988"/>
            <a:ext cx="4572000" cy="3429000"/>
          </a:xfrm>
          <a:ln/>
        </p:spPr>
      </p:sp>
      <p:sp>
        <p:nvSpPr>
          <p:cNvPr id="4403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EE196B47-0D2C-407D-A5A3-92B0B2608468}" type="slidenum">
              <a:rPr lang="en-US" smtClean="0">
                <a:cs typeface="Arial" charset="0"/>
              </a:rPr>
              <a:pPr/>
              <a:t>18</a:t>
            </a:fld>
            <a:endParaRPr lang="en-US" smtClean="0">
              <a:cs typeface="Arial" charset="0"/>
            </a:endParaRPr>
          </a:p>
        </p:txBody>
      </p:sp>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B2110E1-8BF9-484F-9140-52D67D46D918}" type="slidenum">
              <a:rPr lang="en-US" sz="1200"/>
              <a:pPr algn="r"/>
              <a:t>18</a:t>
            </a:fld>
            <a:endParaRPr lang="en-US" sz="1200"/>
          </a:p>
        </p:txBody>
      </p:sp>
      <p:sp>
        <p:nvSpPr>
          <p:cNvPr id="46083" name="Rectangle 2"/>
          <p:cNvSpPr>
            <a:spLocks noGrp="1" noRot="1" noChangeArrowheads="1" noTextEdit="1"/>
          </p:cNvSpPr>
          <p:nvPr>
            <p:ph type="sldImg"/>
          </p:nvPr>
        </p:nvSpPr>
        <p:spPr>
          <a:xfrm>
            <a:off x="1143000" y="534988"/>
            <a:ext cx="4572000" cy="3429000"/>
          </a:xfrm>
          <a:ln/>
        </p:spPr>
      </p:sp>
      <p:sp>
        <p:nvSpPr>
          <p:cNvPr id="46084"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D16A09D0-E64E-4B41-9915-9271A574D58A}" type="slidenum">
              <a:rPr lang="en-US" smtClean="0">
                <a:cs typeface="Arial" charset="0"/>
              </a:rPr>
              <a:pPr/>
              <a:t>19</a:t>
            </a:fld>
            <a:endParaRPr lang="en-US" smtClean="0">
              <a:cs typeface="Arial" charset="0"/>
            </a:endParaRPr>
          </a:p>
        </p:txBody>
      </p:sp>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38DEB87-48DE-4C2D-9DC0-B16D3A08B677}" type="slidenum">
              <a:rPr lang="en-US" sz="1200"/>
              <a:pPr algn="r"/>
              <a:t>19</a:t>
            </a:fld>
            <a:endParaRPr lang="en-US" sz="1200"/>
          </a:p>
        </p:txBody>
      </p:sp>
      <p:sp>
        <p:nvSpPr>
          <p:cNvPr id="48131" name="Rectangle 2"/>
          <p:cNvSpPr>
            <a:spLocks noGrp="1" noRot="1" noChangeArrowheads="1" noTextEdit="1"/>
          </p:cNvSpPr>
          <p:nvPr>
            <p:ph type="sldImg"/>
          </p:nvPr>
        </p:nvSpPr>
        <p:spPr>
          <a:xfrm>
            <a:off x="1143000" y="534988"/>
            <a:ext cx="4572000" cy="3429000"/>
          </a:xfrm>
          <a:ln/>
        </p:spPr>
      </p:sp>
      <p:sp>
        <p:nvSpPr>
          <p:cNvPr id="48132"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8DAC5820-EBAA-4D56-8B2D-208B7DDCD472}" type="slidenum">
              <a:rPr lang="en-US" smtClean="0">
                <a:cs typeface="Arial" charset="0"/>
              </a:rPr>
              <a:pPr/>
              <a:t>20</a:t>
            </a:fld>
            <a:endParaRPr lang="en-US" smtClean="0">
              <a:cs typeface="Arial" charset="0"/>
            </a:endParaRPr>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B85A3EA-7B2B-48A5-8119-FBF3B758B96F}" type="slidenum">
              <a:rPr lang="en-US" sz="1200"/>
              <a:pPr algn="r"/>
              <a:t>20</a:t>
            </a:fld>
            <a:endParaRPr lang="en-US" sz="1200"/>
          </a:p>
        </p:txBody>
      </p:sp>
      <p:sp>
        <p:nvSpPr>
          <p:cNvPr id="50179" name="Rectangle 2"/>
          <p:cNvSpPr>
            <a:spLocks noGrp="1" noRot="1" noChangeArrowheads="1" noTextEdit="1"/>
          </p:cNvSpPr>
          <p:nvPr>
            <p:ph type="sldImg"/>
          </p:nvPr>
        </p:nvSpPr>
        <p:spPr>
          <a:xfrm>
            <a:off x="1143000" y="534988"/>
            <a:ext cx="4572000" cy="3429000"/>
          </a:xfrm>
          <a:ln/>
        </p:spPr>
      </p:sp>
      <p:sp>
        <p:nvSpPr>
          <p:cNvPr id="50180"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EA48B21B-A2AE-4012-8C66-3EDF58C514BE}" type="slidenum">
              <a:rPr lang="en-US" smtClean="0">
                <a:cs typeface="Arial" charset="0"/>
              </a:rPr>
              <a:pPr/>
              <a:t>21</a:t>
            </a:fld>
            <a:endParaRPr lang="en-US" smtClean="0">
              <a:cs typeface="Arial" charset="0"/>
            </a:endParaRPr>
          </a:p>
        </p:txBody>
      </p:sp>
      <p:sp>
        <p:nvSpPr>
          <p:cNvPr id="522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092318C-6830-4AA1-8C77-1579D84AE01D}" type="slidenum">
              <a:rPr lang="en-US" sz="1200"/>
              <a:pPr algn="r"/>
              <a:t>21</a:t>
            </a:fld>
            <a:endParaRPr lang="en-US" sz="1200"/>
          </a:p>
        </p:txBody>
      </p:sp>
      <p:sp>
        <p:nvSpPr>
          <p:cNvPr id="52227" name="Rectangle 2"/>
          <p:cNvSpPr>
            <a:spLocks noGrp="1" noRot="1" noChangeArrowheads="1" noTextEdit="1"/>
          </p:cNvSpPr>
          <p:nvPr>
            <p:ph type="sldImg"/>
          </p:nvPr>
        </p:nvSpPr>
        <p:spPr>
          <a:xfrm>
            <a:off x="1143000" y="534988"/>
            <a:ext cx="4572000" cy="3429000"/>
          </a:xfrm>
          <a:ln/>
        </p:spPr>
      </p:sp>
      <p:sp>
        <p:nvSpPr>
          <p:cNvPr id="52228"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1C645348-237B-438D-985D-A0BDBAF05729}" type="slidenum">
              <a:rPr lang="en-US" smtClean="0">
                <a:cs typeface="Arial" charset="0"/>
              </a:rPr>
              <a:pPr/>
              <a:t>1</a:t>
            </a:fld>
            <a:endParaRPr lang="en-US" smtClean="0">
              <a:cs typeface="Arial" charset="0"/>
            </a:endParaRPr>
          </a:p>
        </p:txBody>
      </p:sp>
      <p:sp>
        <p:nvSpPr>
          <p:cNvPr id="17410" name="Rectangle 2"/>
          <p:cNvSpPr>
            <a:spLocks noGrp="1"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9D034377-4700-4461-9DBD-1F004FF69588}" type="slidenum">
              <a:rPr lang="en-US" smtClean="0">
                <a:cs typeface="Arial" charset="0"/>
              </a:rPr>
              <a:pPr/>
              <a:t>22</a:t>
            </a:fld>
            <a:endParaRPr lang="en-US" smtClean="0">
              <a:cs typeface="Arial" charset="0"/>
            </a:endParaRPr>
          </a:p>
        </p:txBody>
      </p:sp>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2417D11-164C-444B-AC0A-74DB505213A2}" type="slidenum">
              <a:rPr lang="en-US" sz="1200"/>
              <a:pPr algn="r"/>
              <a:t>22</a:t>
            </a:fld>
            <a:endParaRPr lang="en-US" sz="1200"/>
          </a:p>
        </p:txBody>
      </p:sp>
      <p:sp>
        <p:nvSpPr>
          <p:cNvPr id="54275" name="Rectangle 2"/>
          <p:cNvSpPr>
            <a:spLocks noGrp="1" noRot="1" noChangeArrowheads="1" noTextEdit="1"/>
          </p:cNvSpPr>
          <p:nvPr>
            <p:ph type="sldImg"/>
          </p:nvPr>
        </p:nvSpPr>
        <p:spPr>
          <a:xfrm>
            <a:off x="1143000" y="534988"/>
            <a:ext cx="4572000" cy="3429000"/>
          </a:xfrm>
          <a:ln/>
        </p:spPr>
      </p:sp>
      <p:sp>
        <p:nvSpPr>
          <p:cNvPr id="5427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80334A10-56AD-4580-B26A-927761272778}" type="slidenum">
              <a:rPr lang="en-US" smtClean="0">
                <a:cs typeface="Arial" charset="0"/>
              </a:rPr>
              <a:pPr/>
              <a:t>23</a:t>
            </a:fld>
            <a:endParaRPr lang="en-US" smtClean="0">
              <a:cs typeface="Arial" charset="0"/>
            </a:endParaRPr>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AE66438-900E-4031-8CF7-E03D146CE396}" type="slidenum">
              <a:rPr lang="en-US" sz="1200"/>
              <a:pPr algn="r"/>
              <a:t>23</a:t>
            </a:fld>
            <a:endParaRPr lang="en-US" sz="1200"/>
          </a:p>
        </p:txBody>
      </p:sp>
      <p:sp>
        <p:nvSpPr>
          <p:cNvPr id="56323" name="Rectangle 2"/>
          <p:cNvSpPr>
            <a:spLocks noGrp="1" noRot="1" noChangeArrowheads="1" noTextEdit="1"/>
          </p:cNvSpPr>
          <p:nvPr>
            <p:ph type="sldImg"/>
          </p:nvPr>
        </p:nvSpPr>
        <p:spPr>
          <a:xfrm>
            <a:off x="1143000" y="534988"/>
            <a:ext cx="4572000" cy="3429000"/>
          </a:xfrm>
          <a:ln/>
        </p:spPr>
      </p:sp>
      <p:sp>
        <p:nvSpPr>
          <p:cNvPr id="56324"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8060DB35-72C7-4B3F-837F-84E786142E30}" type="slidenum">
              <a:rPr lang="en-US" smtClean="0">
                <a:cs typeface="Arial" charset="0"/>
              </a:rPr>
              <a:pPr/>
              <a:t>24</a:t>
            </a:fld>
            <a:endParaRPr lang="en-US" smtClean="0">
              <a:cs typeface="Arial" charset="0"/>
            </a:endParaRPr>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1F30026-CACD-4CA5-835E-EEF7C9DC314E}" type="slidenum">
              <a:rPr lang="en-US" sz="1200"/>
              <a:pPr algn="r"/>
              <a:t>24</a:t>
            </a:fld>
            <a:endParaRPr lang="en-US" sz="1200"/>
          </a:p>
        </p:txBody>
      </p:sp>
      <p:sp>
        <p:nvSpPr>
          <p:cNvPr id="58371" name="Rectangle 2"/>
          <p:cNvSpPr>
            <a:spLocks noGrp="1" noRot="1" noChangeArrowheads="1" noTextEdit="1"/>
          </p:cNvSpPr>
          <p:nvPr>
            <p:ph type="sldImg"/>
          </p:nvPr>
        </p:nvSpPr>
        <p:spPr>
          <a:xfrm>
            <a:off x="1143000" y="534988"/>
            <a:ext cx="4572000" cy="3429000"/>
          </a:xfrm>
          <a:ln/>
        </p:spPr>
      </p:sp>
      <p:sp>
        <p:nvSpPr>
          <p:cNvPr id="58372"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58D75CC-91E7-43CF-A556-44D766C8F753}" type="slidenum">
              <a:rPr lang="en-US" smtClean="0">
                <a:cs typeface="Arial" charset="0"/>
              </a:rPr>
              <a:pPr/>
              <a:t>25</a:t>
            </a:fld>
            <a:endParaRPr lang="en-US" smtClean="0">
              <a:cs typeface="Arial" charset="0"/>
            </a:endParaRPr>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48E5BA0-3083-4EB6-8C8D-267A15AA0555}" type="slidenum">
              <a:rPr lang="en-US" sz="1200"/>
              <a:pPr algn="r"/>
              <a:t>25</a:t>
            </a:fld>
            <a:endParaRPr lang="en-US" sz="1200"/>
          </a:p>
        </p:txBody>
      </p:sp>
      <p:sp>
        <p:nvSpPr>
          <p:cNvPr id="60419" name="Rectangle 2"/>
          <p:cNvSpPr>
            <a:spLocks noGrp="1" noRot="1" noChangeArrowheads="1" noTextEdit="1"/>
          </p:cNvSpPr>
          <p:nvPr>
            <p:ph type="sldImg"/>
          </p:nvPr>
        </p:nvSpPr>
        <p:spPr>
          <a:xfrm>
            <a:off x="1143000" y="534988"/>
            <a:ext cx="4572000" cy="3429000"/>
          </a:xfrm>
          <a:ln/>
        </p:spPr>
      </p:sp>
      <p:sp>
        <p:nvSpPr>
          <p:cNvPr id="60420"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This slide replicates Table 7 in the textbook.   </a:t>
            </a:r>
          </a:p>
          <a:p>
            <a:pPr eaLnBrk="1" hangingPunct="1"/>
            <a:endParaRPr lang="en-US" smtClean="0"/>
          </a:p>
          <a:p>
            <a:pPr eaLnBrk="1" hangingPunct="1"/>
            <a:r>
              <a:rPr lang="en-US" smtClean="0"/>
              <a:t>Point out that even a regressive income tax satisfies vertical equity, as vertical equity only requires that the dollar amount of taxes rise with income, not the average tax rate.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A2293FE-5D1B-4EF2-900F-AED40498280E}" type="slidenum">
              <a:rPr lang="en-US" smtClean="0">
                <a:cs typeface="Arial" charset="0"/>
              </a:rPr>
              <a:pPr/>
              <a:t>26</a:t>
            </a:fld>
            <a:endParaRPr lang="en-US" smtClean="0">
              <a:cs typeface="Arial" charset="0"/>
            </a:endParaRPr>
          </a:p>
        </p:txBody>
      </p:sp>
      <p:sp>
        <p:nvSpPr>
          <p:cNvPr id="624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49D578-C73D-4100-85D1-B4B79F0FC279}" type="slidenum">
              <a:rPr lang="en-US" sz="1200"/>
              <a:pPr algn="r"/>
              <a:t>26</a:t>
            </a:fld>
            <a:endParaRPr lang="en-US" sz="1200"/>
          </a:p>
        </p:txBody>
      </p:sp>
      <p:sp>
        <p:nvSpPr>
          <p:cNvPr id="62467" name="Rectangle 2"/>
          <p:cNvSpPr>
            <a:spLocks noGrp="1" noRot="1" noChangeArrowheads="1" noTextEdit="1"/>
          </p:cNvSpPr>
          <p:nvPr>
            <p:ph type="sldImg"/>
          </p:nvPr>
        </p:nvSpPr>
        <p:spPr>
          <a:xfrm>
            <a:off x="1143000" y="534988"/>
            <a:ext cx="4572000" cy="3429000"/>
          </a:xfrm>
          <a:ln/>
        </p:spPr>
      </p:sp>
      <p:sp>
        <p:nvSpPr>
          <p:cNvPr id="62468"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tax rates in this table are for single filers.  Source:  www.irs.gov.</a:t>
            </a:r>
          </a:p>
          <a:p>
            <a:pPr eaLnBrk="1" hangingPunct="1"/>
            <a:endParaRPr lang="en-US" smtClean="0"/>
          </a:p>
          <a:p>
            <a:pPr eaLnBrk="1" hangingPunct="1"/>
            <a:r>
              <a:rPr lang="en-US" smtClean="0"/>
              <a:t>Note on interpreting the table:  The tax rates shown are marginal tax rates that apply only to income in the corresponding brackets.  For example, a person earning $30,000 would pay 10% on the first $7825 of income, and 15% on income above $7825.  He would not pay 15% on his ENTIRE income.  </a:t>
            </a:r>
          </a:p>
          <a:p>
            <a:pPr eaLnBrk="1" hangingPunct="1"/>
            <a:endParaRPr lang="en-US" smtClean="0"/>
          </a:p>
          <a:p>
            <a:pPr eaLnBrk="1" hangingPunct="1"/>
            <a:r>
              <a:rPr lang="en-US" smtClean="0"/>
              <a:t>As the table shows, the U.S. income tax is progressive.  This table excludes transfer payments, which accrue mainly to lower income persons.  Factoring in transfer payments, the system looks even more progressive.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E922B0DB-7B58-472F-ABF2-46622E76F83B}" type="slidenum">
              <a:rPr lang="en-US" smtClean="0">
                <a:cs typeface="Arial" charset="0"/>
              </a:rPr>
              <a:pPr/>
              <a:t>27</a:t>
            </a:fld>
            <a:endParaRPr lang="en-US" smtClean="0">
              <a:cs typeface="Arial" charset="0"/>
            </a:endParaRPr>
          </a:p>
        </p:txBody>
      </p:sp>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D6961A5-5BFB-4414-9B0C-CB327C81B385}" type="slidenum">
              <a:rPr lang="en-US" sz="1200"/>
              <a:pPr algn="r"/>
              <a:t>27</a:t>
            </a:fld>
            <a:endParaRPr lang="en-US" sz="1200"/>
          </a:p>
        </p:txBody>
      </p:sp>
      <p:sp>
        <p:nvSpPr>
          <p:cNvPr id="64515" name="Rectangle 2"/>
          <p:cNvSpPr>
            <a:spLocks noGrp="1" noRot="1" noChangeArrowheads="1" noTextEdit="1"/>
          </p:cNvSpPr>
          <p:nvPr>
            <p:ph type="sldImg"/>
          </p:nvPr>
        </p:nvSpPr>
        <p:spPr>
          <a:xfrm>
            <a:off x="1143000" y="534988"/>
            <a:ext cx="4572000" cy="3429000"/>
          </a:xfrm>
          <a:ln/>
        </p:spPr>
      </p:sp>
      <p:sp>
        <p:nvSpPr>
          <p:cNvPr id="6451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85EF2443-446B-45FB-9368-D617E3D17987}" type="slidenum">
              <a:rPr lang="en-US" smtClean="0">
                <a:cs typeface="Arial" charset="0"/>
              </a:rPr>
              <a:pPr/>
              <a:t>28</a:t>
            </a:fld>
            <a:endParaRPr lang="en-US" smtClean="0">
              <a:cs typeface="Arial" charset="0"/>
            </a:endParaRPr>
          </a:p>
        </p:txBody>
      </p:sp>
      <p:sp>
        <p:nvSpPr>
          <p:cNvPr id="66562" name="Rectangle 2"/>
          <p:cNvSpPr>
            <a:spLocks noGrp="1" noRo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D4455CF2-2CA9-4840-86B1-E474266D6ECA}" type="slidenum">
              <a:rPr lang="en-US" smtClean="0">
                <a:cs typeface="Arial" charset="0"/>
              </a:rPr>
              <a:pPr/>
              <a:t>29</a:t>
            </a:fld>
            <a:endParaRPr lang="en-US" smtClean="0">
              <a:cs typeface="Arial" charset="0"/>
            </a:endParaRPr>
          </a:p>
        </p:txBody>
      </p:sp>
      <p:sp>
        <p:nvSpPr>
          <p:cNvPr id="68610" name="Rectangle 2"/>
          <p:cNvSpPr>
            <a:spLocks noGrp="1" noRo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r>
              <a:rPr lang="en-US" smtClean="0"/>
              <a:t>In this exercise, Sam and Diane’s problem arises because, as singles, each enjoys a $20,000 income exclusion, so the first $40,000 of their combined income is excluded from taxes.  As a married couple, only the first $20,000 of income is excluded.  </a:t>
            </a:r>
          </a:p>
          <a:p>
            <a:pPr eaLnBrk="1" hangingPunct="1"/>
            <a:endParaRPr lang="en-US" smtClean="0"/>
          </a:p>
          <a:p>
            <a:pPr eaLnBrk="1" hangingPunct="1"/>
            <a:r>
              <a:rPr lang="en-US" smtClean="0"/>
              <a:t>One way to fix this is to double the exclusion for married couples relative to single tax filers.  But doing so causes another problem, as we will see in the second part of this exercise…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1CCFAD-4870-442D-8409-7E827E1E018E}" type="slidenum">
              <a:rPr lang="en-US" smtClean="0">
                <a:cs typeface="Arial" charset="0"/>
              </a:rPr>
              <a:pPr/>
              <a:t>30</a:t>
            </a:fld>
            <a:endParaRPr lang="en-US" smtClean="0">
              <a:cs typeface="Arial" charset="0"/>
            </a:endParaRPr>
          </a:p>
        </p:txBody>
      </p:sp>
      <p:sp>
        <p:nvSpPr>
          <p:cNvPr id="70658" name="Rectangle 2"/>
          <p:cNvSpPr>
            <a:spLocks noGrp="1" noRo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r>
              <a:rPr lang="en-US" smtClean="0"/>
              <a:t>Here, we have changed the tax code to eliminate the marriage penalty that couples like Sam and Diane face:  we have doubled the exclusion for married couples.  </a:t>
            </a:r>
          </a:p>
          <a:p>
            <a:pPr eaLnBrk="1" hangingPunct="1"/>
            <a:endParaRPr lang="en-US" smtClean="0"/>
          </a:p>
          <a:p>
            <a:pPr eaLnBrk="1" hangingPunct="1"/>
            <a:r>
              <a:rPr lang="en-US" smtClean="0"/>
              <a:t>However, this creates a different kind of problem for other couples, as students will learn when they work through this exercise.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9D9E50A-FC72-4DE3-9C53-33E0277013C9}" type="slidenum">
              <a:rPr lang="en-US" smtClean="0">
                <a:cs typeface="Arial" charset="0"/>
              </a:rPr>
              <a:pPr/>
              <a:t>31</a:t>
            </a:fld>
            <a:endParaRPr lang="en-US" smtClean="0">
              <a:cs typeface="Arial" charset="0"/>
            </a:endParaRPr>
          </a:p>
        </p:txBody>
      </p:sp>
      <p:sp>
        <p:nvSpPr>
          <p:cNvPr id="72706" name="Rectangle 2"/>
          <p:cNvSpPr>
            <a:spLocks noGrp="1" noRo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EDE336E4-F35C-48BB-B013-655E78F584E3}" type="slidenum">
              <a:rPr lang="en-US" smtClean="0">
                <a:cs typeface="Arial" charset="0"/>
              </a:rPr>
              <a:pPr/>
              <a:t>2</a:t>
            </a:fld>
            <a:endParaRPr lang="en-US" smtClean="0">
              <a:cs typeface="Arial" charset="0"/>
            </a:endParaRPr>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7F081AA-D74A-44ED-9467-FE2C81F826A2}" type="slidenum">
              <a:rPr lang="en-US" sz="1200"/>
              <a:pPr algn="r"/>
              <a:t>2</a:t>
            </a:fld>
            <a:endParaRPr lang="en-US" sz="1200"/>
          </a:p>
        </p:txBody>
      </p:sp>
      <p:sp>
        <p:nvSpPr>
          <p:cNvPr id="19459" name="Rectangle 2"/>
          <p:cNvSpPr>
            <a:spLocks noGrp="1" noRot="1" noChangeArrowheads="1" noTextEdit="1"/>
          </p:cNvSpPr>
          <p:nvPr>
            <p:ph type="sldImg"/>
          </p:nvPr>
        </p:nvSpPr>
        <p:spPr>
          <a:xfrm>
            <a:off x="1143000" y="534988"/>
            <a:ext cx="4572000" cy="3429000"/>
          </a:xfrm>
          <a:ln/>
        </p:spPr>
      </p:sp>
      <p:sp>
        <p:nvSpPr>
          <p:cNvPr id="19460"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E2C868DC-F0F3-4EA1-9931-07F3A503E895}" type="slidenum">
              <a:rPr lang="en-US" smtClean="0">
                <a:cs typeface="Arial" charset="0"/>
              </a:rPr>
              <a:pPr/>
              <a:t>32</a:t>
            </a:fld>
            <a:endParaRPr lang="en-US" smtClean="0">
              <a:cs typeface="Arial" charset="0"/>
            </a:endParaRPr>
          </a:p>
        </p:txBody>
      </p:sp>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02A4BB-3215-495D-8A5D-0D40B3FEE5CD}" type="slidenum">
              <a:rPr lang="en-US" sz="1200"/>
              <a:pPr algn="r"/>
              <a:t>32</a:t>
            </a:fld>
            <a:endParaRPr lang="en-US" sz="1200"/>
          </a:p>
        </p:txBody>
      </p:sp>
      <p:sp>
        <p:nvSpPr>
          <p:cNvPr id="74755" name="Rectangle 2"/>
          <p:cNvSpPr>
            <a:spLocks noGrp="1" noRot="1" noChangeArrowheads="1" noTextEdit="1"/>
          </p:cNvSpPr>
          <p:nvPr>
            <p:ph type="sldImg"/>
          </p:nvPr>
        </p:nvSpPr>
        <p:spPr>
          <a:xfrm>
            <a:off x="1143000" y="534988"/>
            <a:ext cx="4572000" cy="3429000"/>
          </a:xfrm>
          <a:ln/>
        </p:spPr>
      </p:sp>
      <p:sp>
        <p:nvSpPr>
          <p:cNvPr id="7475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73E1D65F-6304-4BA0-A733-BD92A3225176}" type="slidenum">
              <a:rPr lang="en-US" smtClean="0">
                <a:cs typeface="Arial" charset="0"/>
              </a:rPr>
              <a:pPr/>
              <a:t>33</a:t>
            </a:fld>
            <a:endParaRPr lang="en-US" smtClean="0">
              <a:cs typeface="Arial" charset="0"/>
            </a:endParaRPr>
          </a:p>
        </p:txBody>
      </p:sp>
      <p:sp>
        <p:nvSpPr>
          <p:cNvPr id="768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D68F3E6-B52D-43E2-A9C6-688246C61E23}" type="slidenum">
              <a:rPr lang="en-US" sz="1200"/>
              <a:pPr algn="r"/>
              <a:t>33</a:t>
            </a:fld>
            <a:endParaRPr lang="en-US" sz="1200"/>
          </a:p>
        </p:txBody>
      </p:sp>
      <p:sp>
        <p:nvSpPr>
          <p:cNvPr id="76803" name="Rectangle 2"/>
          <p:cNvSpPr>
            <a:spLocks noGrp="1" noRot="1" noChangeArrowheads="1" noTextEdit="1"/>
          </p:cNvSpPr>
          <p:nvPr>
            <p:ph type="sldImg"/>
          </p:nvPr>
        </p:nvSpPr>
        <p:spPr>
          <a:xfrm>
            <a:off x="1143000" y="534988"/>
            <a:ext cx="4572000" cy="3429000"/>
          </a:xfrm>
          <a:ln/>
        </p:spPr>
      </p:sp>
      <p:sp>
        <p:nvSpPr>
          <p:cNvPr id="76804"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first two of these four properties relate to horizontal equity.  </a:t>
            </a:r>
          </a:p>
          <a:p>
            <a:pPr eaLnBrk="1" hangingPunct="1"/>
            <a:endParaRPr lang="en-US" smtClean="0"/>
          </a:p>
          <a:p>
            <a:pPr eaLnBrk="1" hangingPunct="1"/>
            <a:r>
              <a:rPr lang="en-US" smtClean="0"/>
              <a:t>The last two relate to vertical equity.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DA8E290A-DEE9-47B4-85CA-1D2C9F00A21E}" type="slidenum">
              <a:rPr lang="en-US" smtClean="0">
                <a:cs typeface="Arial" charset="0"/>
              </a:rPr>
              <a:pPr/>
              <a:t>34</a:t>
            </a:fld>
            <a:endParaRPr lang="en-US" smtClean="0">
              <a:cs typeface="Arial" charset="0"/>
            </a:endParaRPr>
          </a:p>
        </p:txBody>
      </p:sp>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76BED92-907C-4DCC-B582-EDB1FE9CF21E}" type="slidenum">
              <a:rPr lang="en-US" sz="1200"/>
              <a:pPr algn="r"/>
              <a:t>34</a:t>
            </a:fld>
            <a:endParaRPr lang="en-US" sz="1200"/>
          </a:p>
        </p:txBody>
      </p:sp>
      <p:sp>
        <p:nvSpPr>
          <p:cNvPr id="78851" name="Rectangle 2"/>
          <p:cNvSpPr>
            <a:spLocks noGrp="1" noRot="1" noChangeArrowheads="1" noTextEdit="1"/>
          </p:cNvSpPr>
          <p:nvPr>
            <p:ph type="sldImg"/>
          </p:nvPr>
        </p:nvSpPr>
        <p:spPr>
          <a:xfrm>
            <a:off x="1143000" y="534988"/>
            <a:ext cx="4572000" cy="3429000"/>
          </a:xfrm>
          <a:ln/>
        </p:spPr>
      </p:sp>
      <p:sp>
        <p:nvSpPr>
          <p:cNvPr id="78852"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81823A5A-2653-496F-BBA4-61F93F315D28}" type="slidenum">
              <a:rPr lang="en-US" smtClean="0">
                <a:cs typeface="Arial" charset="0"/>
              </a:rPr>
              <a:pPr/>
              <a:t>35</a:t>
            </a:fld>
            <a:endParaRPr lang="en-US" smtClean="0">
              <a:cs typeface="Arial" charset="0"/>
            </a:endParaRPr>
          </a:p>
        </p:txBody>
      </p:sp>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37AD041-7DFB-43AD-94AE-CF1F90B54E2D}" type="slidenum">
              <a:rPr lang="en-US" sz="1200"/>
              <a:pPr algn="r"/>
              <a:t>35</a:t>
            </a:fld>
            <a:endParaRPr lang="en-US" sz="1200"/>
          </a:p>
        </p:txBody>
      </p:sp>
      <p:sp>
        <p:nvSpPr>
          <p:cNvPr id="80899" name="Rectangle 2"/>
          <p:cNvSpPr>
            <a:spLocks noGrp="1" noRot="1" noChangeArrowheads="1" noTextEdit="1"/>
          </p:cNvSpPr>
          <p:nvPr>
            <p:ph type="sldImg"/>
          </p:nvPr>
        </p:nvSpPr>
        <p:spPr>
          <a:xfrm>
            <a:off x="1143000" y="534988"/>
            <a:ext cx="4572000" cy="3429000"/>
          </a:xfrm>
          <a:ln/>
        </p:spPr>
      </p:sp>
      <p:sp>
        <p:nvSpPr>
          <p:cNvPr id="80900"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corporate income tax is popular among voters.  After all, corporations are not people.  Voters are always eager to have their taxes reduced and have some faceless corporation pick up the tab.  </a:t>
            </a:r>
          </a:p>
          <a:p>
            <a:pPr eaLnBrk="1" hangingPunct="1"/>
            <a:endParaRPr lang="en-US" smtClean="0"/>
          </a:p>
          <a:p>
            <a:pPr eaLnBrk="1" hangingPunct="1"/>
            <a:r>
              <a:rPr lang="en-US" smtClean="0"/>
              <a:t>But if the true incidence of the corporate income tax were widely understood, it might be much less popular.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861C930E-E058-44B7-94FE-F7D38B37485E}" type="slidenum">
              <a:rPr lang="en-US" smtClean="0">
                <a:cs typeface="Arial" charset="0"/>
              </a:rPr>
              <a:pPr/>
              <a:t>36</a:t>
            </a:fld>
            <a:endParaRPr lang="en-US" smtClean="0">
              <a:cs typeface="Arial" charset="0"/>
            </a:endParaRPr>
          </a:p>
        </p:txBody>
      </p:sp>
      <p:sp>
        <p:nvSpPr>
          <p:cNvPr id="829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65BDCFA-18CA-427A-9549-99E358466A3B}" type="slidenum">
              <a:rPr lang="en-US" sz="1200"/>
              <a:pPr algn="r"/>
              <a:t>36</a:t>
            </a:fld>
            <a:endParaRPr lang="en-US" sz="1200"/>
          </a:p>
        </p:txBody>
      </p:sp>
      <p:sp>
        <p:nvSpPr>
          <p:cNvPr id="82947" name="Rectangle 2"/>
          <p:cNvSpPr>
            <a:spLocks noGrp="1" noRot="1" noChangeArrowheads="1" noTextEdit="1"/>
          </p:cNvSpPr>
          <p:nvPr>
            <p:ph type="sldImg"/>
          </p:nvPr>
        </p:nvSpPr>
        <p:spPr>
          <a:xfrm>
            <a:off x="1143000" y="534988"/>
            <a:ext cx="4572000" cy="3429000"/>
          </a:xfrm>
          <a:ln/>
        </p:spPr>
      </p:sp>
      <p:sp>
        <p:nvSpPr>
          <p:cNvPr id="82948"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This material is based on a 2005 </a:t>
            </a:r>
            <a:r>
              <a:rPr lang="en-US" i="1" smtClean="0"/>
              <a:t>Economist</a:t>
            </a:r>
            <a:r>
              <a:rPr lang="en-US" smtClean="0"/>
              <a:t> article entitled “The Flat Tax Revolution.”  This article appeared in the previous edition of the textbook in an “In the News” box.   </a:t>
            </a:r>
          </a:p>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59315630-51A1-43A2-8FD4-05B7ED705A8C}" type="slidenum">
              <a:rPr lang="en-US" smtClean="0">
                <a:cs typeface="Arial" charset="0"/>
              </a:rPr>
              <a:pPr/>
              <a:t>37</a:t>
            </a:fld>
            <a:endParaRPr lang="en-US" smtClean="0">
              <a:cs typeface="Arial" charset="0"/>
            </a:endParaRPr>
          </a:p>
        </p:txBody>
      </p:sp>
      <p:sp>
        <p:nvSpPr>
          <p:cNvPr id="849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25B768E-8B8F-4B4B-B009-24091AF23E4D}" type="slidenum">
              <a:rPr lang="en-US" sz="1200"/>
              <a:pPr algn="r"/>
              <a:t>37</a:t>
            </a:fld>
            <a:endParaRPr lang="en-US" sz="1200"/>
          </a:p>
        </p:txBody>
      </p:sp>
      <p:sp>
        <p:nvSpPr>
          <p:cNvPr id="84995" name="Rectangle 2"/>
          <p:cNvSpPr>
            <a:spLocks noGrp="1" noRot="1" noChangeArrowheads="1" noTextEdit="1"/>
          </p:cNvSpPr>
          <p:nvPr>
            <p:ph type="sldImg"/>
          </p:nvPr>
        </p:nvSpPr>
        <p:spPr>
          <a:xfrm>
            <a:off x="1143000" y="534988"/>
            <a:ext cx="4572000" cy="3429000"/>
          </a:xfrm>
          <a:ln/>
        </p:spPr>
      </p:sp>
      <p:sp>
        <p:nvSpPr>
          <p:cNvPr id="8499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24F9C4BD-4B1C-439D-9141-E524E6E999C7}" type="slidenum">
              <a:rPr lang="en-US" smtClean="0">
                <a:cs typeface="Arial" charset="0"/>
              </a:rPr>
              <a:pPr/>
              <a:t>38</a:t>
            </a:fld>
            <a:endParaRPr lang="en-US" smtClean="0">
              <a:cs typeface="Arial" charset="0"/>
            </a:endParaRPr>
          </a:p>
        </p:txBody>
      </p:sp>
      <p:sp>
        <p:nvSpPr>
          <p:cNvPr id="87042" name="Rectangle 2"/>
          <p:cNvSpPr>
            <a:spLocks noGrp="1" noRo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47F1C631-A286-4C22-8BE5-451357DB53DC}" type="slidenum">
              <a:rPr lang="en-US" smtClean="0">
                <a:cs typeface="Arial" charset="0"/>
              </a:rPr>
              <a:pPr/>
              <a:t>39</a:t>
            </a:fld>
            <a:endParaRPr lang="en-US" smtClean="0">
              <a:cs typeface="Arial" charset="0"/>
            </a:endParaRPr>
          </a:p>
        </p:txBody>
      </p:sp>
      <p:sp>
        <p:nvSpPr>
          <p:cNvPr id="89090" name="Rectangle 2"/>
          <p:cNvSpPr>
            <a:spLocks noGrp="1" noRo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93AA99F0-3F05-4DF4-82DE-E92E4D857552}" type="slidenum">
              <a:rPr lang="en-US" smtClean="0">
                <a:cs typeface="Arial" charset="0"/>
              </a:rPr>
              <a:pPr/>
              <a:t>40</a:t>
            </a:fld>
            <a:endParaRPr lang="en-US" smtClean="0">
              <a:cs typeface="Arial" charset="0"/>
            </a:endParaRPr>
          </a:p>
        </p:txBody>
      </p:sp>
      <p:sp>
        <p:nvSpPr>
          <p:cNvPr id="91138" name="Rectangle 2"/>
          <p:cNvSpPr>
            <a:spLocks noGrp="1" noRo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50463810-FADA-49D5-B7D7-1890F9AA5AAC}" type="slidenum">
              <a:rPr lang="en-US" smtClean="0">
                <a:cs typeface="Arial" charset="0"/>
              </a:rPr>
              <a:pPr/>
              <a:t>3</a:t>
            </a:fld>
            <a:endParaRPr lang="en-US" smtClean="0">
              <a:cs typeface="Arial" charset="0"/>
            </a:endParaRPr>
          </a:p>
        </p:txBody>
      </p:sp>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6D6F6B4-B9E3-4C88-BD70-1600D9513F4B}" type="slidenum">
              <a:rPr lang="en-US" sz="1200"/>
              <a:pPr algn="r"/>
              <a:t>3</a:t>
            </a:fld>
            <a:endParaRPr lang="en-US" sz="1200"/>
          </a:p>
        </p:txBody>
      </p:sp>
      <p:sp>
        <p:nvSpPr>
          <p:cNvPr id="21507" name="Rectangle 2"/>
          <p:cNvSpPr>
            <a:spLocks noGrp="1" noRot="1" noChangeArrowheads="1" noTextEdit="1"/>
          </p:cNvSpPr>
          <p:nvPr>
            <p:ph type="sldImg"/>
          </p:nvPr>
        </p:nvSpPr>
        <p:spPr>
          <a:xfrm>
            <a:off x="1143000" y="534988"/>
            <a:ext cx="4572000" cy="3429000"/>
          </a:xfrm>
          <a:ln/>
        </p:spPr>
      </p:sp>
      <p:sp>
        <p:nvSpPr>
          <p:cNvPr id="21508"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964A5BAC-5873-4F58-B552-225694AE33FE}" type="slidenum">
              <a:rPr lang="en-US" smtClean="0">
                <a:cs typeface="Arial" charset="0"/>
              </a:rPr>
              <a:pPr/>
              <a:t>4</a:t>
            </a:fld>
            <a:endParaRPr lang="en-US" smtClean="0">
              <a:cs typeface="Arial" charset="0"/>
            </a:endParaRPr>
          </a:p>
        </p:txBody>
      </p:sp>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535F172-0592-4F56-83BB-13A0AC626AA8}" type="slidenum">
              <a:rPr lang="en-US" sz="1200"/>
              <a:pPr algn="r"/>
              <a:t>4</a:t>
            </a:fld>
            <a:endParaRPr lang="en-US" sz="1200"/>
          </a:p>
        </p:txBody>
      </p:sp>
      <p:sp>
        <p:nvSpPr>
          <p:cNvPr id="23555" name="Rectangle 2"/>
          <p:cNvSpPr>
            <a:spLocks noGrp="1" noRot="1" noChangeArrowheads="1" noTextEdit="1"/>
          </p:cNvSpPr>
          <p:nvPr>
            <p:ph type="sldImg"/>
          </p:nvPr>
        </p:nvSpPr>
        <p:spPr>
          <a:xfrm>
            <a:off x="1143000" y="534988"/>
            <a:ext cx="4572000" cy="3429000"/>
          </a:xfrm>
          <a:ln/>
        </p:spPr>
      </p:sp>
      <p:sp>
        <p:nvSpPr>
          <p:cNvPr id="23556"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CDA0C071-3225-4F29-A52B-1562352310A9}" type="slidenum">
              <a:rPr lang="en-US" smtClean="0">
                <a:cs typeface="Arial" charset="0"/>
              </a:rPr>
              <a:pPr/>
              <a:t>5</a:t>
            </a:fld>
            <a:endParaRPr lang="en-US" smtClean="0">
              <a:cs typeface="Arial" charset="0"/>
            </a:endParaRPr>
          </a:p>
        </p:txBody>
      </p:sp>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C97D57A-645F-4327-BBAB-0A51EEBFA9C9}" type="slidenum">
              <a:rPr lang="en-US" sz="1200"/>
              <a:pPr algn="r"/>
              <a:t>5</a:t>
            </a:fld>
            <a:endParaRPr lang="en-US" sz="1200"/>
          </a:p>
        </p:txBody>
      </p:sp>
      <p:sp>
        <p:nvSpPr>
          <p:cNvPr id="25603" name="Rectangle 2"/>
          <p:cNvSpPr>
            <a:spLocks noGrp="1" noRot="1" noChangeArrowheads="1" noTextEdit="1"/>
          </p:cNvSpPr>
          <p:nvPr>
            <p:ph type="sldImg"/>
          </p:nvPr>
        </p:nvSpPr>
        <p:spPr>
          <a:xfrm>
            <a:off x="1143000" y="534988"/>
            <a:ext cx="4572000" cy="3429000"/>
          </a:xfrm>
          <a:ln/>
        </p:spPr>
      </p:sp>
      <p:sp>
        <p:nvSpPr>
          <p:cNvPr id="25604" name="Rectangle 3"/>
          <p:cNvSpPr>
            <a:spLocks noGrp="1" noChangeArrowheads="1"/>
          </p:cNvSpPr>
          <p:nvPr>
            <p:ph type="body" idx="1"/>
          </p:nvPr>
        </p:nvSpPr>
        <p:spPr>
          <a:xfrm>
            <a:off x="685800" y="4248150"/>
            <a:ext cx="5486400" cy="4210050"/>
          </a:xfrm>
          <a:noFill/>
          <a:ln/>
        </p:spPr>
        <p:txBody>
          <a:bodyPr/>
          <a:lstStyle/>
          <a:p>
            <a:pPr eaLnBrk="1" hangingPunct="1"/>
            <a:r>
              <a:rPr lang="en-US" smtClean="0"/>
              <a:t>As a percentage of GDP, tax revenue has more than doubled since 1940.  </a:t>
            </a:r>
          </a:p>
          <a:p>
            <a:pPr eaLnBrk="1" hangingPunct="1"/>
            <a:endParaRPr lang="en-US" smtClean="0"/>
          </a:p>
          <a:p>
            <a:pPr eaLnBrk="1" hangingPunct="1"/>
            <a:r>
              <a:rPr lang="en-US" smtClean="0"/>
              <a:t>Source:  Economic Report of the President, 2005.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AC7819CE-34FD-4962-BF99-A270003A8885}" type="slidenum">
              <a:rPr lang="en-US" smtClean="0">
                <a:cs typeface="Arial" charset="0"/>
              </a:rPr>
              <a:pPr/>
              <a:t>9</a:t>
            </a:fld>
            <a:endParaRPr lang="en-US" smtClean="0">
              <a:cs typeface="Arial" charset="0"/>
            </a:endParaRPr>
          </a:p>
        </p:txBody>
      </p:sp>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E5F2849-68B7-4CE9-BA9E-241C25FED3CA}" type="slidenum">
              <a:rPr lang="en-US" sz="1200"/>
              <a:pPr algn="r"/>
              <a:t>9</a:t>
            </a:fld>
            <a:endParaRPr lang="en-US" sz="1200"/>
          </a:p>
        </p:txBody>
      </p:sp>
      <p:sp>
        <p:nvSpPr>
          <p:cNvPr id="27651" name="Rectangle 2"/>
          <p:cNvSpPr>
            <a:spLocks noGrp="1" noRot="1" noChangeArrowheads="1" noTextEdit="1"/>
          </p:cNvSpPr>
          <p:nvPr>
            <p:ph type="sldImg"/>
          </p:nvPr>
        </p:nvSpPr>
        <p:spPr>
          <a:xfrm>
            <a:off x="1143000" y="534988"/>
            <a:ext cx="4572000" cy="3429000"/>
          </a:xfrm>
          <a:ln/>
        </p:spPr>
      </p:sp>
      <p:sp>
        <p:nvSpPr>
          <p:cNvPr id="27652" name="Rectangle 3"/>
          <p:cNvSpPr>
            <a:spLocks noGrp="1" noChangeArrowheads="1"/>
          </p:cNvSpPr>
          <p:nvPr>
            <p:ph type="body" idx="1"/>
          </p:nvPr>
        </p:nvSpPr>
        <p:spPr>
          <a:xfrm>
            <a:off x="685800" y="4248150"/>
            <a:ext cx="5486400" cy="4210050"/>
          </a:xfrm>
          <a:noFill/>
          <a:ln/>
        </p:spPr>
        <p:txBody>
          <a:bodyPr/>
          <a:lstStyle/>
          <a:p>
            <a:pPr eaLnBrk="1" hangingPunct="1"/>
            <a:r>
              <a:rPr lang="en-US" smtClean="0"/>
              <a:t>Tax revenue (relative to GDP) varies across countries.  For the countries included in this table, the U.S. is roughly in the middle.  Europe is generally higher, while lower-income countries are generally lower.  </a:t>
            </a:r>
          </a:p>
          <a:p>
            <a:pPr eaLnBrk="1" hangingPunct="1"/>
            <a:endParaRPr lang="en-US" smtClean="0"/>
          </a:p>
          <a:p>
            <a:pPr eaLnBrk="1" hangingPunct="1"/>
            <a:r>
              <a:rPr lang="en-US" smtClean="0"/>
              <a:t>source:   OECD, United Nations, as reported in forthcoming 5</a:t>
            </a:r>
            <a:r>
              <a:rPr lang="en-US" baseline="30000" smtClean="0"/>
              <a:t>th</a:t>
            </a:r>
            <a:r>
              <a:rPr lang="en-US" smtClean="0"/>
              <a:t> edition of </a:t>
            </a:r>
            <a:r>
              <a:rPr lang="en-US" i="1" smtClean="0"/>
              <a:t>Principles of Economics</a:t>
            </a:r>
            <a:r>
              <a:rPr lang="en-US" smtClean="0"/>
              <a:t>, by N. Gregory Mankiw.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B9E1BE94-3802-4663-AC1F-03EB56A3FBC0}" type="slidenum">
              <a:rPr lang="en-US" smtClean="0">
                <a:cs typeface="Arial" charset="0"/>
              </a:rPr>
              <a:pPr/>
              <a:t>10</a:t>
            </a:fld>
            <a:endParaRPr lang="en-US" smtClean="0">
              <a:cs typeface="Arial" charset="0"/>
            </a:endParaRPr>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BBA9F7C-561B-40B9-A081-8C4549BDD6F7}" type="slidenum">
              <a:rPr lang="en-US" sz="1200"/>
              <a:pPr algn="r"/>
              <a:t>10</a:t>
            </a:fld>
            <a:endParaRPr lang="en-US" sz="1200"/>
          </a:p>
        </p:txBody>
      </p:sp>
      <p:sp>
        <p:nvSpPr>
          <p:cNvPr id="29699" name="Rectangle 2"/>
          <p:cNvSpPr>
            <a:spLocks noGrp="1" noRot="1" noChangeArrowheads="1" noTextEdit="1"/>
          </p:cNvSpPr>
          <p:nvPr>
            <p:ph type="sldImg"/>
          </p:nvPr>
        </p:nvSpPr>
        <p:spPr>
          <a:xfrm>
            <a:off x="1143000" y="534988"/>
            <a:ext cx="4572000" cy="3429000"/>
          </a:xfrm>
          <a:ln/>
        </p:spPr>
      </p:sp>
      <p:sp>
        <p:nvSpPr>
          <p:cNvPr id="29700"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individual income tax is the largest source of revenue for the U.S. federal government.  </a:t>
            </a:r>
          </a:p>
          <a:p>
            <a:pPr eaLnBrk="1" hangingPunct="1"/>
            <a:endParaRPr lang="en-US" smtClean="0"/>
          </a:p>
          <a:p>
            <a:pPr eaLnBrk="1" hangingPunct="1"/>
            <a:r>
              <a:rPr lang="en-US" smtClean="0"/>
              <a:t>Social insurance taxes (Social Security, Medicare, etc) run a close second.  </a:t>
            </a:r>
          </a:p>
          <a:p>
            <a:pPr eaLnBrk="1" hangingPunct="1"/>
            <a:endParaRPr lang="en-US" smtClean="0"/>
          </a:p>
          <a:p>
            <a:pPr eaLnBrk="1" hangingPunct="1"/>
            <a:r>
              <a:rPr lang="en-US" smtClean="0"/>
              <a:t>Source:  Economic Report of the President, 2008 (Table B80, and 2006 population from Table B34)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256EC84-6798-4BF0-ACB8-C814103E736C}" type="slidenum">
              <a:rPr lang="en-US" smtClean="0">
                <a:cs typeface="Arial" charset="0"/>
              </a:rPr>
              <a:pPr/>
              <a:t>11</a:t>
            </a:fld>
            <a:endParaRPr lang="en-US" smtClean="0">
              <a:cs typeface="Arial" charset="0"/>
            </a:endParaRPr>
          </a:p>
        </p:txBody>
      </p:sp>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B9974C9-849C-4B8A-9613-C333AE29FC84}" type="slidenum">
              <a:rPr lang="en-US" sz="1200"/>
              <a:pPr algn="r"/>
              <a:t>11</a:t>
            </a:fld>
            <a:endParaRPr lang="en-US" sz="1200"/>
          </a:p>
        </p:txBody>
      </p:sp>
      <p:sp>
        <p:nvSpPr>
          <p:cNvPr id="31747" name="Rectangle 2"/>
          <p:cNvSpPr>
            <a:spLocks noGrp="1" noRot="1" noChangeArrowheads="1" noTextEdit="1"/>
          </p:cNvSpPr>
          <p:nvPr>
            <p:ph type="sldImg"/>
          </p:nvPr>
        </p:nvSpPr>
        <p:spPr>
          <a:xfrm>
            <a:off x="1143000" y="534988"/>
            <a:ext cx="4572000" cy="3429000"/>
          </a:xfrm>
          <a:ln/>
        </p:spPr>
      </p:sp>
      <p:sp>
        <p:nvSpPr>
          <p:cNvPr id="31748"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most important revenue sources for state and local governments are funds from the federal government and revenue from sales and property taxes.  Income taxes are also important in many states.  </a:t>
            </a:r>
          </a:p>
          <a:p>
            <a:pPr eaLnBrk="1" hangingPunct="1"/>
            <a:endParaRPr lang="en-US" smtClean="0"/>
          </a:p>
          <a:p>
            <a:pPr eaLnBrk="1" hangingPunct="1"/>
            <a:r>
              <a:rPr lang="en-US" smtClean="0"/>
              <a:t>Source:  Department of Commerce, Bureau of the Census.  “Federal, State, and Local Governments Quarterly Summary of State and Local Government Tax Revenue.”  Table 1.  </a:t>
            </a:r>
          </a:p>
          <a:p>
            <a:pPr eaLnBrk="1" hangingPunct="1"/>
            <a:r>
              <a:rPr lang="en-US" smtClean="0"/>
              <a:t>http://www.census.gov/govs/www/qtax.html</a:t>
            </a:r>
          </a:p>
          <a:p>
            <a:pPr eaLnBrk="1" hangingPunct="1"/>
            <a:endParaRPr lang="en-US" smtClean="0"/>
          </a:p>
          <a:p>
            <a:pPr eaLnBrk="1" hangingPunct="1"/>
            <a:r>
              <a:rPr lang="en-US" smtClean="0"/>
              <a:t>Note:  “Other” includes taxes on gas and alcoholic beverages, drivers license fees, and “all other.”  </a:t>
            </a:r>
          </a:p>
          <a:p>
            <a:pPr eaLnBrk="1" hangingPunct="1"/>
            <a:endParaRPr lang="en-US" smtClean="0"/>
          </a:p>
          <a:p>
            <a:pPr eaLnBrk="1" hangingPunct="1"/>
            <a:r>
              <a:rPr lang="en-US" smtClean="0"/>
              <a:t>Note:  The corresponding table in the textbook and in last year’s edition of this PowerPoint presentation included “from federal government” as an additional category of state and local receipts.  The data source used was the Economic Report of the President.  In preparing this 2008 update, I checked the 2008 ERP and it does not update the state and local government receipts data:  the most recent in the ERP is still from 2005.  I found 2007 data at the Census Bureau website (URL given above), but it didn’t include the revenues states and local governments receive from the federal government.  If you wish, you can tell your students that states and local governments receive funds from the federal government amounting to approximately 23% of their total receipts (the 23% is as of 2005 – it’s probably different now, but not much).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0" y="6445250"/>
            <a:ext cx="9144000" cy="336550"/>
          </a:xfrm>
          <a:prstGeom prst="rect">
            <a:avLst/>
          </a:prstGeom>
          <a:noFill/>
          <a:ln w="9525">
            <a:noFill/>
            <a:miter lim="800000"/>
            <a:headEnd/>
            <a:tailEnd/>
          </a:ln>
        </p:spPr>
        <p:txBody>
          <a:bodyPr>
            <a:spAutoFit/>
          </a:bodyPr>
          <a:lstStyle/>
          <a:p>
            <a:pPr algn="ctr">
              <a:spcBef>
                <a:spcPct val="50000"/>
              </a:spcBef>
              <a:defRPr/>
            </a:pPr>
            <a:r>
              <a:rPr lang="en-US" sz="1600" i="1">
                <a:solidFill>
                  <a:srgbClr val="969696"/>
                </a:solidFill>
                <a:latin typeface="Times New Roman" pitchFamily="18" charset="0"/>
              </a:rPr>
              <a:t>© 2009 South-Western, a part of Cengage Learning, all rights reserved</a:t>
            </a:r>
          </a:p>
        </p:txBody>
      </p:sp>
      <p:sp>
        <p:nvSpPr>
          <p:cNvPr id="5" name="TextBox 6"/>
          <p:cNvSpPr txBox="1">
            <a:spLocks noChangeArrowheads="1"/>
          </p:cNvSpPr>
          <p:nvPr userDrawn="1"/>
        </p:nvSpPr>
        <p:spPr bwMode="auto">
          <a:xfrm>
            <a:off x="327025" y="301625"/>
            <a:ext cx="1958975" cy="427038"/>
          </a:xfrm>
          <a:prstGeom prst="rect">
            <a:avLst/>
          </a:prstGeom>
          <a:noFill/>
          <a:ln w="9525">
            <a:noFill/>
            <a:miter lim="800000"/>
            <a:headEnd/>
            <a:tailEnd/>
          </a:ln>
        </p:spPr>
        <p:txBody>
          <a:bodyPr>
            <a:spAutoFit/>
          </a:bodyPr>
          <a:lstStyle/>
          <a:p>
            <a:pPr>
              <a:defRPr/>
            </a:pPr>
            <a:r>
              <a:rPr lang="en-US" sz="2200">
                <a:solidFill>
                  <a:srgbClr val="008080"/>
                </a:solidFill>
                <a:latin typeface="Tahoma" pitchFamily="34" charset="0"/>
              </a:rPr>
              <a:t>C H A P T E R</a:t>
            </a:r>
          </a:p>
        </p:txBody>
      </p:sp>
      <p:sp>
        <p:nvSpPr>
          <p:cNvPr id="6146" name="Rectangle 2"/>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endParaRPr lang="en-US"/>
          </a:p>
        </p:txBody>
      </p:sp>
      <p:sp>
        <p:nvSpPr>
          <p:cNvPr id="6147" name="Rectangle 3"/>
          <p:cNvSpPr>
            <a:spLocks noGrp="1" noChangeArrowheads="1"/>
          </p:cNvSpPr>
          <p:nvPr>
            <p:ph type="subTitle" idx="1"/>
          </p:nvPr>
        </p:nvSpPr>
        <p:spPr>
          <a:xfrm>
            <a:off x="1987550" y="130175"/>
            <a:ext cx="1219200" cy="990600"/>
          </a:xfrm>
        </p:spPr>
        <p:txBody>
          <a:bodyPr/>
          <a:lstStyle>
            <a:lvl1pPr marL="0" indent="0" algn="ctr">
              <a:buFont typeface="Wingdings" pitchFamily="2" charset="2"/>
              <a:buNone/>
              <a:defRPr sz="5800" i="1">
                <a:solidFill>
                  <a:srgbClr val="008080"/>
                </a:solidFill>
                <a:latin typeface="Tahoma" pitchFamily="34" charset="0"/>
              </a:defRPr>
            </a:lvl1pPr>
          </a:lstStyle>
          <a:p>
            <a:r>
              <a:rPr lang="en-US"/>
              <a:t>34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5" name="Rectangle 6"/>
          <p:cNvSpPr>
            <a:spLocks noGrp="1" noChangeArrowheads="1"/>
          </p:cNvSpPr>
          <p:nvPr>
            <p:ph type="sldNum" sz="quarter" idx="11"/>
          </p:nvPr>
        </p:nvSpPr>
        <p:spPr>
          <a:ln/>
        </p:spPr>
        <p:txBody>
          <a:bodyPr/>
          <a:lstStyle>
            <a:lvl1pPr>
              <a:defRPr/>
            </a:lvl1pPr>
          </a:lstStyle>
          <a:p>
            <a:pPr>
              <a:defRPr/>
            </a:pPr>
            <a:fld id="{6D7F77AA-67A8-4B9A-B119-5D9E5407EC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52413"/>
            <a:ext cx="210185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52413"/>
            <a:ext cx="6156325" cy="5873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5" name="Rectangle 6"/>
          <p:cNvSpPr>
            <a:spLocks noGrp="1" noChangeArrowheads="1"/>
          </p:cNvSpPr>
          <p:nvPr>
            <p:ph type="sldNum" sz="quarter" idx="11"/>
          </p:nvPr>
        </p:nvSpPr>
        <p:spPr>
          <a:ln/>
        </p:spPr>
        <p:txBody>
          <a:bodyPr/>
          <a:lstStyle>
            <a:lvl1pPr>
              <a:defRPr/>
            </a:lvl1pPr>
          </a:lstStyle>
          <a:p>
            <a:pPr>
              <a:defRPr/>
            </a:pPr>
            <a:fld id="{794712F0-4249-40AA-BD1D-E31941869C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5" name="Rectangle 6"/>
          <p:cNvSpPr>
            <a:spLocks noGrp="1" noChangeArrowheads="1"/>
          </p:cNvSpPr>
          <p:nvPr>
            <p:ph type="sldNum" sz="quarter" idx="11"/>
          </p:nvPr>
        </p:nvSpPr>
        <p:spPr>
          <a:ln/>
        </p:spPr>
        <p:txBody>
          <a:bodyPr/>
          <a:lstStyle>
            <a:lvl1pPr>
              <a:defRPr/>
            </a:lvl1pPr>
          </a:lstStyle>
          <a:p>
            <a:pPr>
              <a:defRPr/>
            </a:pPr>
            <a:fld id="{DF7DC211-F9CA-49AD-B09C-5862380A29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5" name="Rectangle 6"/>
          <p:cNvSpPr>
            <a:spLocks noGrp="1" noChangeArrowheads="1"/>
          </p:cNvSpPr>
          <p:nvPr>
            <p:ph type="sldNum" sz="quarter" idx="11"/>
          </p:nvPr>
        </p:nvSpPr>
        <p:spPr>
          <a:ln/>
        </p:spPr>
        <p:txBody>
          <a:bodyPr/>
          <a:lstStyle>
            <a:lvl1pPr>
              <a:defRPr/>
            </a:lvl1pPr>
          </a:lstStyle>
          <a:p>
            <a:pPr>
              <a:defRPr/>
            </a:pPr>
            <a:fld id="{FA5DAE34-0D90-4024-B8DB-B69EFEE45A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3063" y="1008063"/>
            <a:ext cx="4079875"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5338" y="1008063"/>
            <a:ext cx="4081462"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6" name="Rectangle 6"/>
          <p:cNvSpPr>
            <a:spLocks noGrp="1" noChangeArrowheads="1"/>
          </p:cNvSpPr>
          <p:nvPr>
            <p:ph type="sldNum" sz="quarter" idx="11"/>
          </p:nvPr>
        </p:nvSpPr>
        <p:spPr>
          <a:ln/>
        </p:spPr>
        <p:txBody>
          <a:bodyPr/>
          <a:lstStyle>
            <a:lvl1pPr>
              <a:defRPr/>
            </a:lvl1pPr>
          </a:lstStyle>
          <a:p>
            <a:pPr>
              <a:defRPr/>
            </a:pPr>
            <a:fld id="{5BADCA9E-15D7-41F8-8281-AB028A10A9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8" name="Rectangle 6"/>
          <p:cNvSpPr>
            <a:spLocks noGrp="1" noChangeArrowheads="1"/>
          </p:cNvSpPr>
          <p:nvPr>
            <p:ph type="sldNum" sz="quarter" idx="11"/>
          </p:nvPr>
        </p:nvSpPr>
        <p:spPr>
          <a:ln/>
        </p:spPr>
        <p:txBody>
          <a:bodyPr/>
          <a:lstStyle>
            <a:lvl1pPr>
              <a:defRPr/>
            </a:lvl1pPr>
          </a:lstStyle>
          <a:p>
            <a:pPr>
              <a:defRPr/>
            </a:pPr>
            <a:fld id="{AD490894-D617-4ED7-B8C9-FB55AB8122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4" name="Rectangle 6"/>
          <p:cNvSpPr>
            <a:spLocks noGrp="1" noChangeArrowheads="1"/>
          </p:cNvSpPr>
          <p:nvPr>
            <p:ph type="sldNum" sz="quarter" idx="11"/>
          </p:nvPr>
        </p:nvSpPr>
        <p:spPr>
          <a:ln/>
        </p:spPr>
        <p:txBody>
          <a:bodyPr/>
          <a:lstStyle>
            <a:lvl1pPr>
              <a:defRPr/>
            </a:lvl1pPr>
          </a:lstStyle>
          <a:p>
            <a:pPr>
              <a:defRPr/>
            </a:pPr>
            <a:fld id="{4C8B23CC-0C8F-41AF-A867-140DCB69DD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3" name="Rectangle 6"/>
          <p:cNvSpPr>
            <a:spLocks noGrp="1" noChangeArrowheads="1"/>
          </p:cNvSpPr>
          <p:nvPr>
            <p:ph type="sldNum" sz="quarter" idx="11"/>
          </p:nvPr>
        </p:nvSpPr>
        <p:spPr>
          <a:ln/>
        </p:spPr>
        <p:txBody>
          <a:bodyPr/>
          <a:lstStyle>
            <a:lvl1pPr>
              <a:defRPr/>
            </a:lvl1pPr>
          </a:lstStyle>
          <a:p>
            <a:pPr>
              <a:defRPr/>
            </a:pPr>
            <a:fld id="{5F8F9341-E751-4D7E-AF0C-7EDA8D1741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6" name="Rectangle 6"/>
          <p:cNvSpPr>
            <a:spLocks noGrp="1" noChangeArrowheads="1"/>
          </p:cNvSpPr>
          <p:nvPr>
            <p:ph type="sldNum" sz="quarter" idx="11"/>
          </p:nvPr>
        </p:nvSpPr>
        <p:spPr>
          <a:ln/>
        </p:spPr>
        <p:txBody>
          <a:bodyPr/>
          <a:lstStyle>
            <a:lvl1pPr>
              <a:defRPr/>
            </a:lvl1pPr>
          </a:lstStyle>
          <a:p>
            <a:pPr>
              <a:defRPr/>
            </a:pPr>
            <a:fld id="{0367C191-4FF2-4FCF-BE63-82B5A5EF82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THE DESIGN OF THE TAX SYSTEM</a:t>
            </a:r>
          </a:p>
        </p:txBody>
      </p:sp>
      <p:sp>
        <p:nvSpPr>
          <p:cNvPr id="6" name="Rectangle 6"/>
          <p:cNvSpPr>
            <a:spLocks noGrp="1" noChangeArrowheads="1"/>
          </p:cNvSpPr>
          <p:nvPr>
            <p:ph type="sldNum" sz="quarter" idx="11"/>
          </p:nvPr>
        </p:nvSpPr>
        <p:spPr>
          <a:ln/>
        </p:spPr>
        <p:txBody>
          <a:bodyPr/>
          <a:lstStyle>
            <a:lvl1pPr>
              <a:defRPr/>
            </a:lvl1pPr>
          </a:lstStyle>
          <a:p>
            <a:pPr>
              <a:defRPr/>
            </a:pPr>
            <a:fld id="{60076FBB-C401-4C26-A813-B976C4BE4F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252413"/>
            <a:ext cx="8410575" cy="68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4099" name="Rectangle 3"/>
          <p:cNvSpPr>
            <a:spLocks noGrp="1" noChangeArrowheads="1"/>
          </p:cNvSpPr>
          <p:nvPr>
            <p:ph type="body" idx="1"/>
          </p:nvPr>
        </p:nvSpPr>
        <p:spPr bwMode="auto">
          <a:xfrm>
            <a:off x="373063" y="1008063"/>
            <a:ext cx="8313737" cy="5118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285750" y="6392863"/>
            <a:ext cx="7335838" cy="366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i="1">
                <a:solidFill>
                  <a:srgbClr val="777777"/>
                </a:solidFill>
                <a:cs typeface="+mn-cs"/>
              </a:defRPr>
            </a:lvl1pPr>
          </a:lstStyle>
          <a:p>
            <a:pPr>
              <a:defRPr/>
            </a:pPr>
            <a:r>
              <a:rPr lang="en-US"/>
              <a:t>THE DESIGN OF THE TAX SYSTEM</a:t>
            </a:r>
          </a:p>
        </p:txBody>
      </p:sp>
      <p:sp>
        <p:nvSpPr>
          <p:cNvPr id="4102" name="Rectangle 6"/>
          <p:cNvSpPr>
            <a:spLocks noGrp="1" noChangeArrowheads="1"/>
          </p:cNvSpPr>
          <p:nvPr>
            <p:ph type="sldNum" sz="quarter" idx="4"/>
          </p:nvPr>
        </p:nvSpPr>
        <p:spPr bwMode="auto">
          <a:xfrm>
            <a:off x="8302625" y="6375400"/>
            <a:ext cx="684213" cy="36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700">
                <a:solidFill>
                  <a:srgbClr val="777777"/>
                </a:solidFill>
                <a:cs typeface="+mn-cs"/>
              </a:defRPr>
            </a:lvl1pPr>
          </a:lstStyle>
          <a:p>
            <a:pPr>
              <a:defRPr/>
            </a:pPr>
            <a:fld id="{4E16F73B-0C01-4620-9AD6-22460CFA23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eaLnBrk="0" fontAlgn="base" hangingPunct="0">
        <a:spcBef>
          <a:spcPct val="0"/>
        </a:spcBef>
        <a:spcAft>
          <a:spcPct val="0"/>
        </a:spcAft>
        <a:defRPr sz="3800" b="1">
          <a:solidFill>
            <a:srgbClr val="333399"/>
          </a:solidFill>
          <a:latin typeface="+mj-lt"/>
          <a:ea typeface="+mj-ea"/>
          <a:cs typeface="+mj-cs"/>
        </a:defRPr>
      </a:lvl1pPr>
      <a:lvl2pPr algn="ctr" rtl="0" eaLnBrk="0" fontAlgn="base" hangingPunct="0">
        <a:spcBef>
          <a:spcPct val="0"/>
        </a:spcBef>
        <a:spcAft>
          <a:spcPct val="0"/>
        </a:spcAft>
        <a:defRPr sz="3800" b="1">
          <a:solidFill>
            <a:srgbClr val="333399"/>
          </a:solidFill>
          <a:latin typeface="Book Antiqua" pitchFamily="18" charset="0"/>
        </a:defRPr>
      </a:lvl2pPr>
      <a:lvl3pPr algn="ctr" rtl="0" eaLnBrk="0" fontAlgn="base" hangingPunct="0">
        <a:spcBef>
          <a:spcPct val="0"/>
        </a:spcBef>
        <a:spcAft>
          <a:spcPct val="0"/>
        </a:spcAft>
        <a:defRPr sz="3800" b="1">
          <a:solidFill>
            <a:srgbClr val="333399"/>
          </a:solidFill>
          <a:latin typeface="Book Antiqua" pitchFamily="18" charset="0"/>
        </a:defRPr>
      </a:lvl3pPr>
      <a:lvl4pPr algn="ctr" rtl="0" eaLnBrk="0" fontAlgn="base" hangingPunct="0">
        <a:spcBef>
          <a:spcPct val="0"/>
        </a:spcBef>
        <a:spcAft>
          <a:spcPct val="0"/>
        </a:spcAft>
        <a:defRPr sz="3800" b="1">
          <a:solidFill>
            <a:srgbClr val="333399"/>
          </a:solidFill>
          <a:latin typeface="Book Antiqua" pitchFamily="18" charset="0"/>
        </a:defRPr>
      </a:lvl4pPr>
      <a:lvl5pPr algn="ctr" rtl="0" eaLnBrk="0" fontAlgn="base" hangingPunct="0">
        <a:spcBef>
          <a:spcPct val="0"/>
        </a:spcBef>
        <a:spcAft>
          <a:spcPct val="0"/>
        </a:spcAft>
        <a:defRPr sz="3800" b="1">
          <a:solidFill>
            <a:srgbClr val="333399"/>
          </a:solidFill>
          <a:latin typeface="Book Antiqua" pitchFamily="18" charset="0"/>
        </a:defRPr>
      </a:lvl5pPr>
      <a:lvl6pPr marL="457200" algn="ctr" rtl="0" fontAlgn="base">
        <a:spcBef>
          <a:spcPct val="0"/>
        </a:spcBef>
        <a:spcAft>
          <a:spcPct val="0"/>
        </a:spcAft>
        <a:defRPr sz="3800" b="1">
          <a:solidFill>
            <a:srgbClr val="333399"/>
          </a:solidFill>
          <a:latin typeface="Book Antiqua" pitchFamily="18" charset="0"/>
        </a:defRPr>
      </a:lvl6pPr>
      <a:lvl7pPr marL="914400" algn="ctr" rtl="0" fontAlgn="base">
        <a:spcBef>
          <a:spcPct val="0"/>
        </a:spcBef>
        <a:spcAft>
          <a:spcPct val="0"/>
        </a:spcAft>
        <a:defRPr sz="3800" b="1">
          <a:solidFill>
            <a:srgbClr val="333399"/>
          </a:solidFill>
          <a:latin typeface="Book Antiqua" pitchFamily="18" charset="0"/>
        </a:defRPr>
      </a:lvl7pPr>
      <a:lvl8pPr marL="1371600" algn="ctr" rtl="0" fontAlgn="base">
        <a:spcBef>
          <a:spcPct val="0"/>
        </a:spcBef>
        <a:spcAft>
          <a:spcPct val="0"/>
        </a:spcAft>
        <a:defRPr sz="3800" b="1">
          <a:solidFill>
            <a:srgbClr val="333399"/>
          </a:solidFill>
          <a:latin typeface="Book Antiqua" pitchFamily="18" charset="0"/>
        </a:defRPr>
      </a:lvl8pPr>
      <a:lvl9pPr marL="1828800" algn="ctr" rtl="0" fontAlgn="base">
        <a:spcBef>
          <a:spcPct val="0"/>
        </a:spcBef>
        <a:spcAft>
          <a:spcPct val="0"/>
        </a:spcAft>
        <a:defRPr sz="3800" b="1">
          <a:solidFill>
            <a:srgbClr val="333399"/>
          </a:solidFill>
          <a:latin typeface="Book Antiqua" pitchFamily="18" charset="0"/>
        </a:defRPr>
      </a:lvl9pPr>
    </p:titleStyle>
    <p:bodyStyle>
      <a:lvl1pPr marL="342900" indent="-342900" algn="l" rtl="0" eaLnBrk="0" fontAlgn="base" hangingPunct="0">
        <a:lnSpc>
          <a:spcPct val="105000"/>
        </a:lnSpc>
        <a:spcBef>
          <a:spcPct val="45000"/>
        </a:spcBef>
        <a:spcAft>
          <a:spcPct val="0"/>
        </a:spcAft>
        <a:buClr>
          <a:srgbClr val="339966"/>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15000"/>
        </a:spcBef>
        <a:spcAft>
          <a:spcPct val="0"/>
        </a:spcAft>
        <a:buClr>
          <a:srgbClr val="996633"/>
        </a:buClr>
        <a:buSzPct val="120000"/>
        <a:buFont typeface="Wingdings" pitchFamily="2" charset="2"/>
        <a:buChar char="§"/>
        <a:defRPr sz="2700">
          <a:solidFill>
            <a:schemeClr val="tx1"/>
          </a:solidFill>
          <a:latin typeface="+mn-lt"/>
        </a:defRPr>
      </a:lvl2pPr>
      <a:lvl3pPr marL="1143000" indent="-228600" algn="l" rtl="0" eaLnBrk="0" fontAlgn="base" hangingPunct="0">
        <a:spcBef>
          <a:spcPct val="15000"/>
        </a:spcBef>
        <a:spcAft>
          <a:spcPct val="0"/>
        </a:spcAft>
        <a:buClr>
          <a:srgbClr val="339966"/>
        </a:buClr>
        <a:buSzPct val="120000"/>
        <a:buFont typeface="Wingdings" pitchFamily="2" charset="2"/>
        <a:buChar char="§"/>
        <a:defRPr sz="2500">
          <a:solidFill>
            <a:schemeClr val="tx1"/>
          </a:solidFill>
          <a:latin typeface="+mn-lt"/>
        </a:defRPr>
      </a:lvl3pPr>
      <a:lvl4pPr marL="1600200" indent="-228600" algn="l" rtl="0" eaLnBrk="0" fontAlgn="base" hangingPunct="0">
        <a:spcBef>
          <a:spcPct val="15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Program%20Files/TurningPoint/2003/Questions.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descr="Mankiw_brshstroke_rust"/>
          <p:cNvPicPr>
            <a:picLocks noChangeAspect="1" noChangeArrowheads="1"/>
          </p:cNvPicPr>
          <p:nvPr/>
        </p:nvPicPr>
        <p:blipFill>
          <a:blip r:embed="rId3"/>
          <a:srcRect/>
          <a:stretch>
            <a:fillRect/>
          </a:stretch>
        </p:blipFill>
        <p:spPr bwMode="auto">
          <a:xfrm>
            <a:off x="0" y="906463"/>
            <a:ext cx="9144000" cy="5097462"/>
          </a:xfrm>
          <a:prstGeom prst="rect">
            <a:avLst/>
          </a:prstGeom>
          <a:noFill/>
          <a:ln w="9525">
            <a:noFill/>
            <a:miter lim="800000"/>
            <a:headEnd/>
            <a:tailEnd/>
          </a:ln>
        </p:spPr>
      </p:pic>
      <p:sp>
        <p:nvSpPr>
          <p:cNvPr id="16386" name="Rectangle 2"/>
          <p:cNvSpPr>
            <a:spLocks noGrp="1" noChangeArrowheads="1"/>
          </p:cNvSpPr>
          <p:nvPr>
            <p:ph type="ctrTitle"/>
          </p:nvPr>
        </p:nvSpPr>
        <p:spPr>
          <a:xfrm>
            <a:off x="0" y="1501775"/>
            <a:ext cx="9144000" cy="1470025"/>
          </a:xfrm>
        </p:spPr>
        <p:txBody>
          <a:bodyPr/>
          <a:lstStyle/>
          <a:p>
            <a:pPr eaLnBrk="1" hangingPunct="1">
              <a:defRPr/>
            </a:pPr>
            <a:r>
              <a:rPr lang="en-US" sz="4600"/>
              <a:t>The Design of the Tax System</a:t>
            </a:r>
          </a:p>
        </p:txBody>
      </p:sp>
      <p:sp>
        <p:nvSpPr>
          <p:cNvPr id="14339" name="TextBox 9"/>
          <p:cNvSpPr txBox="1">
            <a:spLocks noChangeArrowheads="1"/>
          </p:cNvSpPr>
          <p:nvPr/>
        </p:nvSpPr>
        <p:spPr bwMode="auto">
          <a:xfrm>
            <a:off x="1811338" y="3060700"/>
            <a:ext cx="6707187" cy="1189038"/>
          </a:xfrm>
          <a:prstGeom prst="rect">
            <a:avLst/>
          </a:prstGeom>
          <a:noFill/>
          <a:ln w="9525">
            <a:noFill/>
            <a:miter lim="800000"/>
            <a:headEnd/>
            <a:tailEnd/>
          </a:ln>
        </p:spPr>
        <p:txBody>
          <a:bodyPr>
            <a:spAutoFit/>
          </a:bodyPr>
          <a:lstStyle/>
          <a:p>
            <a:r>
              <a:rPr lang="en-US" sz="7200">
                <a:latin typeface="Book Antiqua" pitchFamily="18" charset="0"/>
              </a:rPr>
              <a:t>E</a:t>
            </a:r>
            <a:r>
              <a:rPr lang="en-US" sz="6400">
                <a:latin typeface="Book Antiqua" pitchFamily="18" charset="0"/>
              </a:rPr>
              <a:t>conomics</a:t>
            </a:r>
          </a:p>
        </p:txBody>
      </p:sp>
      <p:sp>
        <p:nvSpPr>
          <p:cNvPr id="11" name="TextBox 10"/>
          <p:cNvSpPr txBox="1"/>
          <p:nvPr/>
        </p:nvSpPr>
        <p:spPr>
          <a:xfrm>
            <a:off x="2478088" y="3205163"/>
            <a:ext cx="4681537" cy="350837"/>
          </a:xfrm>
          <a:prstGeom prst="rect">
            <a:avLst/>
          </a:prstGeom>
          <a:noFill/>
        </p:spPr>
        <p:txBody>
          <a:bodyPr>
            <a:spAutoFit/>
          </a:bodyPr>
          <a:lstStyle/>
          <a:p>
            <a:pPr>
              <a:defRPr/>
            </a:pPr>
            <a:r>
              <a:rPr lang="en-US" sz="1700">
                <a:solidFill>
                  <a:schemeClr val="bg1"/>
                </a:solidFill>
                <a:effectLst>
                  <a:outerShdw blurRad="38100" dist="38100" dir="2700000" algn="tl">
                    <a:srgbClr val="C0C0C0"/>
                  </a:outerShdw>
                </a:effectLst>
                <a:latin typeface="Tahoma" pitchFamily="34" charset="0"/>
              </a:rPr>
              <a:t>P R I N C I P L E S   O F</a:t>
            </a:r>
          </a:p>
        </p:txBody>
      </p:sp>
      <p:sp>
        <p:nvSpPr>
          <p:cNvPr id="14" name="TextBox 13"/>
          <p:cNvSpPr txBox="1"/>
          <p:nvPr/>
        </p:nvSpPr>
        <p:spPr>
          <a:xfrm>
            <a:off x="3233738" y="3932238"/>
            <a:ext cx="4516437" cy="641350"/>
          </a:xfrm>
          <a:prstGeom prst="rect">
            <a:avLst/>
          </a:prstGeom>
          <a:noFill/>
        </p:spPr>
        <p:txBody>
          <a:bodyPr>
            <a:spAutoFit/>
          </a:bodyPr>
          <a:lstStyle/>
          <a:p>
            <a:pPr>
              <a:defRPr/>
            </a:pPr>
            <a:r>
              <a:rPr lang="en-US" sz="3600">
                <a:solidFill>
                  <a:schemeClr val="bg1"/>
                </a:solidFill>
                <a:effectLst>
                  <a:outerShdw blurRad="38100" dist="38100" dir="2700000" algn="tl">
                    <a:srgbClr val="C0C0C0"/>
                  </a:outerShdw>
                </a:effectLst>
                <a:latin typeface="Tahoma" pitchFamily="34" charset="0"/>
              </a:rPr>
              <a:t>N. Gregory Mankiw</a:t>
            </a:r>
          </a:p>
        </p:txBody>
      </p:sp>
      <p:sp>
        <p:nvSpPr>
          <p:cNvPr id="14342" name="TextBox 12"/>
          <p:cNvSpPr txBox="1">
            <a:spLocks noChangeArrowheads="1"/>
          </p:cNvSpPr>
          <p:nvPr/>
        </p:nvSpPr>
        <p:spPr bwMode="auto">
          <a:xfrm>
            <a:off x="128588" y="5399088"/>
            <a:ext cx="8875712" cy="946150"/>
          </a:xfrm>
          <a:prstGeom prst="rect">
            <a:avLst/>
          </a:prstGeom>
          <a:noFill/>
          <a:ln w="9525">
            <a:noFill/>
            <a:miter lim="800000"/>
            <a:headEnd/>
            <a:tailEnd/>
          </a:ln>
        </p:spPr>
        <p:txBody>
          <a:bodyPr>
            <a:spAutoFit/>
          </a:bodyPr>
          <a:lstStyle/>
          <a:p>
            <a:pPr algn="ctr"/>
            <a:r>
              <a:rPr lang="en-US" sz="2800">
                <a:solidFill>
                  <a:srgbClr val="008080"/>
                </a:solidFill>
                <a:ea typeface="Arial Unicode MS"/>
                <a:cs typeface="Arial Unicode MS"/>
              </a:rPr>
              <a:t>Premium PowerPoint Slides </a:t>
            </a:r>
            <a:br>
              <a:rPr lang="en-US" sz="2800">
                <a:solidFill>
                  <a:srgbClr val="008080"/>
                </a:solidFill>
                <a:ea typeface="Arial Unicode MS"/>
                <a:cs typeface="Arial Unicode MS"/>
              </a:rPr>
            </a:br>
            <a:r>
              <a:rPr lang="en-US" sz="2800">
                <a:solidFill>
                  <a:srgbClr val="008080"/>
                </a:solidFill>
                <a:ea typeface="Arial Unicode MS"/>
                <a:cs typeface="Arial Unicode MS"/>
              </a:rPr>
              <a:t>by Ron Cronovich</a:t>
            </a:r>
          </a:p>
        </p:txBody>
      </p:sp>
      <p:sp>
        <p:nvSpPr>
          <p:cNvPr id="14343" name="Rectangle 11"/>
          <p:cNvSpPr>
            <a:spLocks noGrp="1" noChangeArrowheads="1"/>
          </p:cNvSpPr>
          <p:nvPr>
            <p:ph type="subTitle" idx="1"/>
          </p:nvPr>
        </p:nvSpPr>
        <p:spPr>
          <a:xfrm>
            <a:off x="2187575" y="152400"/>
            <a:ext cx="1158875" cy="990600"/>
          </a:xfrm>
        </p:spPr>
        <p:txBody>
          <a:bodyPr tIns="0" bIns="0"/>
          <a:lstStyle/>
          <a:p>
            <a:pPr algn="l" eaLnBrk="1" hangingPunct="1"/>
            <a:r>
              <a:rPr lang="en-US" smtClean="0"/>
              <a:t>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26626" name="Slide Number Placeholder 2"/>
          <p:cNvSpPr>
            <a:spLocks noGrp="1"/>
          </p:cNvSpPr>
          <p:nvPr>
            <p:ph type="sldNum" sz="quarter" idx="11"/>
          </p:nvPr>
        </p:nvSpPr>
        <p:spPr>
          <a:noFill/>
        </p:spPr>
        <p:txBody>
          <a:bodyPr/>
          <a:lstStyle/>
          <a:p>
            <a:fld id="{85A1B4FF-F2AE-475A-B405-CB78A5ACF987}" type="slidenum">
              <a:rPr lang="en-US" smtClean="0">
                <a:cs typeface="Arial" charset="0"/>
              </a:rPr>
              <a:pPr/>
              <a:t>9</a:t>
            </a:fld>
            <a:endParaRPr lang="en-US" smtClean="0">
              <a:cs typeface="Arial" charset="0"/>
            </a:endParaRPr>
          </a:p>
        </p:txBody>
      </p:sp>
      <p:sp>
        <p:nvSpPr>
          <p:cNvPr id="26627" name="Rectangle 4"/>
          <p:cNvSpPr>
            <a:spLocks noGrp="1" noChangeArrowheads="1"/>
          </p:cNvSpPr>
          <p:nvPr>
            <p:ph type="title" idx="4294967295"/>
          </p:nvPr>
        </p:nvSpPr>
        <p:spPr>
          <a:xfrm>
            <a:off x="414338" y="282575"/>
            <a:ext cx="2533650" cy="1939925"/>
          </a:xfrm>
        </p:spPr>
        <p:txBody>
          <a:bodyPr/>
          <a:lstStyle/>
          <a:p>
            <a:pPr algn="r" eaLnBrk="1" hangingPunct="1"/>
            <a:r>
              <a:rPr lang="en-US" sz="3200" smtClean="0"/>
              <a:t>Total </a:t>
            </a:r>
            <a:br>
              <a:rPr lang="en-US" sz="3200" smtClean="0"/>
            </a:br>
            <a:r>
              <a:rPr lang="en-US" sz="3200" smtClean="0"/>
              <a:t>Government </a:t>
            </a:r>
            <a:br>
              <a:rPr lang="en-US" sz="3200" smtClean="0"/>
            </a:br>
            <a:r>
              <a:rPr lang="en-US" sz="3200" smtClean="0"/>
              <a:t>Revenue </a:t>
            </a:r>
            <a:br>
              <a:rPr lang="en-US" sz="3200" smtClean="0"/>
            </a:br>
            <a:r>
              <a:rPr lang="en-US" sz="2500" smtClean="0"/>
              <a:t>(% of GDP)</a:t>
            </a:r>
          </a:p>
        </p:txBody>
      </p:sp>
      <p:graphicFrame>
        <p:nvGraphicFramePr>
          <p:cNvPr id="174225" name="Group 145"/>
          <p:cNvGraphicFramePr>
            <a:graphicFrameLocks noGrp="1"/>
          </p:cNvGraphicFramePr>
          <p:nvPr>
            <p:ph idx="4294967295"/>
          </p:nvPr>
        </p:nvGraphicFramePr>
        <p:xfrm>
          <a:off x="3406775" y="328613"/>
          <a:ext cx="5000625" cy="5973762"/>
        </p:xfrm>
        <a:graphic>
          <a:graphicData uri="http://schemas.openxmlformats.org/drawingml/2006/table">
            <a:tbl>
              <a:tblPr/>
              <a:tblGrid>
                <a:gridCol w="3319463"/>
                <a:gridCol w="1681162"/>
              </a:tblGrid>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Sweden</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50%</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France</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45</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United Kingdom</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37</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Germany</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36</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Canada</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36</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Russia</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32</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Brazil</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30</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United States</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28</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Japan</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27</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Mexico</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20</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Chile</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19</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79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China</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15</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4095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India</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14</a:t>
                      </a:r>
                    </a:p>
                  </a:txBody>
                  <a:tcPr marL="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2667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28674" name="Slide Number Placeholder 2"/>
          <p:cNvSpPr>
            <a:spLocks noGrp="1"/>
          </p:cNvSpPr>
          <p:nvPr>
            <p:ph type="sldNum" sz="quarter" idx="11"/>
          </p:nvPr>
        </p:nvSpPr>
        <p:spPr>
          <a:noFill/>
        </p:spPr>
        <p:txBody>
          <a:bodyPr/>
          <a:lstStyle/>
          <a:p>
            <a:fld id="{D2B68F0D-3FF8-4F82-AC49-EB33C89E80C0}" type="slidenum">
              <a:rPr lang="en-US" smtClean="0">
                <a:cs typeface="Arial" charset="0"/>
              </a:rPr>
              <a:pPr/>
              <a:t>10</a:t>
            </a:fld>
            <a:endParaRPr lang="en-US" smtClean="0">
              <a:cs typeface="Arial" charset="0"/>
            </a:endParaRPr>
          </a:p>
        </p:txBody>
      </p:sp>
      <p:sp>
        <p:nvSpPr>
          <p:cNvPr id="28675" name="Rectangle 2"/>
          <p:cNvSpPr>
            <a:spLocks noGrp="1" noChangeArrowheads="1"/>
          </p:cNvSpPr>
          <p:nvPr>
            <p:ph type="title" idx="4294967295"/>
          </p:nvPr>
        </p:nvSpPr>
        <p:spPr>
          <a:xfrm>
            <a:off x="457200" y="196850"/>
            <a:ext cx="8229600" cy="649288"/>
          </a:xfrm>
        </p:spPr>
        <p:txBody>
          <a:bodyPr/>
          <a:lstStyle/>
          <a:p>
            <a:pPr eaLnBrk="1" hangingPunct="1"/>
            <a:r>
              <a:rPr lang="en-US" sz="3400" smtClean="0"/>
              <a:t>Receipts of the U.S. Federal Govt, 2007</a:t>
            </a:r>
          </a:p>
        </p:txBody>
      </p:sp>
      <p:graphicFrame>
        <p:nvGraphicFramePr>
          <p:cNvPr id="177335" name="Group 183"/>
          <p:cNvGraphicFramePr>
            <a:graphicFrameLocks noGrp="1"/>
          </p:cNvGraphicFramePr>
          <p:nvPr>
            <p:ph idx="4294967295"/>
          </p:nvPr>
        </p:nvGraphicFramePr>
        <p:xfrm>
          <a:off x="293688" y="911225"/>
          <a:ext cx="8585200" cy="5281613"/>
        </p:xfrm>
        <a:graphic>
          <a:graphicData uri="http://schemas.openxmlformats.org/drawingml/2006/table">
            <a:tbl>
              <a:tblPr/>
              <a:tblGrid>
                <a:gridCol w="3352800"/>
                <a:gridCol w="1531937"/>
                <a:gridCol w="1887538"/>
                <a:gridCol w="1812925"/>
              </a:tblGrid>
              <a:tr h="101123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Tax</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Amount (billions)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Amount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per person</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Percent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of receipts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8540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Individual income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1164</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$3,482</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45.3%</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8540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Social insurance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870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2,795</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33.9</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8540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Corporate income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370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1,180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14.4</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8540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Other</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165</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572</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 6.4</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8540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Total</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$2,568</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$8,030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100.0%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287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30722" name="Slide Number Placeholder 2"/>
          <p:cNvSpPr>
            <a:spLocks noGrp="1"/>
          </p:cNvSpPr>
          <p:nvPr>
            <p:ph type="sldNum" sz="quarter" idx="11"/>
          </p:nvPr>
        </p:nvSpPr>
        <p:spPr>
          <a:noFill/>
        </p:spPr>
        <p:txBody>
          <a:bodyPr/>
          <a:lstStyle/>
          <a:p>
            <a:fld id="{E63F31E3-D49A-491A-83A4-1E19518E9D07}" type="slidenum">
              <a:rPr lang="en-US" smtClean="0">
                <a:cs typeface="Arial" charset="0"/>
              </a:rPr>
              <a:pPr/>
              <a:t>11</a:t>
            </a:fld>
            <a:endParaRPr lang="en-US" smtClean="0">
              <a:cs typeface="Arial" charset="0"/>
            </a:endParaRPr>
          </a:p>
        </p:txBody>
      </p:sp>
      <p:sp>
        <p:nvSpPr>
          <p:cNvPr id="30723" name="Rectangle 2"/>
          <p:cNvSpPr>
            <a:spLocks noGrp="1" noChangeArrowheads="1"/>
          </p:cNvSpPr>
          <p:nvPr>
            <p:ph type="title" idx="4294967295"/>
          </p:nvPr>
        </p:nvSpPr>
        <p:spPr>
          <a:xfrm>
            <a:off x="457200" y="196850"/>
            <a:ext cx="8229600" cy="649288"/>
          </a:xfrm>
        </p:spPr>
        <p:txBody>
          <a:bodyPr/>
          <a:lstStyle/>
          <a:p>
            <a:pPr eaLnBrk="1" hangingPunct="1"/>
            <a:r>
              <a:rPr lang="en-US" sz="3400" smtClean="0"/>
              <a:t>Receipts of State &amp; Local Govts, 2007</a:t>
            </a:r>
          </a:p>
        </p:txBody>
      </p:sp>
      <p:graphicFrame>
        <p:nvGraphicFramePr>
          <p:cNvPr id="180283" name="Group 59"/>
          <p:cNvGraphicFramePr>
            <a:graphicFrameLocks noGrp="1"/>
          </p:cNvGraphicFramePr>
          <p:nvPr>
            <p:ph idx="4294967295"/>
          </p:nvPr>
        </p:nvGraphicFramePr>
        <p:xfrm>
          <a:off x="293688" y="911225"/>
          <a:ext cx="8585200" cy="4673600"/>
        </p:xfrm>
        <a:graphic>
          <a:graphicData uri="http://schemas.openxmlformats.org/drawingml/2006/table">
            <a:tbl>
              <a:tblPr/>
              <a:tblGrid>
                <a:gridCol w="3352800"/>
                <a:gridCol w="1531937"/>
                <a:gridCol w="1887538"/>
                <a:gridCol w="1812925"/>
              </a:tblGrid>
              <a:tr h="89535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Tax</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Amount (billions)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Amount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per person</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Percent </a:t>
                      </a:r>
                      <a:br>
                        <a:rPr kumimoji="0" lang="en-US" sz="2400" b="0" i="0" u="none" strike="noStrike" cap="none" normalizeH="0" baseline="0" smtClean="0">
                          <a:ln>
                            <a:noFill/>
                          </a:ln>
                          <a:solidFill>
                            <a:schemeClr val="tx1"/>
                          </a:solidFill>
                          <a:effectLst/>
                          <a:latin typeface="Arial" charset="0"/>
                        </a:rPr>
                      </a:br>
                      <a:r>
                        <a:rPr kumimoji="0" lang="en-US" sz="2400" b="0" i="0" u="none" strike="noStrike" cap="none" normalizeH="0" baseline="0" smtClean="0">
                          <a:ln>
                            <a:noFill/>
                          </a:ln>
                          <a:solidFill>
                            <a:schemeClr val="tx1"/>
                          </a:solidFill>
                          <a:effectLst/>
                          <a:latin typeface="Arial" charset="0"/>
                        </a:rPr>
                        <a:t>of receipts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286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Sales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$305.1</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$1,010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24.1%</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3023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Property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401.3</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1,329</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31.7</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3023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Individual income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291.7</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966</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23.0</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3023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Corporate income taxes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58.0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192</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4.6</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286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Other</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211.7</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701</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16.7</a:t>
                      </a:r>
                    </a:p>
                  </a:txBody>
                  <a:tcPr marR="45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3023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Total</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$1,268</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$4,197</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0" u="none" strike="noStrike" cap="none" normalizeH="0" baseline="0" smtClean="0">
                          <a:ln>
                            <a:noFill/>
                          </a:ln>
                          <a:solidFill>
                            <a:schemeClr val="tx1"/>
                          </a:solidFill>
                          <a:effectLst/>
                          <a:latin typeface="Arial" charset="0"/>
                        </a:rPr>
                        <a:t>100.0%</a:t>
                      </a:r>
                    </a:p>
                  </a:txBody>
                  <a:tcPr marR="2743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307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32770" name="Slide Number Placeholder 2"/>
          <p:cNvSpPr>
            <a:spLocks noGrp="1"/>
          </p:cNvSpPr>
          <p:nvPr>
            <p:ph type="sldNum" sz="quarter" idx="11"/>
          </p:nvPr>
        </p:nvSpPr>
        <p:spPr>
          <a:noFill/>
        </p:spPr>
        <p:txBody>
          <a:bodyPr/>
          <a:lstStyle/>
          <a:p>
            <a:fld id="{4F087E64-E162-480C-8BBB-4E591CE4C948}" type="slidenum">
              <a:rPr lang="en-US" smtClean="0">
                <a:cs typeface="Arial" charset="0"/>
              </a:rPr>
              <a:pPr/>
              <a:t>12</a:t>
            </a:fld>
            <a:endParaRPr lang="en-US" smtClean="0">
              <a:cs typeface="Arial" charset="0"/>
            </a:endParaRPr>
          </a:p>
        </p:txBody>
      </p:sp>
      <p:sp>
        <p:nvSpPr>
          <p:cNvPr id="32771" name="Rectangle 2"/>
          <p:cNvSpPr>
            <a:spLocks noGrp="1" noChangeArrowheads="1"/>
          </p:cNvSpPr>
          <p:nvPr>
            <p:ph type="title" idx="4294967295"/>
          </p:nvPr>
        </p:nvSpPr>
        <p:spPr/>
        <p:txBody>
          <a:bodyPr/>
          <a:lstStyle/>
          <a:p>
            <a:pPr eaLnBrk="1" hangingPunct="1"/>
            <a:r>
              <a:rPr lang="en-US" smtClean="0"/>
              <a:t>Taxes and Efficiency</a:t>
            </a:r>
          </a:p>
        </p:txBody>
      </p:sp>
      <p:sp>
        <p:nvSpPr>
          <p:cNvPr id="32772" name="Rectangle 3"/>
          <p:cNvSpPr>
            <a:spLocks noGrp="1" noChangeArrowheads="1"/>
          </p:cNvSpPr>
          <p:nvPr>
            <p:ph type="body" idx="4294967295"/>
          </p:nvPr>
        </p:nvSpPr>
        <p:spPr/>
        <p:txBody>
          <a:bodyPr/>
          <a:lstStyle/>
          <a:p>
            <a:pPr eaLnBrk="1" hangingPunct="1"/>
            <a:r>
              <a:rPr lang="en-US" smtClean="0"/>
              <a:t>One tax system is more efficient than another </a:t>
            </a:r>
            <a:br>
              <a:rPr lang="en-US" smtClean="0"/>
            </a:br>
            <a:r>
              <a:rPr lang="en-US" smtClean="0"/>
              <a:t>if it raises the same amount of revenue </a:t>
            </a:r>
            <a:br>
              <a:rPr lang="en-US" smtClean="0"/>
            </a:br>
            <a:r>
              <a:rPr lang="en-US" smtClean="0"/>
              <a:t>at a smaller cost to taxpayers.  </a:t>
            </a:r>
          </a:p>
          <a:p>
            <a:pPr eaLnBrk="1" hangingPunct="1"/>
            <a:r>
              <a:rPr lang="en-US" smtClean="0"/>
              <a:t>The costs to taxpayers include:</a:t>
            </a:r>
          </a:p>
          <a:p>
            <a:pPr lvl="1" eaLnBrk="1" hangingPunct="1">
              <a:lnSpc>
                <a:spcPct val="105000"/>
              </a:lnSpc>
            </a:pPr>
            <a:r>
              <a:rPr lang="en-US" smtClean="0"/>
              <a:t>the tax payment itself</a:t>
            </a:r>
          </a:p>
          <a:p>
            <a:pPr lvl="1" eaLnBrk="1" hangingPunct="1">
              <a:lnSpc>
                <a:spcPct val="105000"/>
              </a:lnSpc>
            </a:pPr>
            <a:r>
              <a:rPr lang="en-US" smtClean="0"/>
              <a:t>deadweight losses</a:t>
            </a:r>
          </a:p>
          <a:p>
            <a:pPr lvl="1" eaLnBrk="1" hangingPunct="1">
              <a:lnSpc>
                <a:spcPct val="105000"/>
              </a:lnSpc>
            </a:pPr>
            <a:r>
              <a:rPr lang="en-US" smtClean="0"/>
              <a:t>administrative burden</a:t>
            </a:r>
          </a:p>
        </p:txBody>
      </p:sp>
      <p:sp>
        <p:nvSpPr>
          <p:cNvPr id="3277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ipe(left)">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wipe(left)">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wipe(left)">
                                      <p:cBhvr>
                                        <p:cTn id="17" dur="500"/>
                                        <p:tgtEl>
                                          <p:spTgt spid="327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2">
                                            <p:txEl>
                                              <p:pRg st="3" end="3"/>
                                            </p:txEl>
                                          </p:spTgt>
                                        </p:tgtEl>
                                        <p:attrNameLst>
                                          <p:attrName>style.visibility</p:attrName>
                                        </p:attrNameLst>
                                      </p:cBhvr>
                                      <p:to>
                                        <p:strVal val="visible"/>
                                      </p:to>
                                    </p:set>
                                    <p:animEffect transition="in" filter="wipe(left)">
                                      <p:cBhvr>
                                        <p:cTn id="22" dur="500"/>
                                        <p:tgtEl>
                                          <p:spTgt spid="327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2">
                                            <p:txEl>
                                              <p:pRg st="4" end="4"/>
                                            </p:txEl>
                                          </p:spTgt>
                                        </p:tgtEl>
                                        <p:attrNameLst>
                                          <p:attrName>style.visibility</p:attrName>
                                        </p:attrNameLst>
                                      </p:cBhvr>
                                      <p:to>
                                        <p:strVal val="visible"/>
                                      </p:to>
                                    </p:set>
                                    <p:animEffect transition="in" filter="wipe(left)">
                                      <p:cBhvr>
                                        <p:cTn id="27" dur="500"/>
                                        <p:tgtEl>
                                          <p:spTgt spid="32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34818" name="Slide Number Placeholder 2"/>
          <p:cNvSpPr>
            <a:spLocks noGrp="1"/>
          </p:cNvSpPr>
          <p:nvPr>
            <p:ph type="sldNum" sz="quarter" idx="11"/>
          </p:nvPr>
        </p:nvSpPr>
        <p:spPr>
          <a:noFill/>
        </p:spPr>
        <p:txBody>
          <a:bodyPr/>
          <a:lstStyle/>
          <a:p>
            <a:fld id="{1A277AE7-129F-42E2-A3B7-5905DA4491AF}" type="slidenum">
              <a:rPr lang="en-US" smtClean="0">
                <a:cs typeface="Arial" charset="0"/>
              </a:rPr>
              <a:pPr/>
              <a:t>13</a:t>
            </a:fld>
            <a:endParaRPr lang="en-US" smtClean="0">
              <a:cs typeface="Arial" charset="0"/>
            </a:endParaRPr>
          </a:p>
        </p:txBody>
      </p:sp>
      <p:sp>
        <p:nvSpPr>
          <p:cNvPr id="34819" name="Rectangle 2"/>
          <p:cNvSpPr>
            <a:spLocks noGrp="1" noChangeArrowheads="1"/>
          </p:cNvSpPr>
          <p:nvPr>
            <p:ph type="title" idx="4294967295"/>
          </p:nvPr>
        </p:nvSpPr>
        <p:spPr/>
        <p:txBody>
          <a:bodyPr/>
          <a:lstStyle/>
          <a:p>
            <a:pPr eaLnBrk="1" hangingPunct="1"/>
            <a:r>
              <a:rPr lang="en-US" smtClean="0"/>
              <a:t>Deadweight Losses</a:t>
            </a:r>
          </a:p>
        </p:txBody>
      </p:sp>
      <p:sp>
        <p:nvSpPr>
          <p:cNvPr id="121859" name="Rectangle 3"/>
          <p:cNvSpPr>
            <a:spLocks noGrp="1" noChangeArrowheads="1"/>
          </p:cNvSpPr>
          <p:nvPr>
            <p:ph type="body" idx="4294967295"/>
          </p:nvPr>
        </p:nvSpPr>
        <p:spPr/>
        <p:txBody>
          <a:bodyPr/>
          <a:lstStyle/>
          <a:p>
            <a:pPr eaLnBrk="1" hangingPunct="1"/>
            <a:r>
              <a:rPr lang="en-US" sz="2700" smtClean="0"/>
              <a:t>One of the Ten Principles:  </a:t>
            </a:r>
            <a:br>
              <a:rPr lang="en-US" sz="2700" smtClean="0"/>
            </a:br>
            <a:r>
              <a:rPr lang="en-US" sz="2700" smtClean="0"/>
              <a:t>    </a:t>
            </a:r>
            <a:r>
              <a:rPr lang="en-US" sz="2700" smtClean="0">
                <a:solidFill>
                  <a:srgbClr val="996633"/>
                </a:solidFill>
              </a:rPr>
              <a:t> </a:t>
            </a:r>
            <a:r>
              <a:rPr lang="en-US" sz="2700" b="1" i="1" smtClean="0">
                <a:solidFill>
                  <a:srgbClr val="996633"/>
                </a:solidFill>
              </a:rPr>
              <a:t>People respond to incentives.</a:t>
            </a:r>
            <a:r>
              <a:rPr lang="en-US" sz="2700" b="1" smtClean="0">
                <a:solidFill>
                  <a:srgbClr val="996633"/>
                </a:solidFill>
              </a:rPr>
              <a:t> </a:t>
            </a:r>
          </a:p>
          <a:p>
            <a:pPr eaLnBrk="1" hangingPunct="1"/>
            <a:r>
              <a:rPr lang="en-US" sz="2700" smtClean="0"/>
              <a:t>Recall from Chapter 8:  </a:t>
            </a:r>
            <a:br>
              <a:rPr lang="en-US" sz="2700" smtClean="0"/>
            </a:br>
            <a:r>
              <a:rPr lang="en-US" sz="2700" smtClean="0"/>
              <a:t>Taxes distort incentives, cause people to allocate resources according to tax incentives rather than true costs and benefits.  </a:t>
            </a:r>
          </a:p>
          <a:p>
            <a:pPr eaLnBrk="1" hangingPunct="1"/>
            <a:r>
              <a:rPr lang="en-US" sz="2700" smtClean="0"/>
              <a:t>The result:  a deadweight loss.  </a:t>
            </a:r>
            <a:br>
              <a:rPr lang="en-US" sz="2700" smtClean="0"/>
            </a:br>
            <a:r>
              <a:rPr lang="en-US" sz="2700" smtClean="0"/>
              <a:t>The fall in taxpayers’ well-being exceeds the revenue the govt collects.  </a:t>
            </a:r>
          </a:p>
        </p:txBody>
      </p:sp>
      <p:sp>
        <p:nvSpPr>
          <p:cNvPr id="3482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wipe(left)">
                                      <p:cBhvr>
                                        <p:cTn id="17"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36866" name="Slide Number Placeholder 2"/>
          <p:cNvSpPr>
            <a:spLocks noGrp="1"/>
          </p:cNvSpPr>
          <p:nvPr>
            <p:ph type="sldNum" sz="quarter" idx="11"/>
          </p:nvPr>
        </p:nvSpPr>
        <p:spPr>
          <a:noFill/>
        </p:spPr>
        <p:txBody>
          <a:bodyPr/>
          <a:lstStyle/>
          <a:p>
            <a:fld id="{5FAD5889-7B4C-4795-A771-E3BD141F05D5}" type="slidenum">
              <a:rPr lang="en-US" smtClean="0">
                <a:cs typeface="Arial" charset="0"/>
              </a:rPr>
              <a:pPr/>
              <a:t>14</a:t>
            </a:fld>
            <a:endParaRPr lang="en-US" smtClean="0">
              <a:cs typeface="Arial" charset="0"/>
            </a:endParaRPr>
          </a:p>
        </p:txBody>
      </p:sp>
      <p:sp>
        <p:nvSpPr>
          <p:cNvPr id="36867" name="Rectangle 4"/>
          <p:cNvSpPr>
            <a:spLocks noGrp="1" noChangeArrowheads="1"/>
          </p:cNvSpPr>
          <p:nvPr>
            <p:ph type="title" idx="4294967295"/>
          </p:nvPr>
        </p:nvSpPr>
        <p:spPr/>
        <p:txBody>
          <a:bodyPr/>
          <a:lstStyle/>
          <a:p>
            <a:pPr eaLnBrk="1" hangingPunct="1"/>
            <a:r>
              <a:rPr lang="en-US" smtClean="0"/>
              <a:t>Income vs. Consumption Tax</a:t>
            </a:r>
          </a:p>
        </p:txBody>
      </p:sp>
      <p:sp>
        <p:nvSpPr>
          <p:cNvPr id="36868" name="Rectangle 5"/>
          <p:cNvSpPr>
            <a:spLocks noGrp="1" noChangeArrowheads="1"/>
          </p:cNvSpPr>
          <p:nvPr>
            <p:ph type="body" idx="4294967295"/>
          </p:nvPr>
        </p:nvSpPr>
        <p:spPr>
          <a:xfrm>
            <a:off x="377825" y="1001713"/>
            <a:ext cx="8308975" cy="5124450"/>
          </a:xfrm>
        </p:spPr>
        <p:txBody>
          <a:bodyPr/>
          <a:lstStyle/>
          <a:p>
            <a:pPr eaLnBrk="1" hangingPunct="1"/>
            <a:r>
              <a:rPr lang="en-US" smtClean="0"/>
              <a:t>The income tax reduces the incentive to save:</a:t>
            </a:r>
          </a:p>
          <a:p>
            <a:pPr lvl="1" eaLnBrk="1" hangingPunct="1">
              <a:lnSpc>
                <a:spcPct val="105000"/>
              </a:lnSpc>
              <a:spcBef>
                <a:spcPct val="20000"/>
              </a:spcBef>
            </a:pPr>
            <a:r>
              <a:rPr lang="en-US" smtClean="0"/>
              <a:t>If income tax rate = 25%, </a:t>
            </a:r>
            <a:br>
              <a:rPr lang="en-US" smtClean="0"/>
            </a:br>
            <a:r>
              <a:rPr lang="en-US" smtClean="0"/>
              <a:t>8% interest rate = 6% after-tax interest rate.</a:t>
            </a:r>
          </a:p>
          <a:p>
            <a:pPr lvl="1" eaLnBrk="1" hangingPunct="1">
              <a:lnSpc>
                <a:spcPct val="105000"/>
              </a:lnSpc>
              <a:spcBef>
                <a:spcPct val="20000"/>
              </a:spcBef>
            </a:pPr>
            <a:r>
              <a:rPr lang="en-US" smtClean="0"/>
              <a:t>The lost income compounds over time.  </a:t>
            </a:r>
          </a:p>
          <a:p>
            <a:pPr eaLnBrk="1" hangingPunct="1">
              <a:spcBef>
                <a:spcPct val="55000"/>
              </a:spcBef>
            </a:pPr>
            <a:r>
              <a:rPr lang="en-US" smtClean="0"/>
              <a:t>Some economists advocate taxing consumption instead of income. </a:t>
            </a:r>
          </a:p>
          <a:p>
            <a:pPr lvl="1" eaLnBrk="1" hangingPunct="1">
              <a:lnSpc>
                <a:spcPct val="105000"/>
              </a:lnSpc>
              <a:spcBef>
                <a:spcPct val="20000"/>
              </a:spcBef>
            </a:pPr>
            <a:r>
              <a:rPr lang="en-US" smtClean="0"/>
              <a:t>Would restore incentive to save.</a:t>
            </a:r>
          </a:p>
          <a:p>
            <a:pPr lvl="1" eaLnBrk="1" hangingPunct="1">
              <a:lnSpc>
                <a:spcPct val="105000"/>
              </a:lnSpc>
              <a:spcBef>
                <a:spcPct val="20000"/>
              </a:spcBef>
            </a:pPr>
            <a:r>
              <a:rPr lang="en-US" smtClean="0"/>
              <a:t>Better for individuals’ retirement income security and long-run economic growth.</a:t>
            </a:r>
          </a:p>
        </p:txBody>
      </p:sp>
      <p:sp>
        <p:nvSpPr>
          <p:cNvPr id="3686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wipe(left)">
                                      <p:cBhvr>
                                        <p:cTn id="7" dur="500"/>
                                        <p:tgtEl>
                                          <p:spTgt spid="368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8">
                                            <p:txEl>
                                              <p:pRg st="1" end="1"/>
                                            </p:txEl>
                                          </p:spTgt>
                                        </p:tgtEl>
                                        <p:attrNameLst>
                                          <p:attrName>style.visibility</p:attrName>
                                        </p:attrNameLst>
                                      </p:cBhvr>
                                      <p:to>
                                        <p:strVal val="visible"/>
                                      </p:to>
                                    </p:set>
                                    <p:animEffect transition="in" filter="wipe(left)">
                                      <p:cBhvr>
                                        <p:cTn id="12" dur="500"/>
                                        <p:tgtEl>
                                          <p:spTgt spid="368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8">
                                            <p:txEl>
                                              <p:pRg st="2" end="2"/>
                                            </p:txEl>
                                          </p:spTgt>
                                        </p:tgtEl>
                                        <p:attrNameLst>
                                          <p:attrName>style.visibility</p:attrName>
                                        </p:attrNameLst>
                                      </p:cBhvr>
                                      <p:to>
                                        <p:strVal val="visible"/>
                                      </p:to>
                                    </p:set>
                                    <p:animEffect transition="in" filter="wipe(left)">
                                      <p:cBhvr>
                                        <p:cTn id="17" dur="500"/>
                                        <p:tgtEl>
                                          <p:spTgt spid="368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8">
                                            <p:txEl>
                                              <p:pRg st="3" end="3"/>
                                            </p:txEl>
                                          </p:spTgt>
                                        </p:tgtEl>
                                        <p:attrNameLst>
                                          <p:attrName>style.visibility</p:attrName>
                                        </p:attrNameLst>
                                      </p:cBhvr>
                                      <p:to>
                                        <p:strVal val="visible"/>
                                      </p:to>
                                    </p:set>
                                    <p:animEffect transition="in" filter="wipe(left)">
                                      <p:cBhvr>
                                        <p:cTn id="22" dur="500"/>
                                        <p:tgtEl>
                                          <p:spTgt spid="368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8">
                                            <p:txEl>
                                              <p:pRg st="4" end="4"/>
                                            </p:txEl>
                                          </p:spTgt>
                                        </p:tgtEl>
                                        <p:attrNameLst>
                                          <p:attrName>style.visibility</p:attrName>
                                        </p:attrNameLst>
                                      </p:cBhvr>
                                      <p:to>
                                        <p:strVal val="visible"/>
                                      </p:to>
                                    </p:set>
                                    <p:animEffect transition="in" filter="wipe(left)">
                                      <p:cBhvr>
                                        <p:cTn id="27" dur="500"/>
                                        <p:tgtEl>
                                          <p:spTgt spid="368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8">
                                            <p:txEl>
                                              <p:pRg st="5" end="5"/>
                                            </p:txEl>
                                          </p:spTgt>
                                        </p:tgtEl>
                                        <p:attrNameLst>
                                          <p:attrName>style.visibility</p:attrName>
                                        </p:attrNameLst>
                                      </p:cBhvr>
                                      <p:to>
                                        <p:strVal val="visible"/>
                                      </p:to>
                                    </p:set>
                                    <p:animEffect transition="in" filter="wipe(left)">
                                      <p:cBhvr>
                                        <p:cTn id="32" dur="500"/>
                                        <p:tgtEl>
                                          <p:spTgt spid="3686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38914" name="Slide Number Placeholder 2"/>
          <p:cNvSpPr>
            <a:spLocks noGrp="1"/>
          </p:cNvSpPr>
          <p:nvPr>
            <p:ph type="sldNum" sz="quarter" idx="11"/>
          </p:nvPr>
        </p:nvSpPr>
        <p:spPr>
          <a:noFill/>
        </p:spPr>
        <p:txBody>
          <a:bodyPr/>
          <a:lstStyle/>
          <a:p>
            <a:fld id="{1E07B71D-D83F-46AF-968B-6FEC653C6E37}" type="slidenum">
              <a:rPr lang="en-US" smtClean="0">
                <a:cs typeface="Arial" charset="0"/>
              </a:rPr>
              <a:pPr/>
              <a:t>15</a:t>
            </a:fld>
            <a:endParaRPr lang="en-US" smtClean="0">
              <a:cs typeface="Arial" charset="0"/>
            </a:endParaRPr>
          </a:p>
        </p:txBody>
      </p:sp>
      <p:sp>
        <p:nvSpPr>
          <p:cNvPr id="38915" name="Rectangle 4"/>
          <p:cNvSpPr>
            <a:spLocks noGrp="1" noChangeArrowheads="1"/>
          </p:cNvSpPr>
          <p:nvPr>
            <p:ph type="title" idx="4294967295"/>
          </p:nvPr>
        </p:nvSpPr>
        <p:spPr/>
        <p:txBody>
          <a:bodyPr/>
          <a:lstStyle/>
          <a:p>
            <a:pPr eaLnBrk="1" hangingPunct="1"/>
            <a:r>
              <a:rPr lang="en-US" smtClean="0"/>
              <a:t>Income vs. Consumption Tax</a:t>
            </a:r>
          </a:p>
        </p:txBody>
      </p:sp>
      <p:sp>
        <p:nvSpPr>
          <p:cNvPr id="38916" name="Rectangle 5"/>
          <p:cNvSpPr>
            <a:spLocks noGrp="1" noChangeArrowheads="1"/>
          </p:cNvSpPr>
          <p:nvPr>
            <p:ph type="body" idx="4294967295"/>
          </p:nvPr>
        </p:nvSpPr>
        <p:spPr>
          <a:xfrm>
            <a:off x="457200" y="1001713"/>
            <a:ext cx="8229600" cy="5372100"/>
          </a:xfrm>
        </p:spPr>
        <p:txBody>
          <a:bodyPr/>
          <a:lstStyle/>
          <a:p>
            <a:pPr eaLnBrk="1" hangingPunct="1"/>
            <a:r>
              <a:rPr lang="en-US" smtClean="0"/>
              <a:t>Consumption tax-like provisions in the U.S. tax code include Individual Retirement Accounts, 401(k) plans.</a:t>
            </a:r>
          </a:p>
          <a:p>
            <a:pPr lvl="1" eaLnBrk="1" hangingPunct="1">
              <a:lnSpc>
                <a:spcPct val="105000"/>
              </a:lnSpc>
            </a:pPr>
            <a:r>
              <a:rPr lang="en-US" smtClean="0"/>
              <a:t>People can put a limited amount of saving into such accounts.</a:t>
            </a:r>
          </a:p>
          <a:p>
            <a:pPr lvl="1" eaLnBrk="1" hangingPunct="1">
              <a:lnSpc>
                <a:spcPct val="105000"/>
              </a:lnSpc>
            </a:pPr>
            <a:r>
              <a:rPr lang="en-US" smtClean="0"/>
              <a:t>The funds are not taxed until withdrawn at retirement.</a:t>
            </a:r>
          </a:p>
          <a:p>
            <a:pPr eaLnBrk="1" hangingPunct="1"/>
            <a:r>
              <a:rPr lang="en-US" smtClean="0"/>
              <a:t>Europe’s Value-Added Tax (VAT) is like a consumption tax.  </a:t>
            </a:r>
          </a:p>
        </p:txBody>
      </p:sp>
      <p:sp>
        <p:nvSpPr>
          <p:cNvPr id="3891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wipe(left)">
                                      <p:cBhvr>
                                        <p:cTn id="7" dur="500"/>
                                        <p:tgtEl>
                                          <p:spTgt spid="389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6">
                                            <p:txEl>
                                              <p:pRg st="1" end="1"/>
                                            </p:txEl>
                                          </p:spTgt>
                                        </p:tgtEl>
                                        <p:attrNameLst>
                                          <p:attrName>style.visibility</p:attrName>
                                        </p:attrNameLst>
                                      </p:cBhvr>
                                      <p:to>
                                        <p:strVal val="visible"/>
                                      </p:to>
                                    </p:set>
                                    <p:animEffect transition="in" filter="wipe(left)">
                                      <p:cBhvr>
                                        <p:cTn id="12" dur="500"/>
                                        <p:tgtEl>
                                          <p:spTgt spid="389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6">
                                            <p:txEl>
                                              <p:pRg st="2" end="2"/>
                                            </p:txEl>
                                          </p:spTgt>
                                        </p:tgtEl>
                                        <p:attrNameLst>
                                          <p:attrName>style.visibility</p:attrName>
                                        </p:attrNameLst>
                                      </p:cBhvr>
                                      <p:to>
                                        <p:strVal val="visible"/>
                                      </p:to>
                                    </p:set>
                                    <p:animEffect transition="in" filter="wipe(left)">
                                      <p:cBhvr>
                                        <p:cTn id="17" dur="500"/>
                                        <p:tgtEl>
                                          <p:spTgt spid="389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6">
                                            <p:txEl>
                                              <p:pRg st="3" end="3"/>
                                            </p:txEl>
                                          </p:spTgt>
                                        </p:tgtEl>
                                        <p:attrNameLst>
                                          <p:attrName>style.visibility</p:attrName>
                                        </p:attrNameLst>
                                      </p:cBhvr>
                                      <p:to>
                                        <p:strVal val="visible"/>
                                      </p:to>
                                    </p:set>
                                    <p:animEffect transition="in" filter="wipe(left)">
                                      <p:cBhvr>
                                        <p:cTn id="22" dur="500"/>
                                        <p:tgtEl>
                                          <p:spTgt spid="389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40962" name="Slide Number Placeholder 2"/>
          <p:cNvSpPr>
            <a:spLocks noGrp="1"/>
          </p:cNvSpPr>
          <p:nvPr>
            <p:ph type="sldNum" sz="quarter" idx="11"/>
          </p:nvPr>
        </p:nvSpPr>
        <p:spPr>
          <a:noFill/>
        </p:spPr>
        <p:txBody>
          <a:bodyPr/>
          <a:lstStyle/>
          <a:p>
            <a:fld id="{5C1D5826-8A0C-4C53-B766-684C13CCA888}" type="slidenum">
              <a:rPr lang="en-US" smtClean="0">
                <a:cs typeface="Arial" charset="0"/>
              </a:rPr>
              <a:pPr/>
              <a:t>16</a:t>
            </a:fld>
            <a:endParaRPr lang="en-US" smtClean="0">
              <a:cs typeface="Arial" charset="0"/>
            </a:endParaRPr>
          </a:p>
        </p:txBody>
      </p:sp>
      <p:sp>
        <p:nvSpPr>
          <p:cNvPr id="40963" name="Rectangle 2"/>
          <p:cNvSpPr>
            <a:spLocks noGrp="1" noChangeArrowheads="1"/>
          </p:cNvSpPr>
          <p:nvPr>
            <p:ph type="title" idx="4294967295"/>
          </p:nvPr>
        </p:nvSpPr>
        <p:spPr/>
        <p:txBody>
          <a:bodyPr/>
          <a:lstStyle/>
          <a:p>
            <a:pPr eaLnBrk="1" hangingPunct="1"/>
            <a:r>
              <a:rPr lang="en-US" smtClean="0"/>
              <a:t>Administrative Burden</a:t>
            </a:r>
          </a:p>
        </p:txBody>
      </p:sp>
      <p:sp>
        <p:nvSpPr>
          <p:cNvPr id="40964" name="Rectangle 3"/>
          <p:cNvSpPr>
            <a:spLocks noGrp="1" noChangeArrowheads="1"/>
          </p:cNvSpPr>
          <p:nvPr>
            <p:ph type="body" idx="4294967295"/>
          </p:nvPr>
        </p:nvSpPr>
        <p:spPr>
          <a:xfrm>
            <a:off x="479425" y="931863"/>
            <a:ext cx="8229600" cy="5497512"/>
          </a:xfrm>
        </p:spPr>
        <p:txBody>
          <a:bodyPr/>
          <a:lstStyle/>
          <a:p>
            <a:pPr eaLnBrk="1" hangingPunct="1"/>
            <a:r>
              <a:rPr lang="en-US" smtClean="0"/>
              <a:t>Includes the time and money people spend to comply with tax laws</a:t>
            </a:r>
          </a:p>
          <a:p>
            <a:pPr eaLnBrk="1" hangingPunct="1"/>
            <a:r>
              <a:rPr lang="en-US" smtClean="0"/>
              <a:t>Encourages the expenditure of resources on legal tax avoidance</a:t>
            </a:r>
          </a:p>
          <a:p>
            <a:pPr lvl="1" eaLnBrk="1" hangingPunct="1">
              <a:lnSpc>
                <a:spcPct val="105000"/>
              </a:lnSpc>
            </a:pPr>
            <a:r>
              <a:rPr lang="en-US" i="1" smtClean="0"/>
              <a:t>e.g</a:t>
            </a:r>
            <a:r>
              <a:rPr lang="en-US" smtClean="0"/>
              <a:t>., hiring accountants to exploit “loopholes” </a:t>
            </a:r>
            <a:br>
              <a:rPr lang="en-US" smtClean="0"/>
            </a:br>
            <a:r>
              <a:rPr lang="en-US" smtClean="0"/>
              <a:t>to reduce one’s tax burden</a:t>
            </a:r>
          </a:p>
          <a:p>
            <a:pPr eaLnBrk="1" hangingPunct="1"/>
            <a:r>
              <a:rPr lang="en-US" smtClean="0"/>
              <a:t>Is a type of deadweight loss</a:t>
            </a:r>
          </a:p>
          <a:p>
            <a:pPr eaLnBrk="1" hangingPunct="1"/>
            <a:r>
              <a:rPr lang="en-US" smtClean="0"/>
              <a:t>Could be reduced if the tax code were simplified</a:t>
            </a:r>
          </a:p>
          <a:p>
            <a:pPr eaLnBrk="1" hangingPunct="1">
              <a:spcBef>
                <a:spcPct val="15000"/>
              </a:spcBef>
              <a:buFont typeface="Wingdings" pitchFamily="2" charset="2"/>
              <a:buNone/>
            </a:pPr>
            <a:r>
              <a:rPr lang="en-US" smtClean="0"/>
              <a:t>	but would require removing loopholes, </a:t>
            </a:r>
            <a:br>
              <a:rPr lang="en-US" smtClean="0"/>
            </a:br>
            <a:r>
              <a:rPr lang="en-US" smtClean="0"/>
              <a:t>politically difficult</a:t>
            </a:r>
          </a:p>
        </p:txBody>
      </p:sp>
      <p:sp>
        <p:nvSpPr>
          <p:cNvPr id="4096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ipe(left)">
                                      <p:cBhvr>
                                        <p:cTn id="7" dur="500"/>
                                        <p:tgtEl>
                                          <p:spTgt spid="409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4">
                                            <p:txEl>
                                              <p:pRg st="1" end="1"/>
                                            </p:txEl>
                                          </p:spTgt>
                                        </p:tgtEl>
                                        <p:attrNameLst>
                                          <p:attrName>style.visibility</p:attrName>
                                        </p:attrNameLst>
                                      </p:cBhvr>
                                      <p:to>
                                        <p:strVal val="visible"/>
                                      </p:to>
                                    </p:set>
                                    <p:animEffect transition="in" filter="wipe(left)">
                                      <p:cBhvr>
                                        <p:cTn id="12" dur="500"/>
                                        <p:tgtEl>
                                          <p:spTgt spid="409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4">
                                            <p:txEl>
                                              <p:pRg st="2" end="2"/>
                                            </p:txEl>
                                          </p:spTgt>
                                        </p:tgtEl>
                                        <p:attrNameLst>
                                          <p:attrName>style.visibility</p:attrName>
                                        </p:attrNameLst>
                                      </p:cBhvr>
                                      <p:to>
                                        <p:strVal val="visible"/>
                                      </p:to>
                                    </p:set>
                                    <p:animEffect transition="in" filter="wipe(left)">
                                      <p:cBhvr>
                                        <p:cTn id="17" dur="500"/>
                                        <p:tgtEl>
                                          <p:spTgt spid="409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4">
                                            <p:txEl>
                                              <p:pRg st="3" end="3"/>
                                            </p:txEl>
                                          </p:spTgt>
                                        </p:tgtEl>
                                        <p:attrNameLst>
                                          <p:attrName>style.visibility</p:attrName>
                                        </p:attrNameLst>
                                      </p:cBhvr>
                                      <p:to>
                                        <p:strVal val="visible"/>
                                      </p:to>
                                    </p:set>
                                    <p:animEffect transition="in" filter="wipe(left)">
                                      <p:cBhvr>
                                        <p:cTn id="22" dur="500"/>
                                        <p:tgtEl>
                                          <p:spTgt spid="409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4">
                                            <p:txEl>
                                              <p:pRg st="4" end="4"/>
                                            </p:txEl>
                                          </p:spTgt>
                                        </p:tgtEl>
                                        <p:attrNameLst>
                                          <p:attrName>style.visibility</p:attrName>
                                        </p:attrNameLst>
                                      </p:cBhvr>
                                      <p:to>
                                        <p:strVal val="visible"/>
                                      </p:to>
                                    </p:set>
                                    <p:animEffect transition="in" filter="wipe(left)">
                                      <p:cBhvr>
                                        <p:cTn id="27" dur="500"/>
                                        <p:tgtEl>
                                          <p:spTgt spid="409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4">
                                            <p:txEl>
                                              <p:pRg st="5" end="5"/>
                                            </p:txEl>
                                          </p:spTgt>
                                        </p:tgtEl>
                                        <p:attrNameLst>
                                          <p:attrName>style.visibility</p:attrName>
                                        </p:attrNameLst>
                                      </p:cBhvr>
                                      <p:to>
                                        <p:strVal val="visible"/>
                                      </p:to>
                                    </p:set>
                                    <p:animEffect transition="in" filter="wipe(left)">
                                      <p:cBhvr>
                                        <p:cTn id="32" dur="500"/>
                                        <p:tgtEl>
                                          <p:spTgt spid="409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43010" name="Slide Number Placeholder 2"/>
          <p:cNvSpPr>
            <a:spLocks noGrp="1"/>
          </p:cNvSpPr>
          <p:nvPr>
            <p:ph type="sldNum" sz="quarter" idx="11"/>
          </p:nvPr>
        </p:nvSpPr>
        <p:spPr>
          <a:noFill/>
        </p:spPr>
        <p:txBody>
          <a:bodyPr/>
          <a:lstStyle/>
          <a:p>
            <a:fld id="{81009F14-58F0-4370-AF77-378A376CC61A}" type="slidenum">
              <a:rPr lang="en-US" smtClean="0">
                <a:cs typeface="Arial" charset="0"/>
              </a:rPr>
              <a:pPr/>
              <a:t>17</a:t>
            </a:fld>
            <a:endParaRPr lang="en-US" smtClean="0">
              <a:cs typeface="Arial" charset="0"/>
            </a:endParaRPr>
          </a:p>
        </p:txBody>
      </p:sp>
      <p:sp>
        <p:nvSpPr>
          <p:cNvPr id="43011" name="Rectangle 2"/>
          <p:cNvSpPr>
            <a:spLocks noGrp="1" noChangeArrowheads="1"/>
          </p:cNvSpPr>
          <p:nvPr>
            <p:ph type="title" idx="4294967295"/>
          </p:nvPr>
        </p:nvSpPr>
        <p:spPr/>
        <p:txBody>
          <a:bodyPr/>
          <a:lstStyle/>
          <a:p>
            <a:pPr eaLnBrk="1" hangingPunct="1"/>
            <a:r>
              <a:rPr lang="en-US" smtClean="0"/>
              <a:t>Marginal vs. Average Tax Rates</a:t>
            </a:r>
          </a:p>
        </p:txBody>
      </p:sp>
      <p:sp>
        <p:nvSpPr>
          <p:cNvPr id="43012" name="Rectangle 3"/>
          <p:cNvSpPr>
            <a:spLocks noGrp="1" noChangeArrowheads="1"/>
          </p:cNvSpPr>
          <p:nvPr>
            <p:ph type="body" idx="4294967295"/>
          </p:nvPr>
        </p:nvSpPr>
        <p:spPr/>
        <p:txBody>
          <a:bodyPr/>
          <a:lstStyle/>
          <a:p>
            <a:pPr eaLnBrk="1" hangingPunct="1"/>
            <a:r>
              <a:rPr lang="en-US" b="1" smtClean="0">
                <a:solidFill>
                  <a:srgbClr val="CC0000"/>
                </a:solidFill>
              </a:rPr>
              <a:t>Average tax rate</a:t>
            </a:r>
          </a:p>
          <a:p>
            <a:pPr lvl="1" eaLnBrk="1" hangingPunct="1">
              <a:lnSpc>
                <a:spcPct val="105000"/>
              </a:lnSpc>
            </a:pPr>
            <a:r>
              <a:rPr lang="en-US" smtClean="0"/>
              <a:t>total taxes paid divided by total income</a:t>
            </a:r>
          </a:p>
          <a:p>
            <a:pPr lvl="1" eaLnBrk="1" hangingPunct="1">
              <a:lnSpc>
                <a:spcPct val="105000"/>
              </a:lnSpc>
            </a:pPr>
            <a:r>
              <a:rPr lang="en-US" smtClean="0"/>
              <a:t>measures the sacrifice a taxpayer makes</a:t>
            </a:r>
          </a:p>
          <a:p>
            <a:pPr eaLnBrk="1" hangingPunct="1"/>
            <a:r>
              <a:rPr lang="en-US" b="1" smtClean="0">
                <a:solidFill>
                  <a:srgbClr val="CC0000"/>
                </a:solidFill>
              </a:rPr>
              <a:t>Marginal tax rate</a:t>
            </a:r>
          </a:p>
          <a:p>
            <a:pPr lvl="1" eaLnBrk="1" hangingPunct="1">
              <a:lnSpc>
                <a:spcPct val="105000"/>
              </a:lnSpc>
            </a:pPr>
            <a:r>
              <a:rPr lang="en-US" smtClean="0"/>
              <a:t>the extra taxes paid on an additional dollar of income</a:t>
            </a:r>
          </a:p>
          <a:p>
            <a:pPr lvl="1" eaLnBrk="1" hangingPunct="1">
              <a:lnSpc>
                <a:spcPct val="105000"/>
              </a:lnSpc>
            </a:pPr>
            <a:r>
              <a:rPr lang="en-US" smtClean="0"/>
              <a:t>measures the incentive effects of taxes </a:t>
            </a:r>
            <a:br>
              <a:rPr lang="en-US" smtClean="0"/>
            </a:br>
            <a:r>
              <a:rPr lang="en-US" smtClean="0"/>
              <a:t>on work effort, saving, etc</a:t>
            </a:r>
            <a:r>
              <a:rPr lang="en-US" i="1" smtClean="0"/>
              <a:t>.</a:t>
            </a:r>
          </a:p>
          <a:p>
            <a:pPr eaLnBrk="1" hangingPunct="1"/>
            <a:endParaRPr lang="en-US" smtClean="0"/>
          </a:p>
        </p:txBody>
      </p:sp>
      <p:sp>
        <p:nvSpPr>
          <p:cNvPr id="4301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wipe(left)">
                                      <p:cBhvr>
                                        <p:cTn id="7" dur="500"/>
                                        <p:tgtEl>
                                          <p:spTgt spid="43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wipe(left)">
                                      <p:cBhvr>
                                        <p:cTn id="12" dur="500"/>
                                        <p:tgtEl>
                                          <p:spTgt spid="430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2">
                                            <p:txEl>
                                              <p:pRg st="2" end="2"/>
                                            </p:txEl>
                                          </p:spTgt>
                                        </p:tgtEl>
                                        <p:attrNameLst>
                                          <p:attrName>style.visibility</p:attrName>
                                        </p:attrNameLst>
                                      </p:cBhvr>
                                      <p:to>
                                        <p:strVal val="visible"/>
                                      </p:to>
                                    </p:set>
                                    <p:animEffect transition="in" filter="wipe(left)">
                                      <p:cBhvr>
                                        <p:cTn id="17" dur="500"/>
                                        <p:tgtEl>
                                          <p:spTgt spid="430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2">
                                            <p:txEl>
                                              <p:pRg st="3" end="3"/>
                                            </p:txEl>
                                          </p:spTgt>
                                        </p:tgtEl>
                                        <p:attrNameLst>
                                          <p:attrName>style.visibility</p:attrName>
                                        </p:attrNameLst>
                                      </p:cBhvr>
                                      <p:to>
                                        <p:strVal val="visible"/>
                                      </p:to>
                                    </p:set>
                                    <p:animEffect transition="in" filter="wipe(left)">
                                      <p:cBhvr>
                                        <p:cTn id="22" dur="500"/>
                                        <p:tgtEl>
                                          <p:spTgt spid="430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2">
                                            <p:txEl>
                                              <p:pRg st="4" end="4"/>
                                            </p:txEl>
                                          </p:spTgt>
                                        </p:tgtEl>
                                        <p:attrNameLst>
                                          <p:attrName>style.visibility</p:attrName>
                                        </p:attrNameLst>
                                      </p:cBhvr>
                                      <p:to>
                                        <p:strVal val="visible"/>
                                      </p:to>
                                    </p:set>
                                    <p:animEffect transition="in" filter="wipe(left)">
                                      <p:cBhvr>
                                        <p:cTn id="27" dur="500"/>
                                        <p:tgtEl>
                                          <p:spTgt spid="430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012">
                                            <p:txEl>
                                              <p:pRg st="5" end="5"/>
                                            </p:txEl>
                                          </p:spTgt>
                                        </p:tgtEl>
                                        <p:attrNameLst>
                                          <p:attrName>style.visibility</p:attrName>
                                        </p:attrNameLst>
                                      </p:cBhvr>
                                      <p:to>
                                        <p:strVal val="visible"/>
                                      </p:to>
                                    </p:set>
                                    <p:animEffect transition="in" filter="wipe(left)">
                                      <p:cBhvr>
                                        <p:cTn id="32" dur="500"/>
                                        <p:tgtEl>
                                          <p:spTgt spid="430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45058" name="Slide Number Placeholder 2"/>
          <p:cNvSpPr>
            <a:spLocks noGrp="1"/>
          </p:cNvSpPr>
          <p:nvPr>
            <p:ph type="sldNum" sz="quarter" idx="11"/>
          </p:nvPr>
        </p:nvSpPr>
        <p:spPr>
          <a:noFill/>
        </p:spPr>
        <p:txBody>
          <a:bodyPr/>
          <a:lstStyle/>
          <a:p>
            <a:fld id="{4394E864-1340-4889-8321-6CE9CF5A814D}" type="slidenum">
              <a:rPr lang="en-US" smtClean="0">
                <a:cs typeface="Arial" charset="0"/>
              </a:rPr>
              <a:pPr/>
              <a:t>18</a:t>
            </a:fld>
            <a:endParaRPr lang="en-US" smtClean="0">
              <a:cs typeface="Arial" charset="0"/>
            </a:endParaRPr>
          </a:p>
        </p:txBody>
      </p:sp>
      <p:grpSp>
        <p:nvGrpSpPr>
          <p:cNvPr id="2" name="Group 30"/>
          <p:cNvGrpSpPr>
            <a:grpSpLocks/>
          </p:cNvGrpSpPr>
          <p:nvPr/>
        </p:nvGrpSpPr>
        <p:grpSpPr bwMode="auto">
          <a:xfrm>
            <a:off x="469900" y="2498725"/>
            <a:ext cx="8105775" cy="2174875"/>
            <a:chOff x="296" y="1574"/>
            <a:chExt cx="5106" cy="1370"/>
          </a:xfrm>
        </p:grpSpPr>
        <p:grpSp>
          <p:nvGrpSpPr>
            <p:cNvPr id="45069" name="Group 28"/>
            <p:cNvGrpSpPr>
              <a:grpSpLocks/>
            </p:cNvGrpSpPr>
            <p:nvPr/>
          </p:nvGrpSpPr>
          <p:grpSpPr bwMode="auto">
            <a:xfrm>
              <a:off x="296" y="1574"/>
              <a:ext cx="5106" cy="1370"/>
              <a:chOff x="460" y="1357"/>
              <a:chExt cx="4830" cy="996"/>
            </a:xfrm>
          </p:grpSpPr>
          <p:sp>
            <p:nvSpPr>
              <p:cNvPr id="45074" name="Rectangle 5"/>
              <p:cNvSpPr>
                <a:spLocks noChangeArrowheads="1"/>
              </p:cNvSpPr>
              <p:nvPr/>
            </p:nvSpPr>
            <p:spPr bwMode="auto">
              <a:xfrm>
                <a:off x="460" y="1359"/>
                <a:ext cx="4829" cy="992"/>
              </a:xfrm>
              <a:prstGeom prst="rect">
                <a:avLst/>
              </a:prstGeom>
              <a:solidFill>
                <a:srgbClr val="FFFFCC"/>
              </a:solidFill>
              <a:ln w="9525">
                <a:noFill/>
                <a:miter lim="800000"/>
                <a:headEnd/>
                <a:tailEnd/>
              </a:ln>
            </p:spPr>
            <p:txBody>
              <a:bodyPr wrap="none" anchor="ctr"/>
              <a:lstStyle/>
              <a:p>
                <a:endParaRPr lang="en-US"/>
              </a:p>
            </p:txBody>
          </p:sp>
          <p:sp>
            <p:nvSpPr>
              <p:cNvPr id="45075" name="Line 10"/>
              <p:cNvSpPr>
                <a:spLocks noChangeShapeType="1"/>
              </p:cNvSpPr>
              <p:nvPr/>
            </p:nvSpPr>
            <p:spPr bwMode="auto">
              <a:xfrm>
                <a:off x="461" y="1357"/>
                <a:ext cx="4829" cy="0"/>
              </a:xfrm>
              <a:prstGeom prst="line">
                <a:avLst/>
              </a:prstGeom>
              <a:noFill/>
              <a:ln w="12700" cap="sq">
                <a:solidFill>
                  <a:schemeClr val="tx1"/>
                </a:solidFill>
                <a:round/>
                <a:headEnd/>
                <a:tailEnd/>
              </a:ln>
            </p:spPr>
            <p:txBody>
              <a:bodyPr/>
              <a:lstStyle/>
              <a:p>
                <a:endParaRPr lang="en-US"/>
              </a:p>
            </p:txBody>
          </p:sp>
          <p:sp>
            <p:nvSpPr>
              <p:cNvPr id="45076" name="Line 11"/>
              <p:cNvSpPr>
                <a:spLocks noChangeShapeType="1"/>
              </p:cNvSpPr>
              <p:nvPr/>
            </p:nvSpPr>
            <p:spPr bwMode="auto">
              <a:xfrm>
                <a:off x="461" y="1688"/>
                <a:ext cx="4829" cy="0"/>
              </a:xfrm>
              <a:prstGeom prst="line">
                <a:avLst/>
              </a:prstGeom>
              <a:noFill/>
              <a:ln w="12700">
                <a:solidFill>
                  <a:schemeClr val="tx1"/>
                </a:solidFill>
                <a:round/>
                <a:headEnd/>
                <a:tailEnd/>
              </a:ln>
            </p:spPr>
            <p:txBody>
              <a:bodyPr/>
              <a:lstStyle/>
              <a:p>
                <a:endParaRPr lang="en-US"/>
              </a:p>
            </p:txBody>
          </p:sp>
          <p:sp>
            <p:nvSpPr>
              <p:cNvPr id="45077" name="Line 12"/>
              <p:cNvSpPr>
                <a:spLocks noChangeShapeType="1"/>
              </p:cNvSpPr>
              <p:nvPr/>
            </p:nvSpPr>
            <p:spPr bwMode="auto">
              <a:xfrm>
                <a:off x="461" y="2021"/>
                <a:ext cx="4829" cy="0"/>
              </a:xfrm>
              <a:prstGeom prst="line">
                <a:avLst/>
              </a:prstGeom>
              <a:noFill/>
              <a:ln w="12700">
                <a:solidFill>
                  <a:schemeClr val="tx1"/>
                </a:solidFill>
                <a:round/>
                <a:headEnd/>
                <a:tailEnd/>
              </a:ln>
            </p:spPr>
            <p:txBody>
              <a:bodyPr/>
              <a:lstStyle/>
              <a:p>
                <a:endParaRPr lang="en-US"/>
              </a:p>
            </p:txBody>
          </p:sp>
          <p:sp>
            <p:nvSpPr>
              <p:cNvPr id="45078" name="Line 13"/>
              <p:cNvSpPr>
                <a:spLocks noChangeShapeType="1"/>
              </p:cNvSpPr>
              <p:nvPr/>
            </p:nvSpPr>
            <p:spPr bwMode="auto">
              <a:xfrm>
                <a:off x="461" y="2353"/>
                <a:ext cx="4829" cy="0"/>
              </a:xfrm>
              <a:prstGeom prst="line">
                <a:avLst/>
              </a:prstGeom>
              <a:noFill/>
              <a:ln w="12700" cap="sq">
                <a:solidFill>
                  <a:schemeClr val="tx1"/>
                </a:solidFill>
                <a:round/>
                <a:headEnd/>
                <a:tailEnd/>
              </a:ln>
            </p:spPr>
            <p:txBody>
              <a:bodyPr/>
              <a:lstStyle/>
              <a:p>
                <a:endParaRPr lang="en-US"/>
              </a:p>
            </p:txBody>
          </p:sp>
          <p:sp>
            <p:nvSpPr>
              <p:cNvPr id="45079" name="Line 14"/>
              <p:cNvSpPr>
                <a:spLocks noChangeShapeType="1"/>
              </p:cNvSpPr>
              <p:nvPr/>
            </p:nvSpPr>
            <p:spPr bwMode="auto">
              <a:xfrm>
                <a:off x="1953" y="1357"/>
                <a:ext cx="0" cy="996"/>
              </a:xfrm>
              <a:prstGeom prst="line">
                <a:avLst/>
              </a:prstGeom>
              <a:noFill/>
              <a:ln w="12700">
                <a:solidFill>
                  <a:schemeClr val="tx1"/>
                </a:solidFill>
                <a:round/>
                <a:headEnd/>
                <a:tailEnd/>
              </a:ln>
            </p:spPr>
            <p:txBody>
              <a:bodyPr/>
              <a:lstStyle/>
              <a:p>
                <a:endParaRPr lang="en-US"/>
              </a:p>
            </p:txBody>
          </p:sp>
          <p:sp>
            <p:nvSpPr>
              <p:cNvPr id="45080" name="Line 15"/>
              <p:cNvSpPr>
                <a:spLocks noChangeShapeType="1"/>
              </p:cNvSpPr>
              <p:nvPr/>
            </p:nvSpPr>
            <p:spPr bwMode="auto">
              <a:xfrm>
                <a:off x="3600" y="1357"/>
                <a:ext cx="0" cy="996"/>
              </a:xfrm>
              <a:prstGeom prst="line">
                <a:avLst/>
              </a:prstGeom>
              <a:noFill/>
              <a:ln w="12700">
                <a:solidFill>
                  <a:schemeClr val="tx1"/>
                </a:solidFill>
                <a:round/>
                <a:headEnd/>
                <a:tailEnd/>
              </a:ln>
            </p:spPr>
            <p:txBody>
              <a:bodyPr/>
              <a:lstStyle/>
              <a:p>
                <a:endParaRPr lang="en-US"/>
              </a:p>
            </p:txBody>
          </p:sp>
          <p:sp>
            <p:nvSpPr>
              <p:cNvPr id="45081" name="Line 16"/>
              <p:cNvSpPr>
                <a:spLocks noChangeShapeType="1"/>
              </p:cNvSpPr>
              <p:nvPr/>
            </p:nvSpPr>
            <p:spPr bwMode="auto">
              <a:xfrm>
                <a:off x="461" y="1357"/>
                <a:ext cx="0" cy="996"/>
              </a:xfrm>
              <a:prstGeom prst="line">
                <a:avLst/>
              </a:prstGeom>
              <a:noFill/>
              <a:ln w="12700" cap="sq">
                <a:solidFill>
                  <a:schemeClr val="tx1"/>
                </a:solidFill>
                <a:round/>
                <a:headEnd/>
                <a:tailEnd/>
              </a:ln>
            </p:spPr>
            <p:txBody>
              <a:bodyPr/>
              <a:lstStyle/>
              <a:p>
                <a:endParaRPr lang="en-US"/>
              </a:p>
            </p:txBody>
          </p:sp>
          <p:sp>
            <p:nvSpPr>
              <p:cNvPr id="45082" name="Line 17"/>
              <p:cNvSpPr>
                <a:spLocks noChangeShapeType="1"/>
              </p:cNvSpPr>
              <p:nvPr/>
            </p:nvSpPr>
            <p:spPr bwMode="auto">
              <a:xfrm>
                <a:off x="5290" y="1357"/>
                <a:ext cx="0" cy="996"/>
              </a:xfrm>
              <a:prstGeom prst="line">
                <a:avLst/>
              </a:prstGeom>
              <a:noFill/>
              <a:ln w="12700" cap="sq">
                <a:solidFill>
                  <a:schemeClr val="tx1"/>
                </a:solidFill>
                <a:round/>
                <a:headEnd/>
                <a:tailEnd/>
              </a:ln>
            </p:spPr>
            <p:txBody>
              <a:bodyPr/>
              <a:lstStyle/>
              <a:p>
                <a:endParaRPr lang="en-US"/>
              </a:p>
            </p:txBody>
          </p:sp>
        </p:grpSp>
        <p:grpSp>
          <p:nvGrpSpPr>
            <p:cNvPr id="45070" name="Group 29"/>
            <p:cNvGrpSpPr>
              <a:grpSpLocks/>
            </p:cNvGrpSpPr>
            <p:nvPr/>
          </p:nvGrpSpPr>
          <p:grpSpPr bwMode="auto">
            <a:xfrm>
              <a:off x="297" y="1574"/>
              <a:ext cx="5105" cy="455"/>
              <a:chOff x="297" y="1574"/>
              <a:chExt cx="5105" cy="455"/>
            </a:xfrm>
          </p:grpSpPr>
          <p:sp>
            <p:nvSpPr>
              <p:cNvPr id="45071" name="Rectangle 7"/>
              <p:cNvSpPr>
                <a:spLocks noChangeArrowheads="1"/>
              </p:cNvSpPr>
              <p:nvPr/>
            </p:nvSpPr>
            <p:spPr bwMode="auto">
              <a:xfrm>
                <a:off x="3615" y="1574"/>
                <a:ext cx="1787" cy="45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Marginal tax rate</a:t>
                </a:r>
              </a:p>
            </p:txBody>
          </p:sp>
          <p:sp>
            <p:nvSpPr>
              <p:cNvPr id="45072" name="Rectangle 8"/>
              <p:cNvSpPr>
                <a:spLocks noChangeArrowheads="1"/>
              </p:cNvSpPr>
              <p:nvPr/>
            </p:nvSpPr>
            <p:spPr bwMode="auto">
              <a:xfrm>
                <a:off x="1874" y="1574"/>
                <a:ext cx="1741" cy="45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Average tax rate</a:t>
                </a:r>
              </a:p>
            </p:txBody>
          </p:sp>
          <p:sp>
            <p:nvSpPr>
              <p:cNvPr id="45073" name="Rectangle 9"/>
              <p:cNvSpPr>
                <a:spLocks noChangeArrowheads="1"/>
              </p:cNvSpPr>
              <p:nvPr/>
            </p:nvSpPr>
            <p:spPr bwMode="auto">
              <a:xfrm>
                <a:off x="297" y="1574"/>
                <a:ext cx="1577" cy="45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Income</a:t>
                </a:r>
              </a:p>
            </p:txBody>
          </p:sp>
        </p:grpSp>
      </p:grpSp>
      <p:sp>
        <p:nvSpPr>
          <p:cNvPr id="146453" name="Rectangle 21"/>
          <p:cNvSpPr>
            <a:spLocks noChangeArrowheads="1"/>
          </p:cNvSpPr>
          <p:nvPr/>
        </p:nvSpPr>
        <p:spPr bwMode="auto">
          <a:xfrm>
            <a:off x="5738813" y="3948113"/>
            <a:ext cx="2836862" cy="72548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0%</a:t>
            </a:r>
          </a:p>
        </p:txBody>
      </p:sp>
      <p:sp>
        <p:nvSpPr>
          <p:cNvPr id="146454" name="Rectangle 22"/>
          <p:cNvSpPr>
            <a:spLocks noChangeArrowheads="1"/>
          </p:cNvSpPr>
          <p:nvPr/>
        </p:nvSpPr>
        <p:spPr bwMode="auto">
          <a:xfrm>
            <a:off x="2974975" y="3948113"/>
            <a:ext cx="2763838" cy="72548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10%</a:t>
            </a:r>
          </a:p>
        </p:txBody>
      </p:sp>
      <p:sp>
        <p:nvSpPr>
          <p:cNvPr id="146455" name="Rectangle 23"/>
          <p:cNvSpPr>
            <a:spLocks noChangeArrowheads="1"/>
          </p:cNvSpPr>
          <p:nvPr/>
        </p:nvSpPr>
        <p:spPr bwMode="auto">
          <a:xfrm>
            <a:off x="471488" y="3948113"/>
            <a:ext cx="2503487" cy="72548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$40,000</a:t>
            </a:r>
          </a:p>
        </p:txBody>
      </p:sp>
      <p:sp>
        <p:nvSpPr>
          <p:cNvPr id="146456" name="Rectangle 24"/>
          <p:cNvSpPr>
            <a:spLocks noChangeArrowheads="1"/>
          </p:cNvSpPr>
          <p:nvPr/>
        </p:nvSpPr>
        <p:spPr bwMode="auto">
          <a:xfrm>
            <a:off x="5738813" y="3221038"/>
            <a:ext cx="2836862" cy="72707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0%</a:t>
            </a:r>
          </a:p>
        </p:txBody>
      </p:sp>
      <p:sp>
        <p:nvSpPr>
          <p:cNvPr id="146457" name="Rectangle 25"/>
          <p:cNvSpPr>
            <a:spLocks noChangeArrowheads="1"/>
          </p:cNvSpPr>
          <p:nvPr/>
        </p:nvSpPr>
        <p:spPr bwMode="auto">
          <a:xfrm>
            <a:off x="2974975" y="3221038"/>
            <a:ext cx="2763838" cy="72707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20%</a:t>
            </a:r>
          </a:p>
        </p:txBody>
      </p:sp>
      <p:sp>
        <p:nvSpPr>
          <p:cNvPr id="146458" name="Rectangle 26"/>
          <p:cNvSpPr>
            <a:spLocks noChangeArrowheads="1"/>
          </p:cNvSpPr>
          <p:nvPr/>
        </p:nvSpPr>
        <p:spPr bwMode="auto">
          <a:xfrm>
            <a:off x="471488" y="3221038"/>
            <a:ext cx="2503487" cy="72707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700"/>
              <a:t>$20,000</a:t>
            </a:r>
          </a:p>
        </p:txBody>
      </p:sp>
      <p:sp>
        <p:nvSpPr>
          <p:cNvPr id="45066" name="Rectangle 20"/>
          <p:cNvSpPr>
            <a:spLocks noGrp="1" noChangeArrowheads="1"/>
          </p:cNvSpPr>
          <p:nvPr>
            <p:ph type="body" idx="4294967295"/>
          </p:nvPr>
        </p:nvSpPr>
        <p:spPr>
          <a:xfrm>
            <a:off x="373063" y="1019175"/>
            <a:ext cx="8313737" cy="1349375"/>
          </a:xfrm>
        </p:spPr>
        <p:txBody>
          <a:bodyPr/>
          <a:lstStyle/>
          <a:p>
            <a:pPr eaLnBrk="1" hangingPunct="1"/>
            <a:r>
              <a:rPr lang="en-US" smtClean="0"/>
              <a:t>A </a:t>
            </a:r>
            <a:r>
              <a:rPr lang="en-US" b="1" smtClean="0">
                <a:solidFill>
                  <a:srgbClr val="CC0000"/>
                </a:solidFill>
              </a:rPr>
              <a:t>lump-sum tax</a:t>
            </a:r>
            <a:r>
              <a:rPr lang="en-US" smtClean="0"/>
              <a:t> is the same for every person</a:t>
            </a:r>
          </a:p>
          <a:p>
            <a:pPr eaLnBrk="1" hangingPunct="1"/>
            <a:r>
              <a:rPr lang="en-US" smtClean="0"/>
              <a:t>Example:  lump-sum tax = $4000/person</a:t>
            </a:r>
          </a:p>
        </p:txBody>
      </p:sp>
      <p:sp>
        <p:nvSpPr>
          <p:cNvPr id="45067" name="Rectangle 19"/>
          <p:cNvSpPr>
            <a:spLocks noGrp="1" noChangeArrowheads="1"/>
          </p:cNvSpPr>
          <p:nvPr>
            <p:ph type="title" idx="4294967295"/>
          </p:nvPr>
        </p:nvSpPr>
        <p:spPr>
          <a:xfrm>
            <a:off x="457200" y="196850"/>
            <a:ext cx="8229600" cy="649288"/>
          </a:xfrm>
        </p:spPr>
        <p:txBody>
          <a:bodyPr/>
          <a:lstStyle/>
          <a:p>
            <a:pPr eaLnBrk="1" hangingPunct="1"/>
            <a:r>
              <a:rPr lang="en-US" smtClean="0"/>
              <a:t>Lump-Sum Taxes</a:t>
            </a:r>
          </a:p>
        </p:txBody>
      </p:sp>
      <p:sp>
        <p:nvSpPr>
          <p:cNvPr id="4506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6">
                                            <p:txEl>
                                              <p:pRg st="0" end="0"/>
                                            </p:txEl>
                                          </p:spTgt>
                                        </p:tgtEl>
                                        <p:attrNameLst>
                                          <p:attrName>style.visibility</p:attrName>
                                        </p:attrNameLst>
                                      </p:cBhvr>
                                      <p:to>
                                        <p:strVal val="visible"/>
                                      </p:to>
                                    </p:set>
                                    <p:animEffect transition="in" filter="wipe(left)">
                                      <p:cBhvr>
                                        <p:cTn id="7" dur="500"/>
                                        <p:tgtEl>
                                          <p:spTgt spid="450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6">
                                            <p:txEl>
                                              <p:pRg st="1" end="1"/>
                                            </p:txEl>
                                          </p:spTgt>
                                        </p:tgtEl>
                                        <p:attrNameLst>
                                          <p:attrName>style.visibility</p:attrName>
                                        </p:attrNameLst>
                                      </p:cBhvr>
                                      <p:to>
                                        <p:strVal val="visible"/>
                                      </p:to>
                                    </p:set>
                                    <p:animEffect transition="in" filter="wipe(left)">
                                      <p:cBhvr>
                                        <p:cTn id="12" dur="500"/>
                                        <p:tgtEl>
                                          <p:spTgt spid="450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6458"/>
                                        </p:tgtEl>
                                        <p:attrNameLst>
                                          <p:attrName>style.visibility</p:attrName>
                                        </p:attrNameLst>
                                      </p:cBhvr>
                                      <p:to>
                                        <p:strVal val="visible"/>
                                      </p:to>
                                    </p:set>
                                    <p:animEffect transition="in" filter="dissolve">
                                      <p:cBhvr>
                                        <p:cTn id="22" dur="500"/>
                                        <p:tgtEl>
                                          <p:spTgt spid="14645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6457"/>
                                        </p:tgtEl>
                                        <p:attrNameLst>
                                          <p:attrName>style.visibility</p:attrName>
                                        </p:attrNameLst>
                                      </p:cBhvr>
                                      <p:to>
                                        <p:strVal val="visible"/>
                                      </p:to>
                                    </p:set>
                                    <p:animEffect transition="in" filter="dissolve">
                                      <p:cBhvr>
                                        <p:cTn id="27" dur="500"/>
                                        <p:tgtEl>
                                          <p:spTgt spid="14645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6456"/>
                                        </p:tgtEl>
                                        <p:attrNameLst>
                                          <p:attrName>style.visibility</p:attrName>
                                        </p:attrNameLst>
                                      </p:cBhvr>
                                      <p:to>
                                        <p:strVal val="visible"/>
                                      </p:to>
                                    </p:set>
                                    <p:animEffect transition="in" filter="dissolve">
                                      <p:cBhvr>
                                        <p:cTn id="32" dur="500"/>
                                        <p:tgtEl>
                                          <p:spTgt spid="14645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6455"/>
                                        </p:tgtEl>
                                        <p:attrNameLst>
                                          <p:attrName>style.visibility</p:attrName>
                                        </p:attrNameLst>
                                      </p:cBhvr>
                                      <p:to>
                                        <p:strVal val="visible"/>
                                      </p:to>
                                    </p:set>
                                    <p:animEffect transition="in" filter="dissolve">
                                      <p:cBhvr>
                                        <p:cTn id="37" dur="500"/>
                                        <p:tgtEl>
                                          <p:spTgt spid="14645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6454"/>
                                        </p:tgtEl>
                                        <p:attrNameLst>
                                          <p:attrName>style.visibility</p:attrName>
                                        </p:attrNameLst>
                                      </p:cBhvr>
                                      <p:to>
                                        <p:strVal val="visible"/>
                                      </p:to>
                                    </p:set>
                                    <p:animEffect transition="in" filter="dissolve">
                                      <p:cBhvr>
                                        <p:cTn id="42" dur="500"/>
                                        <p:tgtEl>
                                          <p:spTgt spid="14645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6453"/>
                                        </p:tgtEl>
                                        <p:attrNameLst>
                                          <p:attrName>style.visibility</p:attrName>
                                        </p:attrNameLst>
                                      </p:cBhvr>
                                      <p:to>
                                        <p:strVal val="visible"/>
                                      </p:to>
                                    </p:set>
                                    <p:animEffect transition="in" filter="dissolve">
                                      <p:cBhvr>
                                        <p:cTn id="47" dur="500"/>
                                        <p:tgtEl>
                                          <p:spTgt spid="146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3" grpId="0"/>
      <p:bldP spid="146454" grpId="0"/>
      <p:bldP spid="146455" grpId="0"/>
      <p:bldP spid="146456" grpId="0"/>
      <p:bldP spid="146457" grpId="0"/>
      <p:bldP spid="146458" grpId="0"/>
      <p:bldP spid="45066"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5"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37890" name="Rectangle 2"/>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eaLnBrk="1" hangingPunct="1">
              <a:lnSpc>
                <a:spcPct val="115000"/>
              </a:lnSpc>
              <a:defRPr/>
            </a:pPr>
            <a:r>
              <a:rPr lang="en-US" sz="3700">
                <a:solidFill>
                  <a:schemeClr val="tx1"/>
                </a:solidFill>
                <a:effectLst>
                  <a:outerShdw blurRad="38100" dist="38100" dir="2700000" algn="tl">
                    <a:srgbClr val="C0C0C0"/>
                  </a:outerShdw>
                </a:effectLst>
              </a:rPr>
              <a:t>In this chapter, </a:t>
            </a:r>
            <a:br>
              <a:rPr lang="en-US" sz="3700">
                <a:solidFill>
                  <a:schemeClr val="tx1"/>
                </a:solidFill>
                <a:effectLst>
                  <a:outerShdw blurRad="38100" dist="38100" dir="2700000" algn="tl">
                    <a:srgbClr val="C0C0C0"/>
                  </a:outerShdw>
                </a:effectLst>
              </a:rPr>
            </a:br>
            <a:r>
              <a:rPr lang="en-US" sz="3700">
                <a:solidFill>
                  <a:schemeClr val="tx1"/>
                </a:solidFill>
                <a:effectLst>
                  <a:outerShdw blurRad="38100" dist="38100" dir="2700000" algn="tl">
                    <a:srgbClr val="C0C0C0"/>
                  </a:outerShdw>
                </a:effectLst>
              </a:rPr>
              <a:t>look for the answers to these questions:</a:t>
            </a:r>
          </a:p>
        </p:txBody>
      </p:sp>
      <p:sp>
        <p:nvSpPr>
          <p:cNvPr id="16387" name="Rectangle 3"/>
          <p:cNvSpPr>
            <a:spLocks noGrp="1" noChangeArrowheads="1"/>
          </p:cNvSpPr>
          <p:nvPr>
            <p:ph type="body" idx="1"/>
          </p:nvPr>
        </p:nvSpPr>
        <p:spPr>
          <a:xfrm>
            <a:off x="373063" y="1933575"/>
            <a:ext cx="8396287" cy="4498975"/>
          </a:xfrm>
        </p:spPr>
        <p:txBody>
          <a:bodyPr/>
          <a:lstStyle/>
          <a:p>
            <a:pPr eaLnBrk="1" hangingPunct="1">
              <a:buClr>
                <a:srgbClr val="996633"/>
              </a:buClr>
            </a:pPr>
            <a:r>
              <a:rPr lang="en-US" smtClean="0"/>
              <a:t>What are the largest sources of tax revenue </a:t>
            </a:r>
            <a:br>
              <a:rPr lang="en-US" smtClean="0"/>
            </a:br>
            <a:r>
              <a:rPr lang="en-US" smtClean="0"/>
              <a:t>in the U.S.?</a:t>
            </a:r>
          </a:p>
          <a:p>
            <a:pPr eaLnBrk="1" hangingPunct="1">
              <a:buClr>
                <a:srgbClr val="996633"/>
              </a:buClr>
            </a:pPr>
            <a:r>
              <a:rPr lang="en-US" smtClean="0"/>
              <a:t>What are the efficiency costs of taxes?  </a:t>
            </a:r>
          </a:p>
          <a:p>
            <a:pPr eaLnBrk="1" hangingPunct="1">
              <a:buClr>
                <a:srgbClr val="996633"/>
              </a:buClr>
            </a:pPr>
            <a:r>
              <a:rPr lang="en-US" smtClean="0"/>
              <a:t>How can we evaluate the equity of a tax system?</a:t>
            </a:r>
          </a:p>
        </p:txBody>
      </p:sp>
      <p:sp>
        <p:nvSpPr>
          <p:cNvPr id="16388" name="Rectangle 5"/>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0082D4D3-D5FB-4E91-8CFF-A7940C9908D3}" type="slidenum">
              <a:rPr lang="en-US" sz="1700">
                <a:solidFill>
                  <a:srgbClr val="777777"/>
                </a:solidFill>
                <a:latin typeface="Tahoma" pitchFamily="34" charset="0"/>
              </a:rPr>
              <a:pPr algn="r"/>
              <a:t>1</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47106" name="Slide Number Placeholder 2"/>
          <p:cNvSpPr>
            <a:spLocks noGrp="1"/>
          </p:cNvSpPr>
          <p:nvPr>
            <p:ph type="sldNum" sz="quarter" idx="11"/>
          </p:nvPr>
        </p:nvSpPr>
        <p:spPr>
          <a:noFill/>
        </p:spPr>
        <p:txBody>
          <a:bodyPr/>
          <a:lstStyle/>
          <a:p>
            <a:fld id="{EC3AD8A6-8567-4E0A-BA25-8EE318C76808}" type="slidenum">
              <a:rPr lang="en-US" smtClean="0">
                <a:cs typeface="Arial" charset="0"/>
              </a:rPr>
              <a:pPr/>
              <a:t>19</a:t>
            </a:fld>
            <a:endParaRPr lang="en-US" smtClean="0">
              <a:cs typeface="Arial" charset="0"/>
            </a:endParaRPr>
          </a:p>
        </p:txBody>
      </p:sp>
      <p:sp>
        <p:nvSpPr>
          <p:cNvPr id="147474" name="Rectangle 18"/>
          <p:cNvSpPr>
            <a:spLocks noChangeArrowheads="1"/>
          </p:cNvSpPr>
          <p:nvPr/>
        </p:nvSpPr>
        <p:spPr bwMode="auto">
          <a:xfrm>
            <a:off x="465138" y="982663"/>
            <a:ext cx="8229600" cy="5451475"/>
          </a:xfrm>
          <a:prstGeom prst="rect">
            <a:avLst/>
          </a:prstGeom>
          <a:noFill/>
          <a:ln w="9525">
            <a:noFill/>
            <a:miter lim="800000"/>
            <a:headEnd/>
            <a:tailEnd/>
          </a:ln>
        </p:spPr>
        <p:txBody>
          <a:bodyPr/>
          <a:lstStyle/>
          <a:p>
            <a:pPr>
              <a:lnSpc>
                <a:spcPct val="105000"/>
              </a:lnSpc>
              <a:spcBef>
                <a:spcPct val="45000"/>
              </a:spcBef>
              <a:buClr>
                <a:srgbClr val="00B85C"/>
              </a:buClr>
              <a:buSzPct val="120000"/>
              <a:buFont typeface="Wingdings" pitchFamily="2" charset="2"/>
              <a:buNone/>
            </a:pPr>
            <a:r>
              <a:rPr lang="en-US" sz="2800"/>
              <a:t>A lump-sum tax is the most efficient tax: </a:t>
            </a:r>
          </a:p>
          <a:p>
            <a:pPr marL="400050" lvl="1" indent="-285750">
              <a:lnSpc>
                <a:spcPct val="105000"/>
              </a:lnSpc>
              <a:spcBef>
                <a:spcPct val="15000"/>
              </a:spcBef>
              <a:buClr>
                <a:srgbClr val="996633"/>
              </a:buClr>
              <a:buSzPct val="120000"/>
              <a:buFont typeface="Wingdings" pitchFamily="2" charset="2"/>
              <a:buChar char="§"/>
            </a:pPr>
            <a:r>
              <a:rPr lang="en-US" sz="2700" i="1"/>
              <a:t>Causes no deadweight loss</a:t>
            </a:r>
            <a:r>
              <a:rPr lang="en-US" sz="2700"/>
              <a:t>  </a:t>
            </a:r>
            <a:br>
              <a:rPr lang="en-US" sz="2700"/>
            </a:br>
            <a:r>
              <a:rPr lang="en-US" sz="2700"/>
              <a:t>Does not distort incentives.</a:t>
            </a:r>
          </a:p>
          <a:p>
            <a:pPr marL="400050" lvl="1" indent="-285750">
              <a:lnSpc>
                <a:spcPct val="105000"/>
              </a:lnSpc>
              <a:spcBef>
                <a:spcPct val="15000"/>
              </a:spcBef>
              <a:buClr>
                <a:srgbClr val="996633"/>
              </a:buClr>
              <a:buSzPct val="120000"/>
              <a:buFont typeface="Wingdings" pitchFamily="2" charset="2"/>
              <a:buChar char="§"/>
            </a:pPr>
            <a:r>
              <a:rPr lang="en-US" sz="2700" i="1"/>
              <a:t>Minimal administrative burden</a:t>
            </a:r>
            <a:r>
              <a:rPr lang="en-US" sz="2700"/>
              <a:t/>
            </a:r>
            <a:br>
              <a:rPr lang="en-US" sz="2700"/>
            </a:br>
            <a:r>
              <a:rPr lang="en-US" sz="2700"/>
              <a:t>No need to hire accountants, keep track of receipts, </a:t>
            </a:r>
            <a:r>
              <a:rPr lang="en-US" sz="2700" i="1"/>
              <a:t>etc</a:t>
            </a:r>
            <a:r>
              <a:rPr lang="en-US" sz="2700"/>
              <a:t>. </a:t>
            </a:r>
          </a:p>
          <a:p>
            <a:pPr>
              <a:lnSpc>
                <a:spcPct val="105000"/>
              </a:lnSpc>
              <a:spcBef>
                <a:spcPct val="35000"/>
              </a:spcBef>
              <a:buClr>
                <a:srgbClr val="00B85C"/>
              </a:buClr>
              <a:buSzPct val="120000"/>
              <a:buFont typeface="Wingdings" pitchFamily="2" charset="2"/>
              <a:buNone/>
            </a:pPr>
            <a:r>
              <a:rPr lang="en-US" sz="2800"/>
              <a:t>Yet, perceived as unfair:</a:t>
            </a:r>
          </a:p>
          <a:p>
            <a:pPr marL="400050" lvl="1" indent="-285750">
              <a:lnSpc>
                <a:spcPct val="105000"/>
              </a:lnSpc>
              <a:spcBef>
                <a:spcPct val="15000"/>
              </a:spcBef>
              <a:buClr>
                <a:srgbClr val="996633"/>
              </a:buClr>
              <a:buSzPct val="120000"/>
              <a:buFont typeface="Wingdings" pitchFamily="2" charset="2"/>
              <a:buChar char="§"/>
            </a:pPr>
            <a:r>
              <a:rPr lang="en-US" sz="2700"/>
              <a:t>In dollar terms, the poor pay as much as the rich.</a:t>
            </a:r>
          </a:p>
          <a:p>
            <a:pPr marL="400050" lvl="1" indent="-285750">
              <a:lnSpc>
                <a:spcPct val="105000"/>
              </a:lnSpc>
              <a:spcBef>
                <a:spcPct val="15000"/>
              </a:spcBef>
              <a:buClr>
                <a:srgbClr val="996633"/>
              </a:buClr>
              <a:buSzPct val="120000"/>
              <a:buFont typeface="Wingdings" pitchFamily="2" charset="2"/>
              <a:buChar char="§"/>
            </a:pPr>
            <a:r>
              <a:rPr lang="en-US" sz="2700"/>
              <a:t>Relative to income, the poor pay much more than the rich.</a:t>
            </a:r>
          </a:p>
        </p:txBody>
      </p:sp>
      <p:sp>
        <p:nvSpPr>
          <p:cNvPr id="47108" name="Rectangle 19"/>
          <p:cNvSpPr>
            <a:spLocks noGrp="1" noChangeArrowheads="1"/>
          </p:cNvSpPr>
          <p:nvPr>
            <p:ph type="title" idx="4294967295"/>
          </p:nvPr>
        </p:nvSpPr>
        <p:spPr>
          <a:xfrm>
            <a:off x="457200" y="196850"/>
            <a:ext cx="8229600" cy="649288"/>
          </a:xfrm>
        </p:spPr>
        <p:txBody>
          <a:bodyPr/>
          <a:lstStyle/>
          <a:p>
            <a:pPr eaLnBrk="1" hangingPunct="1"/>
            <a:r>
              <a:rPr lang="en-US" smtClean="0"/>
              <a:t>Lump-Sum Taxes</a:t>
            </a:r>
          </a:p>
        </p:txBody>
      </p:sp>
      <p:sp>
        <p:nvSpPr>
          <p:cNvPr id="4710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74">
                                            <p:txEl>
                                              <p:pRg st="0" end="0"/>
                                            </p:txEl>
                                          </p:spTgt>
                                        </p:tgtEl>
                                        <p:attrNameLst>
                                          <p:attrName>style.visibility</p:attrName>
                                        </p:attrNameLst>
                                      </p:cBhvr>
                                      <p:to>
                                        <p:strVal val="visible"/>
                                      </p:to>
                                    </p:set>
                                    <p:animEffect transition="in" filter="wipe(left)">
                                      <p:cBhvr>
                                        <p:cTn id="7" dur="500"/>
                                        <p:tgtEl>
                                          <p:spTgt spid="1474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74">
                                            <p:txEl>
                                              <p:pRg st="1" end="1"/>
                                            </p:txEl>
                                          </p:spTgt>
                                        </p:tgtEl>
                                        <p:attrNameLst>
                                          <p:attrName>style.visibility</p:attrName>
                                        </p:attrNameLst>
                                      </p:cBhvr>
                                      <p:to>
                                        <p:strVal val="visible"/>
                                      </p:to>
                                    </p:set>
                                    <p:animEffect transition="in" filter="wipe(left)">
                                      <p:cBhvr>
                                        <p:cTn id="12" dur="500"/>
                                        <p:tgtEl>
                                          <p:spTgt spid="147474">
                                            <p:txEl>
                                              <p:pRg st="1" end="1"/>
                                            </p:txEl>
                                          </p:spTgt>
                                        </p:tgtEl>
                                      </p:cBhvr>
                                    </p:animEffect>
                                  </p:childTnLst>
                                  <p:subTnLst>
                                    <p:animClr clrSpc="rgb" dir="cw">
                                      <p:cBhvr override="childStyle">
                                        <p:cTn dur="1" fill="hold" display="0" masterRel="nextClick" afterEffect="1"/>
                                        <p:tgtEl>
                                          <p:spTgt spid="147474">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74">
                                            <p:txEl>
                                              <p:pRg st="2" end="2"/>
                                            </p:txEl>
                                          </p:spTgt>
                                        </p:tgtEl>
                                        <p:attrNameLst>
                                          <p:attrName>style.visibility</p:attrName>
                                        </p:attrNameLst>
                                      </p:cBhvr>
                                      <p:to>
                                        <p:strVal val="visible"/>
                                      </p:to>
                                    </p:set>
                                    <p:animEffect transition="in" filter="wipe(left)">
                                      <p:cBhvr>
                                        <p:cTn id="17" dur="500"/>
                                        <p:tgtEl>
                                          <p:spTgt spid="147474">
                                            <p:txEl>
                                              <p:pRg st="2" end="2"/>
                                            </p:txEl>
                                          </p:spTgt>
                                        </p:tgtEl>
                                      </p:cBhvr>
                                    </p:animEffect>
                                  </p:childTnLst>
                                  <p:subTnLst>
                                    <p:animClr clrSpc="rgb" dir="cw">
                                      <p:cBhvr override="childStyle">
                                        <p:cTn dur="1" fill="hold" display="0" masterRel="nextClick" afterEffect="1"/>
                                        <p:tgtEl>
                                          <p:spTgt spid="147474">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74">
                                            <p:txEl>
                                              <p:pRg st="3" end="3"/>
                                            </p:txEl>
                                          </p:spTgt>
                                        </p:tgtEl>
                                        <p:attrNameLst>
                                          <p:attrName>style.visibility</p:attrName>
                                        </p:attrNameLst>
                                      </p:cBhvr>
                                      <p:to>
                                        <p:strVal val="visible"/>
                                      </p:to>
                                    </p:set>
                                    <p:animEffect transition="in" filter="wipe(left)">
                                      <p:cBhvr>
                                        <p:cTn id="22" dur="500"/>
                                        <p:tgtEl>
                                          <p:spTgt spid="1474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7474">
                                            <p:txEl>
                                              <p:pRg st="4" end="4"/>
                                            </p:txEl>
                                          </p:spTgt>
                                        </p:tgtEl>
                                        <p:attrNameLst>
                                          <p:attrName>style.visibility</p:attrName>
                                        </p:attrNameLst>
                                      </p:cBhvr>
                                      <p:to>
                                        <p:strVal val="visible"/>
                                      </p:to>
                                    </p:set>
                                    <p:animEffect transition="in" filter="wipe(left)">
                                      <p:cBhvr>
                                        <p:cTn id="27" dur="500"/>
                                        <p:tgtEl>
                                          <p:spTgt spid="147474">
                                            <p:txEl>
                                              <p:pRg st="4" end="4"/>
                                            </p:txEl>
                                          </p:spTgt>
                                        </p:tgtEl>
                                      </p:cBhvr>
                                    </p:animEffect>
                                  </p:childTnLst>
                                  <p:subTnLst>
                                    <p:animClr clrSpc="rgb" dir="cw">
                                      <p:cBhvr override="childStyle">
                                        <p:cTn dur="1" fill="hold" display="0" masterRel="nextClick" afterEffect="1"/>
                                        <p:tgtEl>
                                          <p:spTgt spid="147474">
                                            <p:txEl>
                                              <p:pRg st="4" end="4"/>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7474">
                                            <p:txEl>
                                              <p:pRg st="5" end="5"/>
                                            </p:txEl>
                                          </p:spTgt>
                                        </p:tgtEl>
                                        <p:attrNameLst>
                                          <p:attrName>style.visibility</p:attrName>
                                        </p:attrNameLst>
                                      </p:cBhvr>
                                      <p:to>
                                        <p:strVal val="visible"/>
                                      </p:to>
                                    </p:set>
                                    <p:animEffect transition="in" filter="wipe(left)">
                                      <p:cBhvr>
                                        <p:cTn id="32" dur="500"/>
                                        <p:tgtEl>
                                          <p:spTgt spid="147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4"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49154" name="Slide Number Placeholder 2"/>
          <p:cNvSpPr>
            <a:spLocks noGrp="1"/>
          </p:cNvSpPr>
          <p:nvPr>
            <p:ph type="sldNum" sz="quarter" idx="11"/>
          </p:nvPr>
        </p:nvSpPr>
        <p:spPr>
          <a:noFill/>
        </p:spPr>
        <p:txBody>
          <a:bodyPr/>
          <a:lstStyle/>
          <a:p>
            <a:fld id="{BF3A6B91-D613-41F1-9A6E-E448ECD53213}" type="slidenum">
              <a:rPr lang="en-US" smtClean="0">
                <a:cs typeface="Arial" charset="0"/>
              </a:rPr>
              <a:pPr/>
              <a:t>20</a:t>
            </a:fld>
            <a:endParaRPr lang="en-US" smtClean="0">
              <a:cs typeface="Arial" charset="0"/>
            </a:endParaRPr>
          </a:p>
        </p:txBody>
      </p:sp>
      <p:sp>
        <p:nvSpPr>
          <p:cNvPr id="49155" name="Rectangle 2"/>
          <p:cNvSpPr>
            <a:spLocks noGrp="1" noChangeArrowheads="1"/>
          </p:cNvSpPr>
          <p:nvPr>
            <p:ph type="title" idx="4294967295"/>
          </p:nvPr>
        </p:nvSpPr>
        <p:spPr/>
        <p:txBody>
          <a:bodyPr/>
          <a:lstStyle/>
          <a:p>
            <a:pPr eaLnBrk="1" hangingPunct="1"/>
            <a:r>
              <a:rPr lang="en-US" smtClean="0"/>
              <a:t>Taxes and Equity</a:t>
            </a:r>
          </a:p>
        </p:txBody>
      </p:sp>
      <p:sp>
        <p:nvSpPr>
          <p:cNvPr id="49156" name="Rectangle 3"/>
          <p:cNvSpPr>
            <a:spLocks noGrp="1" noChangeArrowheads="1"/>
          </p:cNvSpPr>
          <p:nvPr>
            <p:ph type="body" idx="4294967295"/>
          </p:nvPr>
        </p:nvSpPr>
        <p:spPr/>
        <p:txBody>
          <a:bodyPr/>
          <a:lstStyle/>
          <a:p>
            <a:pPr eaLnBrk="1" hangingPunct="1"/>
            <a:r>
              <a:rPr lang="en-US" smtClean="0"/>
              <a:t>Another goal of tax policy:  </a:t>
            </a:r>
            <a:br>
              <a:rPr lang="en-US" smtClean="0"/>
            </a:br>
            <a:r>
              <a:rPr lang="en-US" smtClean="0"/>
              <a:t>equity – distributing the burden of taxes “fairly.”</a:t>
            </a:r>
          </a:p>
          <a:p>
            <a:pPr eaLnBrk="1" hangingPunct="1"/>
            <a:r>
              <a:rPr lang="en-US" smtClean="0"/>
              <a:t>Agreeing on what is “fair” is much harder than agreeing on what is “efficient.”  </a:t>
            </a:r>
          </a:p>
          <a:p>
            <a:pPr eaLnBrk="1" hangingPunct="1"/>
            <a:r>
              <a:rPr lang="en-US" smtClean="0"/>
              <a:t>Yet, there are several principles people apply </a:t>
            </a:r>
            <a:br>
              <a:rPr lang="en-US" smtClean="0"/>
            </a:br>
            <a:r>
              <a:rPr lang="en-US" smtClean="0"/>
              <a:t>to evaluate the equity of a tax system.</a:t>
            </a:r>
          </a:p>
        </p:txBody>
      </p:sp>
      <p:sp>
        <p:nvSpPr>
          <p:cNvPr id="4915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Effect transition="in" filter="wipe(left)">
                                      <p:cBhvr>
                                        <p:cTn id="7" dur="500"/>
                                        <p:tgtEl>
                                          <p:spTgt spid="491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6">
                                            <p:txEl>
                                              <p:pRg st="1" end="1"/>
                                            </p:txEl>
                                          </p:spTgt>
                                        </p:tgtEl>
                                        <p:attrNameLst>
                                          <p:attrName>style.visibility</p:attrName>
                                        </p:attrNameLst>
                                      </p:cBhvr>
                                      <p:to>
                                        <p:strVal val="visible"/>
                                      </p:to>
                                    </p:set>
                                    <p:animEffect transition="in" filter="wipe(left)">
                                      <p:cBhvr>
                                        <p:cTn id="12" dur="500"/>
                                        <p:tgtEl>
                                          <p:spTgt spid="491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6">
                                            <p:txEl>
                                              <p:pRg st="2" end="2"/>
                                            </p:txEl>
                                          </p:spTgt>
                                        </p:tgtEl>
                                        <p:attrNameLst>
                                          <p:attrName>style.visibility</p:attrName>
                                        </p:attrNameLst>
                                      </p:cBhvr>
                                      <p:to>
                                        <p:strVal val="visible"/>
                                      </p:to>
                                    </p:set>
                                    <p:animEffect transition="in" filter="wipe(left)">
                                      <p:cBhvr>
                                        <p:cTn id="17" dur="500"/>
                                        <p:tgtEl>
                                          <p:spTgt spid="491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51202" name="Slide Number Placeholder 2"/>
          <p:cNvSpPr>
            <a:spLocks noGrp="1"/>
          </p:cNvSpPr>
          <p:nvPr>
            <p:ph type="sldNum" sz="quarter" idx="11"/>
          </p:nvPr>
        </p:nvSpPr>
        <p:spPr>
          <a:noFill/>
        </p:spPr>
        <p:txBody>
          <a:bodyPr/>
          <a:lstStyle/>
          <a:p>
            <a:fld id="{2F7860F8-CC21-4438-966A-BFE4C19176CD}" type="slidenum">
              <a:rPr lang="en-US" smtClean="0">
                <a:cs typeface="Arial" charset="0"/>
              </a:rPr>
              <a:pPr/>
              <a:t>21</a:t>
            </a:fld>
            <a:endParaRPr lang="en-US" smtClean="0">
              <a:cs typeface="Arial" charset="0"/>
            </a:endParaRPr>
          </a:p>
        </p:txBody>
      </p:sp>
      <p:sp>
        <p:nvSpPr>
          <p:cNvPr id="51203" name="Rectangle 2"/>
          <p:cNvSpPr>
            <a:spLocks noGrp="1" noChangeArrowheads="1"/>
          </p:cNvSpPr>
          <p:nvPr>
            <p:ph type="title" idx="4294967295"/>
          </p:nvPr>
        </p:nvSpPr>
        <p:spPr/>
        <p:txBody>
          <a:bodyPr/>
          <a:lstStyle/>
          <a:p>
            <a:pPr eaLnBrk="1" hangingPunct="1"/>
            <a:r>
              <a:rPr lang="en-US" smtClean="0"/>
              <a:t>The Benefits Principle</a:t>
            </a:r>
          </a:p>
        </p:txBody>
      </p:sp>
      <p:sp>
        <p:nvSpPr>
          <p:cNvPr id="51204" name="Rectangle 3"/>
          <p:cNvSpPr>
            <a:spLocks noGrp="1" noChangeArrowheads="1"/>
          </p:cNvSpPr>
          <p:nvPr>
            <p:ph type="body" idx="4294967295"/>
          </p:nvPr>
        </p:nvSpPr>
        <p:spPr/>
        <p:txBody>
          <a:bodyPr/>
          <a:lstStyle/>
          <a:p>
            <a:pPr eaLnBrk="1" hangingPunct="1"/>
            <a:r>
              <a:rPr lang="en-US" b="1" smtClean="0">
                <a:solidFill>
                  <a:srgbClr val="CC0000"/>
                </a:solidFill>
              </a:rPr>
              <a:t>Benefits principle</a:t>
            </a:r>
            <a:r>
              <a:rPr lang="en-US" smtClean="0"/>
              <a:t>:  the idea that people should pay taxes based on the benefits they receive from govt services</a:t>
            </a:r>
          </a:p>
          <a:p>
            <a:pPr eaLnBrk="1" hangingPunct="1"/>
            <a:r>
              <a:rPr lang="en-US" smtClean="0"/>
              <a:t>Tries to make public goods similar to private goods – the more you use, the more you pay</a:t>
            </a:r>
          </a:p>
          <a:p>
            <a:pPr eaLnBrk="1" hangingPunct="1"/>
            <a:r>
              <a:rPr lang="en-US" smtClean="0"/>
              <a:t>Example:  Gasoline taxes</a:t>
            </a:r>
          </a:p>
          <a:p>
            <a:pPr lvl="1" eaLnBrk="1" hangingPunct="1">
              <a:lnSpc>
                <a:spcPct val="105000"/>
              </a:lnSpc>
            </a:pPr>
            <a:r>
              <a:rPr lang="en-US" smtClean="0"/>
              <a:t>Amount of tax paid is related to </a:t>
            </a:r>
            <a:br>
              <a:rPr lang="en-US" smtClean="0"/>
            </a:br>
            <a:r>
              <a:rPr lang="en-US" smtClean="0"/>
              <a:t>how much a person uses public roads</a:t>
            </a:r>
          </a:p>
        </p:txBody>
      </p:sp>
      <p:sp>
        <p:nvSpPr>
          <p:cNvPr id="5120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wipe(left)">
                                      <p:cBhvr>
                                        <p:cTn id="7" dur="500"/>
                                        <p:tgtEl>
                                          <p:spTgt spid="512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wipe(left)">
                                      <p:cBhvr>
                                        <p:cTn id="12" dur="500"/>
                                        <p:tgtEl>
                                          <p:spTgt spid="512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4">
                                            <p:txEl>
                                              <p:pRg st="2" end="2"/>
                                            </p:txEl>
                                          </p:spTgt>
                                        </p:tgtEl>
                                        <p:attrNameLst>
                                          <p:attrName>style.visibility</p:attrName>
                                        </p:attrNameLst>
                                      </p:cBhvr>
                                      <p:to>
                                        <p:strVal val="visible"/>
                                      </p:to>
                                    </p:set>
                                    <p:animEffect transition="in" filter="wipe(left)">
                                      <p:cBhvr>
                                        <p:cTn id="17" dur="500"/>
                                        <p:tgtEl>
                                          <p:spTgt spid="512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4">
                                            <p:txEl>
                                              <p:pRg st="3" end="3"/>
                                            </p:txEl>
                                          </p:spTgt>
                                        </p:tgtEl>
                                        <p:attrNameLst>
                                          <p:attrName>style.visibility</p:attrName>
                                        </p:attrNameLst>
                                      </p:cBhvr>
                                      <p:to>
                                        <p:strVal val="visible"/>
                                      </p:to>
                                    </p:set>
                                    <p:animEffect transition="in" filter="wipe(left)">
                                      <p:cBhvr>
                                        <p:cTn id="22" dur="500"/>
                                        <p:tgtEl>
                                          <p:spTgt spid="512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53250" name="Slide Number Placeholder 2"/>
          <p:cNvSpPr>
            <a:spLocks noGrp="1"/>
          </p:cNvSpPr>
          <p:nvPr>
            <p:ph type="sldNum" sz="quarter" idx="11"/>
          </p:nvPr>
        </p:nvSpPr>
        <p:spPr>
          <a:noFill/>
        </p:spPr>
        <p:txBody>
          <a:bodyPr/>
          <a:lstStyle/>
          <a:p>
            <a:fld id="{CD825473-BF89-4C42-8490-2856D4FAC455}" type="slidenum">
              <a:rPr lang="en-US" smtClean="0">
                <a:cs typeface="Arial" charset="0"/>
              </a:rPr>
              <a:pPr/>
              <a:t>22</a:t>
            </a:fld>
            <a:endParaRPr lang="en-US" smtClean="0">
              <a:cs typeface="Arial" charset="0"/>
            </a:endParaRPr>
          </a:p>
        </p:txBody>
      </p:sp>
      <p:sp>
        <p:nvSpPr>
          <p:cNvPr id="53251" name="Rectangle 2"/>
          <p:cNvSpPr>
            <a:spLocks noGrp="1" noChangeArrowheads="1"/>
          </p:cNvSpPr>
          <p:nvPr>
            <p:ph type="title" idx="4294967295"/>
          </p:nvPr>
        </p:nvSpPr>
        <p:spPr/>
        <p:txBody>
          <a:bodyPr/>
          <a:lstStyle/>
          <a:p>
            <a:pPr eaLnBrk="1" hangingPunct="1"/>
            <a:r>
              <a:rPr lang="en-US" smtClean="0"/>
              <a:t>The Ability-To-Pay Principle</a:t>
            </a:r>
          </a:p>
        </p:txBody>
      </p:sp>
      <p:sp>
        <p:nvSpPr>
          <p:cNvPr id="53252" name="Rectangle 3"/>
          <p:cNvSpPr>
            <a:spLocks noGrp="1" noChangeArrowheads="1"/>
          </p:cNvSpPr>
          <p:nvPr>
            <p:ph type="body" idx="4294967295"/>
          </p:nvPr>
        </p:nvSpPr>
        <p:spPr/>
        <p:txBody>
          <a:bodyPr/>
          <a:lstStyle/>
          <a:p>
            <a:pPr eaLnBrk="1" hangingPunct="1"/>
            <a:r>
              <a:rPr lang="en-US" b="1" smtClean="0">
                <a:solidFill>
                  <a:srgbClr val="CC0000"/>
                </a:solidFill>
              </a:rPr>
              <a:t>Ability-to-pay principle</a:t>
            </a:r>
            <a:r>
              <a:rPr lang="en-US" smtClean="0"/>
              <a:t>:  the idea that taxes should be levied on a person according to how well that person can shoulder the burden</a:t>
            </a:r>
          </a:p>
          <a:p>
            <a:pPr eaLnBrk="1" hangingPunct="1"/>
            <a:r>
              <a:rPr lang="en-US" smtClean="0"/>
              <a:t>Suggests that all taxpayers should make an “equal sacrifice”</a:t>
            </a:r>
          </a:p>
          <a:p>
            <a:pPr eaLnBrk="1" hangingPunct="1"/>
            <a:r>
              <a:rPr lang="en-US" smtClean="0"/>
              <a:t>Recognizes that the magnitude of the sacrifice depends not just on the tax payment, but on the person’s income and other circumstances</a:t>
            </a:r>
          </a:p>
          <a:p>
            <a:pPr lvl="1" eaLnBrk="1" hangingPunct="1"/>
            <a:r>
              <a:rPr lang="en-US" smtClean="0"/>
              <a:t>a $10,000 tax bill is a bigger sacrifice for a </a:t>
            </a:r>
            <a:br>
              <a:rPr lang="en-US" smtClean="0"/>
            </a:br>
            <a:r>
              <a:rPr lang="en-US" smtClean="0"/>
              <a:t>poor person than a rich person</a:t>
            </a:r>
          </a:p>
        </p:txBody>
      </p:sp>
      <p:sp>
        <p:nvSpPr>
          <p:cNvPr id="5325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500"/>
                                        <p:tgtEl>
                                          <p:spTgt spid="53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wipe(left)">
                                      <p:cBhvr>
                                        <p:cTn id="12" dur="500"/>
                                        <p:tgtEl>
                                          <p:spTgt spid="532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2">
                                            <p:txEl>
                                              <p:pRg st="2" end="2"/>
                                            </p:txEl>
                                          </p:spTgt>
                                        </p:tgtEl>
                                        <p:attrNameLst>
                                          <p:attrName>style.visibility</p:attrName>
                                        </p:attrNameLst>
                                      </p:cBhvr>
                                      <p:to>
                                        <p:strVal val="visible"/>
                                      </p:to>
                                    </p:set>
                                    <p:animEffect transition="in" filter="wipe(left)">
                                      <p:cBhvr>
                                        <p:cTn id="17" dur="500"/>
                                        <p:tgtEl>
                                          <p:spTgt spid="532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2">
                                            <p:txEl>
                                              <p:pRg st="3" end="3"/>
                                            </p:txEl>
                                          </p:spTgt>
                                        </p:tgtEl>
                                        <p:attrNameLst>
                                          <p:attrName>style.visibility</p:attrName>
                                        </p:attrNameLst>
                                      </p:cBhvr>
                                      <p:to>
                                        <p:strVal val="visible"/>
                                      </p:to>
                                    </p:set>
                                    <p:animEffect transition="in" filter="wipe(left)">
                                      <p:cBhvr>
                                        <p:cTn id="22" dur="500"/>
                                        <p:tgtEl>
                                          <p:spTgt spid="532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55298" name="Slide Number Placeholder 2"/>
          <p:cNvSpPr>
            <a:spLocks noGrp="1"/>
          </p:cNvSpPr>
          <p:nvPr>
            <p:ph type="sldNum" sz="quarter" idx="11"/>
          </p:nvPr>
        </p:nvSpPr>
        <p:spPr>
          <a:noFill/>
        </p:spPr>
        <p:txBody>
          <a:bodyPr/>
          <a:lstStyle/>
          <a:p>
            <a:fld id="{1CE905AC-0C16-40C7-99FF-69C0DAEF725B}" type="slidenum">
              <a:rPr lang="en-US" smtClean="0">
                <a:cs typeface="Arial" charset="0"/>
              </a:rPr>
              <a:pPr/>
              <a:t>23</a:t>
            </a:fld>
            <a:endParaRPr lang="en-US" smtClean="0">
              <a:cs typeface="Arial" charset="0"/>
            </a:endParaRPr>
          </a:p>
        </p:txBody>
      </p:sp>
      <p:sp>
        <p:nvSpPr>
          <p:cNvPr id="55299" name="Rectangle 2"/>
          <p:cNvSpPr>
            <a:spLocks noGrp="1" noChangeArrowheads="1"/>
          </p:cNvSpPr>
          <p:nvPr>
            <p:ph type="title" idx="4294967295"/>
          </p:nvPr>
        </p:nvSpPr>
        <p:spPr/>
        <p:txBody>
          <a:bodyPr/>
          <a:lstStyle/>
          <a:p>
            <a:pPr eaLnBrk="1" hangingPunct="1"/>
            <a:r>
              <a:rPr lang="en-US" smtClean="0"/>
              <a:t>Vertical Equity</a:t>
            </a:r>
          </a:p>
        </p:txBody>
      </p:sp>
      <p:sp>
        <p:nvSpPr>
          <p:cNvPr id="55300" name="Rectangle 3"/>
          <p:cNvSpPr>
            <a:spLocks noGrp="1" noChangeArrowheads="1"/>
          </p:cNvSpPr>
          <p:nvPr>
            <p:ph type="body" idx="4294967295"/>
          </p:nvPr>
        </p:nvSpPr>
        <p:spPr>
          <a:xfrm>
            <a:off x="457200" y="941388"/>
            <a:ext cx="8301038" cy="5480050"/>
          </a:xfrm>
        </p:spPr>
        <p:txBody>
          <a:bodyPr/>
          <a:lstStyle/>
          <a:p>
            <a:pPr eaLnBrk="1" hangingPunct="1">
              <a:spcBef>
                <a:spcPct val="40000"/>
              </a:spcBef>
            </a:pPr>
            <a:r>
              <a:rPr lang="en-US" b="1" smtClean="0">
                <a:solidFill>
                  <a:srgbClr val="CC0000"/>
                </a:solidFill>
              </a:rPr>
              <a:t>Vertical equity</a:t>
            </a:r>
            <a:r>
              <a:rPr lang="en-US" smtClean="0"/>
              <a:t>:  the idea that taxpayers with a greater ability to pay taxes should pay larger amounts</a:t>
            </a:r>
          </a:p>
        </p:txBody>
      </p:sp>
      <p:sp>
        <p:nvSpPr>
          <p:cNvPr id="5530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wipe(left)">
                                      <p:cBhvr>
                                        <p:cTn id="7" dur="500"/>
                                        <p:tgtEl>
                                          <p:spTgt spid="553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57346" name="Slide Number Placeholder 2"/>
          <p:cNvSpPr>
            <a:spLocks noGrp="1"/>
          </p:cNvSpPr>
          <p:nvPr>
            <p:ph type="sldNum" sz="quarter" idx="11"/>
          </p:nvPr>
        </p:nvSpPr>
        <p:spPr>
          <a:noFill/>
        </p:spPr>
        <p:txBody>
          <a:bodyPr/>
          <a:lstStyle/>
          <a:p>
            <a:fld id="{0C8C74AF-F5A6-4DC2-9FE7-225A89BDC733}" type="slidenum">
              <a:rPr lang="en-US" smtClean="0">
                <a:cs typeface="Arial" charset="0"/>
              </a:rPr>
              <a:pPr/>
              <a:t>24</a:t>
            </a:fld>
            <a:endParaRPr lang="en-US" smtClean="0">
              <a:cs typeface="Arial" charset="0"/>
            </a:endParaRPr>
          </a:p>
        </p:txBody>
      </p:sp>
      <p:sp>
        <p:nvSpPr>
          <p:cNvPr id="57347" name="Rectangle 2"/>
          <p:cNvSpPr>
            <a:spLocks noGrp="1" noChangeArrowheads="1"/>
          </p:cNvSpPr>
          <p:nvPr>
            <p:ph type="title" idx="4294967295"/>
          </p:nvPr>
        </p:nvSpPr>
        <p:spPr/>
        <p:txBody>
          <a:bodyPr/>
          <a:lstStyle/>
          <a:p>
            <a:pPr eaLnBrk="1" hangingPunct="1"/>
            <a:r>
              <a:rPr lang="en-US" smtClean="0"/>
              <a:t>Three Tax Systems</a:t>
            </a:r>
          </a:p>
        </p:txBody>
      </p:sp>
      <p:sp>
        <p:nvSpPr>
          <p:cNvPr id="57348" name="Rectangle 3"/>
          <p:cNvSpPr>
            <a:spLocks noGrp="1" noChangeArrowheads="1"/>
          </p:cNvSpPr>
          <p:nvPr>
            <p:ph type="body" idx="4294967295"/>
          </p:nvPr>
        </p:nvSpPr>
        <p:spPr>
          <a:xfrm>
            <a:off x="457200" y="941388"/>
            <a:ext cx="8301038" cy="5480050"/>
          </a:xfrm>
        </p:spPr>
        <p:txBody>
          <a:bodyPr/>
          <a:lstStyle/>
          <a:p>
            <a:pPr eaLnBrk="1" hangingPunct="1"/>
            <a:r>
              <a:rPr lang="en-US" b="1" smtClean="0">
                <a:solidFill>
                  <a:srgbClr val="CC0000"/>
                </a:solidFill>
              </a:rPr>
              <a:t>Proportional tax</a:t>
            </a:r>
            <a:r>
              <a:rPr lang="en-US" smtClean="0"/>
              <a:t>:  </a:t>
            </a:r>
            <a:br>
              <a:rPr lang="en-US" smtClean="0"/>
            </a:br>
            <a:r>
              <a:rPr lang="en-US" smtClean="0"/>
              <a:t>Taxpayers pay the same fraction of income, regardless of income</a:t>
            </a:r>
          </a:p>
          <a:p>
            <a:pPr eaLnBrk="1" hangingPunct="1"/>
            <a:r>
              <a:rPr lang="en-US" b="1" smtClean="0">
                <a:solidFill>
                  <a:srgbClr val="CC0000"/>
                </a:solidFill>
              </a:rPr>
              <a:t>Regressive tax</a:t>
            </a:r>
            <a:r>
              <a:rPr lang="en-US" smtClean="0"/>
              <a:t>:  </a:t>
            </a:r>
            <a:br>
              <a:rPr lang="en-US" smtClean="0"/>
            </a:br>
            <a:r>
              <a:rPr lang="en-US" smtClean="0"/>
              <a:t>High-income taxpayers pay a smaller fraction of their income than low-income taxpayers</a:t>
            </a:r>
          </a:p>
          <a:p>
            <a:pPr eaLnBrk="1" hangingPunct="1"/>
            <a:r>
              <a:rPr lang="en-US" b="1" smtClean="0">
                <a:solidFill>
                  <a:srgbClr val="CC0000"/>
                </a:solidFill>
              </a:rPr>
              <a:t>Progressive tax</a:t>
            </a:r>
            <a:r>
              <a:rPr lang="en-US" smtClean="0"/>
              <a:t>:  </a:t>
            </a:r>
            <a:br>
              <a:rPr lang="en-US" smtClean="0"/>
            </a:br>
            <a:r>
              <a:rPr lang="en-US" smtClean="0"/>
              <a:t>High-income taxpayers pay a larger fraction of their income than low-income taxpayers</a:t>
            </a:r>
          </a:p>
        </p:txBody>
      </p:sp>
      <p:sp>
        <p:nvSpPr>
          <p:cNvPr id="5734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wipe(left)">
                                      <p:cBhvr>
                                        <p:cTn id="7" dur="5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8">
                                            <p:txEl>
                                              <p:pRg st="1" end="1"/>
                                            </p:txEl>
                                          </p:spTgt>
                                        </p:tgtEl>
                                        <p:attrNameLst>
                                          <p:attrName>style.visibility</p:attrName>
                                        </p:attrNameLst>
                                      </p:cBhvr>
                                      <p:to>
                                        <p:strVal val="visible"/>
                                      </p:to>
                                    </p:set>
                                    <p:animEffect transition="in" filter="wipe(left)">
                                      <p:cBhvr>
                                        <p:cTn id="12" dur="500"/>
                                        <p:tgtEl>
                                          <p:spTgt spid="573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8">
                                            <p:txEl>
                                              <p:pRg st="2" end="2"/>
                                            </p:txEl>
                                          </p:spTgt>
                                        </p:tgtEl>
                                        <p:attrNameLst>
                                          <p:attrName>style.visibility</p:attrName>
                                        </p:attrNameLst>
                                      </p:cBhvr>
                                      <p:to>
                                        <p:strVal val="visible"/>
                                      </p:to>
                                    </p:set>
                                    <p:animEffect transition="in" filter="wipe(left)">
                                      <p:cBhvr>
                                        <p:cTn id="17" dur="500"/>
                                        <p:tgtEl>
                                          <p:spTgt spid="573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59394" name="Slide Number Placeholder 2"/>
          <p:cNvSpPr>
            <a:spLocks noGrp="1"/>
          </p:cNvSpPr>
          <p:nvPr>
            <p:ph type="sldNum" sz="quarter" idx="11"/>
          </p:nvPr>
        </p:nvSpPr>
        <p:spPr>
          <a:noFill/>
        </p:spPr>
        <p:txBody>
          <a:bodyPr/>
          <a:lstStyle/>
          <a:p>
            <a:fld id="{2CE16B6E-CA9B-45DB-AAB1-A3712D268F82}" type="slidenum">
              <a:rPr lang="en-US" smtClean="0">
                <a:cs typeface="Arial" charset="0"/>
              </a:rPr>
              <a:pPr/>
              <a:t>25</a:t>
            </a:fld>
            <a:endParaRPr lang="en-US" smtClean="0">
              <a:cs typeface="Arial" charset="0"/>
            </a:endParaRPr>
          </a:p>
        </p:txBody>
      </p:sp>
      <p:sp>
        <p:nvSpPr>
          <p:cNvPr id="59395" name="Rectangle 186"/>
          <p:cNvSpPr>
            <a:spLocks noChangeArrowheads="1"/>
          </p:cNvSpPr>
          <p:nvPr/>
        </p:nvSpPr>
        <p:spPr bwMode="auto">
          <a:xfrm>
            <a:off x="331788" y="1196975"/>
            <a:ext cx="8489950" cy="3619500"/>
          </a:xfrm>
          <a:prstGeom prst="rect">
            <a:avLst/>
          </a:prstGeom>
          <a:solidFill>
            <a:srgbClr val="CCFFCC"/>
          </a:solidFill>
          <a:ln w="9525">
            <a:noFill/>
            <a:miter lim="800000"/>
            <a:headEnd/>
            <a:tailEnd/>
          </a:ln>
        </p:spPr>
        <p:txBody>
          <a:bodyPr wrap="none" anchor="ctr"/>
          <a:lstStyle/>
          <a:p>
            <a:endParaRPr lang="en-US"/>
          </a:p>
        </p:txBody>
      </p:sp>
      <p:sp>
        <p:nvSpPr>
          <p:cNvPr id="59396" name="Rectangle 33"/>
          <p:cNvSpPr>
            <a:spLocks noChangeArrowheads="1"/>
          </p:cNvSpPr>
          <p:nvPr/>
        </p:nvSpPr>
        <p:spPr bwMode="auto">
          <a:xfrm>
            <a:off x="327025" y="4129088"/>
            <a:ext cx="1233488" cy="69056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200"/>
              <a:t>200,000</a:t>
            </a:r>
          </a:p>
        </p:txBody>
      </p:sp>
      <p:sp>
        <p:nvSpPr>
          <p:cNvPr id="59397" name="Rectangle 26"/>
          <p:cNvSpPr>
            <a:spLocks noChangeArrowheads="1"/>
          </p:cNvSpPr>
          <p:nvPr/>
        </p:nvSpPr>
        <p:spPr bwMode="auto">
          <a:xfrm>
            <a:off x="327025" y="3440113"/>
            <a:ext cx="1233488" cy="68897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200"/>
              <a:t>100,000</a:t>
            </a:r>
          </a:p>
        </p:txBody>
      </p:sp>
      <p:sp>
        <p:nvSpPr>
          <p:cNvPr id="59398" name="Rectangle 19"/>
          <p:cNvSpPr>
            <a:spLocks noChangeArrowheads="1"/>
          </p:cNvSpPr>
          <p:nvPr/>
        </p:nvSpPr>
        <p:spPr bwMode="auto">
          <a:xfrm>
            <a:off x="327025" y="2752725"/>
            <a:ext cx="1233488" cy="687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200"/>
              <a:t>$50,000</a:t>
            </a:r>
          </a:p>
        </p:txBody>
      </p:sp>
      <p:sp>
        <p:nvSpPr>
          <p:cNvPr id="59399" name="Rectangle 18"/>
          <p:cNvSpPr>
            <a:spLocks noChangeArrowheads="1"/>
          </p:cNvSpPr>
          <p:nvPr/>
        </p:nvSpPr>
        <p:spPr bwMode="auto">
          <a:xfrm>
            <a:off x="7724775" y="1881188"/>
            <a:ext cx="1098550"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 of income</a:t>
            </a:r>
          </a:p>
        </p:txBody>
      </p:sp>
      <p:sp>
        <p:nvSpPr>
          <p:cNvPr id="59400" name="Rectangle 17"/>
          <p:cNvSpPr>
            <a:spLocks noChangeArrowheads="1"/>
          </p:cNvSpPr>
          <p:nvPr/>
        </p:nvSpPr>
        <p:spPr bwMode="auto">
          <a:xfrm>
            <a:off x="6386513" y="1881188"/>
            <a:ext cx="1338262"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tax</a:t>
            </a:r>
          </a:p>
        </p:txBody>
      </p:sp>
      <p:sp>
        <p:nvSpPr>
          <p:cNvPr id="59401" name="Rectangle 16"/>
          <p:cNvSpPr>
            <a:spLocks noChangeArrowheads="1"/>
          </p:cNvSpPr>
          <p:nvPr/>
        </p:nvSpPr>
        <p:spPr bwMode="auto">
          <a:xfrm>
            <a:off x="5257800" y="1881188"/>
            <a:ext cx="1128713"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 of income</a:t>
            </a:r>
          </a:p>
        </p:txBody>
      </p:sp>
      <p:sp>
        <p:nvSpPr>
          <p:cNvPr id="59402" name="Rectangle 15"/>
          <p:cNvSpPr>
            <a:spLocks noChangeArrowheads="1"/>
          </p:cNvSpPr>
          <p:nvPr/>
        </p:nvSpPr>
        <p:spPr bwMode="auto">
          <a:xfrm>
            <a:off x="3890963" y="1881188"/>
            <a:ext cx="1366837"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tax</a:t>
            </a:r>
          </a:p>
        </p:txBody>
      </p:sp>
      <p:sp>
        <p:nvSpPr>
          <p:cNvPr id="59403" name="Rectangle 14"/>
          <p:cNvSpPr>
            <a:spLocks noChangeArrowheads="1"/>
          </p:cNvSpPr>
          <p:nvPr/>
        </p:nvSpPr>
        <p:spPr bwMode="auto">
          <a:xfrm>
            <a:off x="2794000" y="1881188"/>
            <a:ext cx="1096963"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 of income</a:t>
            </a:r>
          </a:p>
        </p:txBody>
      </p:sp>
      <p:sp>
        <p:nvSpPr>
          <p:cNvPr id="59404" name="Rectangle 13"/>
          <p:cNvSpPr>
            <a:spLocks noChangeArrowheads="1"/>
          </p:cNvSpPr>
          <p:nvPr/>
        </p:nvSpPr>
        <p:spPr bwMode="auto">
          <a:xfrm>
            <a:off x="1560513" y="1881188"/>
            <a:ext cx="1233487"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tax</a:t>
            </a:r>
          </a:p>
        </p:txBody>
      </p:sp>
      <p:sp>
        <p:nvSpPr>
          <p:cNvPr id="59405" name="Rectangle 12"/>
          <p:cNvSpPr>
            <a:spLocks noChangeArrowheads="1"/>
          </p:cNvSpPr>
          <p:nvPr/>
        </p:nvSpPr>
        <p:spPr bwMode="auto">
          <a:xfrm>
            <a:off x="327025" y="1881188"/>
            <a:ext cx="1233488" cy="8715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200"/>
              <a:t>income</a:t>
            </a:r>
          </a:p>
        </p:txBody>
      </p:sp>
      <p:grpSp>
        <p:nvGrpSpPr>
          <p:cNvPr id="2" name="Group 216"/>
          <p:cNvGrpSpPr>
            <a:grpSpLocks/>
          </p:cNvGrpSpPr>
          <p:nvPr/>
        </p:nvGrpSpPr>
        <p:grpSpPr bwMode="auto">
          <a:xfrm>
            <a:off x="6386513" y="1190625"/>
            <a:ext cx="2436812" cy="3629025"/>
            <a:chOff x="4023" y="750"/>
            <a:chExt cx="1535" cy="2286"/>
          </a:xfrm>
        </p:grpSpPr>
        <p:sp>
          <p:nvSpPr>
            <p:cNvPr id="59440" name="Rectangle 39"/>
            <p:cNvSpPr>
              <a:spLocks noChangeArrowheads="1"/>
            </p:cNvSpPr>
            <p:nvPr/>
          </p:nvSpPr>
          <p:spPr bwMode="auto">
            <a:xfrm>
              <a:off x="4866" y="2601"/>
              <a:ext cx="692" cy="435"/>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30</a:t>
              </a:r>
            </a:p>
          </p:txBody>
        </p:sp>
        <p:sp>
          <p:nvSpPr>
            <p:cNvPr id="59441" name="Rectangle 38"/>
            <p:cNvSpPr>
              <a:spLocks noChangeArrowheads="1"/>
            </p:cNvSpPr>
            <p:nvPr/>
          </p:nvSpPr>
          <p:spPr bwMode="auto">
            <a:xfrm>
              <a:off x="4023" y="2601"/>
              <a:ext cx="843" cy="435"/>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60,000</a:t>
              </a:r>
            </a:p>
          </p:txBody>
        </p:sp>
        <p:sp>
          <p:nvSpPr>
            <p:cNvPr id="59442" name="Rectangle 32"/>
            <p:cNvSpPr>
              <a:spLocks noChangeArrowheads="1"/>
            </p:cNvSpPr>
            <p:nvPr/>
          </p:nvSpPr>
          <p:spPr bwMode="auto">
            <a:xfrm>
              <a:off x="4866" y="2167"/>
              <a:ext cx="692" cy="434"/>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25</a:t>
              </a:r>
            </a:p>
          </p:txBody>
        </p:sp>
        <p:sp>
          <p:nvSpPr>
            <p:cNvPr id="59443" name="Rectangle 31"/>
            <p:cNvSpPr>
              <a:spLocks noChangeArrowheads="1"/>
            </p:cNvSpPr>
            <p:nvPr/>
          </p:nvSpPr>
          <p:spPr bwMode="auto">
            <a:xfrm>
              <a:off x="4023" y="2167"/>
              <a:ext cx="843" cy="434"/>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25,000</a:t>
              </a:r>
            </a:p>
          </p:txBody>
        </p:sp>
        <p:sp>
          <p:nvSpPr>
            <p:cNvPr id="59444" name="Rectangle 25"/>
            <p:cNvSpPr>
              <a:spLocks noChangeArrowheads="1"/>
            </p:cNvSpPr>
            <p:nvPr/>
          </p:nvSpPr>
          <p:spPr bwMode="auto">
            <a:xfrm>
              <a:off x="4866" y="1734"/>
              <a:ext cx="692" cy="433"/>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20%</a:t>
              </a:r>
            </a:p>
          </p:txBody>
        </p:sp>
        <p:sp>
          <p:nvSpPr>
            <p:cNvPr id="59445" name="Rectangle 24"/>
            <p:cNvSpPr>
              <a:spLocks noChangeArrowheads="1"/>
            </p:cNvSpPr>
            <p:nvPr/>
          </p:nvSpPr>
          <p:spPr bwMode="auto">
            <a:xfrm>
              <a:off x="4023" y="1734"/>
              <a:ext cx="843" cy="433"/>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$10,000</a:t>
              </a:r>
            </a:p>
          </p:txBody>
        </p:sp>
        <p:sp>
          <p:nvSpPr>
            <p:cNvPr id="59446" name="Rectangle 10"/>
            <p:cNvSpPr>
              <a:spLocks noChangeArrowheads="1"/>
            </p:cNvSpPr>
            <p:nvPr/>
          </p:nvSpPr>
          <p:spPr bwMode="auto">
            <a:xfrm>
              <a:off x="4023" y="750"/>
              <a:ext cx="1535" cy="43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t>Progressive</a:t>
              </a:r>
            </a:p>
          </p:txBody>
        </p:sp>
      </p:grpSp>
      <p:grpSp>
        <p:nvGrpSpPr>
          <p:cNvPr id="3" name="Group 215"/>
          <p:cNvGrpSpPr>
            <a:grpSpLocks/>
          </p:cNvGrpSpPr>
          <p:nvPr/>
        </p:nvGrpSpPr>
        <p:grpSpPr bwMode="auto">
          <a:xfrm>
            <a:off x="3890963" y="1190625"/>
            <a:ext cx="2495550" cy="3629025"/>
            <a:chOff x="2451" y="750"/>
            <a:chExt cx="1572" cy="2286"/>
          </a:xfrm>
        </p:grpSpPr>
        <p:sp>
          <p:nvSpPr>
            <p:cNvPr id="59433" name="Rectangle 37"/>
            <p:cNvSpPr>
              <a:spLocks noChangeArrowheads="1"/>
            </p:cNvSpPr>
            <p:nvPr/>
          </p:nvSpPr>
          <p:spPr bwMode="auto">
            <a:xfrm>
              <a:off x="3312" y="2601"/>
              <a:ext cx="711" cy="435"/>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25</a:t>
              </a:r>
            </a:p>
          </p:txBody>
        </p:sp>
        <p:sp>
          <p:nvSpPr>
            <p:cNvPr id="59434" name="Rectangle 36"/>
            <p:cNvSpPr>
              <a:spLocks noChangeArrowheads="1"/>
            </p:cNvSpPr>
            <p:nvPr/>
          </p:nvSpPr>
          <p:spPr bwMode="auto">
            <a:xfrm>
              <a:off x="2451" y="2601"/>
              <a:ext cx="861" cy="435"/>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50,000</a:t>
              </a:r>
            </a:p>
          </p:txBody>
        </p:sp>
        <p:sp>
          <p:nvSpPr>
            <p:cNvPr id="59435" name="Rectangle 30"/>
            <p:cNvSpPr>
              <a:spLocks noChangeArrowheads="1"/>
            </p:cNvSpPr>
            <p:nvPr/>
          </p:nvSpPr>
          <p:spPr bwMode="auto">
            <a:xfrm>
              <a:off x="3312" y="2167"/>
              <a:ext cx="711" cy="434"/>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25</a:t>
              </a:r>
            </a:p>
          </p:txBody>
        </p:sp>
        <p:sp>
          <p:nvSpPr>
            <p:cNvPr id="59436" name="Rectangle 29"/>
            <p:cNvSpPr>
              <a:spLocks noChangeArrowheads="1"/>
            </p:cNvSpPr>
            <p:nvPr/>
          </p:nvSpPr>
          <p:spPr bwMode="auto">
            <a:xfrm>
              <a:off x="2451" y="2167"/>
              <a:ext cx="861" cy="434"/>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25,000</a:t>
              </a:r>
            </a:p>
          </p:txBody>
        </p:sp>
        <p:sp>
          <p:nvSpPr>
            <p:cNvPr id="59437" name="Rectangle 23"/>
            <p:cNvSpPr>
              <a:spLocks noChangeArrowheads="1"/>
            </p:cNvSpPr>
            <p:nvPr/>
          </p:nvSpPr>
          <p:spPr bwMode="auto">
            <a:xfrm>
              <a:off x="3312" y="1734"/>
              <a:ext cx="711" cy="433"/>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25%</a:t>
              </a:r>
            </a:p>
          </p:txBody>
        </p:sp>
        <p:sp>
          <p:nvSpPr>
            <p:cNvPr id="59438" name="Rectangle 22"/>
            <p:cNvSpPr>
              <a:spLocks noChangeArrowheads="1"/>
            </p:cNvSpPr>
            <p:nvPr/>
          </p:nvSpPr>
          <p:spPr bwMode="auto">
            <a:xfrm>
              <a:off x="2451" y="1734"/>
              <a:ext cx="861" cy="433"/>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$12,500</a:t>
              </a:r>
            </a:p>
          </p:txBody>
        </p:sp>
        <p:sp>
          <p:nvSpPr>
            <p:cNvPr id="59439" name="Rectangle 8"/>
            <p:cNvSpPr>
              <a:spLocks noChangeArrowheads="1"/>
            </p:cNvSpPr>
            <p:nvPr/>
          </p:nvSpPr>
          <p:spPr bwMode="auto">
            <a:xfrm>
              <a:off x="2451" y="750"/>
              <a:ext cx="1572" cy="43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t>Proportional</a:t>
              </a:r>
            </a:p>
          </p:txBody>
        </p:sp>
      </p:grpSp>
      <p:grpSp>
        <p:nvGrpSpPr>
          <p:cNvPr id="4" name="Group 214"/>
          <p:cNvGrpSpPr>
            <a:grpSpLocks/>
          </p:cNvGrpSpPr>
          <p:nvPr/>
        </p:nvGrpSpPr>
        <p:grpSpPr bwMode="auto">
          <a:xfrm>
            <a:off x="1560513" y="1190625"/>
            <a:ext cx="2330450" cy="3629025"/>
            <a:chOff x="983" y="750"/>
            <a:chExt cx="1468" cy="2286"/>
          </a:xfrm>
        </p:grpSpPr>
        <p:sp>
          <p:nvSpPr>
            <p:cNvPr id="59426" name="Rectangle 35"/>
            <p:cNvSpPr>
              <a:spLocks noChangeArrowheads="1"/>
            </p:cNvSpPr>
            <p:nvPr/>
          </p:nvSpPr>
          <p:spPr bwMode="auto">
            <a:xfrm>
              <a:off x="1760" y="2601"/>
              <a:ext cx="691" cy="435"/>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20</a:t>
              </a:r>
            </a:p>
          </p:txBody>
        </p:sp>
        <p:sp>
          <p:nvSpPr>
            <p:cNvPr id="59427" name="Rectangle 34"/>
            <p:cNvSpPr>
              <a:spLocks noChangeArrowheads="1"/>
            </p:cNvSpPr>
            <p:nvPr/>
          </p:nvSpPr>
          <p:spPr bwMode="auto">
            <a:xfrm>
              <a:off x="983" y="2601"/>
              <a:ext cx="777" cy="435"/>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40,000</a:t>
              </a:r>
            </a:p>
          </p:txBody>
        </p:sp>
        <p:sp>
          <p:nvSpPr>
            <p:cNvPr id="59428" name="Rectangle 28"/>
            <p:cNvSpPr>
              <a:spLocks noChangeArrowheads="1"/>
            </p:cNvSpPr>
            <p:nvPr/>
          </p:nvSpPr>
          <p:spPr bwMode="auto">
            <a:xfrm>
              <a:off x="1760" y="2167"/>
              <a:ext cx="691" cy="434"/>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25</a:t>
              </a:r>
            </a:p>
          </p:txBody>
        </p:sp>
        <p:sp>
          <p:nvSpPr>
            <p:cNvPr id="59429" name="Rectangle 27"/>
            <p:cNvSpPr>
              <a:spLocks noChangeArrowheads="1"/>
            </p:cNvSpPr>
            <p:nvPr/>
          </p:nvSpPr>
          <p:spPr bwMode="auto">
            <a:xfrm>
              <a:off x="983" y="2167"/>
              <a:ext cx="777" cy="434"/>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25,000</a:t>
              </a:r>
            </a:p>
          </p:txBody>
        </p:sp>
        <p:sp>
          <p:nvSpPr>
            <p:cNvPr id="59430" name="Rectangle 21"/>
            <p:cNvSpPr>
              <a:spLocks noChangeArrowheads="1"/>
            </p:cNvSpPr>
            <p:nvPr/>
          </p:nvSpPr>
          <p:spPr bwMode="auto">
            <a:xfrm>
              <a:off x="1760" y="1734"/>
              <a:ext cx="691" cy="433"/>
            </a:xfrm>
            <a:prstGeom prst="rect">
              <a:avLst/>
            </a:prstGeom>
            <a:noFill/>
            <a:ln w="9525">
              <a:noFill/>
              <a:miter lim="800000"/>
              <a:headEnd/>
              <a:tailEnd/>
            </a:ln>
          </p:spPr>
          <p:txBody>
            <a:bodyPr lIns="182880" anchor="ctr"/>
            <a:lstStyle/>
            <a:p>
              <a:pPr>
                <a:lnSpc>
                  <a:spcPct val="105000"/>
                </a:lnSpc>
                <a:spcBef>
                  <a:spcPct val="45000"/>
                </a:spcBef>
                <a:buClr>
                  <a:srgbClr val="00B85C"/>
                </a:buClr>
                <a:buSzPct val="120000"/>
                <a:buFont typeface="Wingdings" pitchFamily="2" charset="2"/>
                <a:buNone/>
              </a:pPr>
              <a:r>
                <a:rPr lang="en-US" sz="2200"/>
                <a:t>30%</a:t>
              </a:r>
            </a:p>
          </p:txBody>
        </p:sp>
        <p:sp>
          <p:nvSpPr>
            <p:cNvPr id="59431" name="Rectangle 20"/>
            <p:cNvSpPr>
              <a:spLocks noChangeArrowheads="1"/>
            </p:cNvSpPr>
            <p:nvPr/>
          </p:nvSpPr>
          <p:spPr bwMode="auto">
            <a:xfrm>
              <a:off x="983" y="1734"/>
              <a:ext cx="777" cy="433"/>
            </a:xfrm>
            <a:prstGeom prst="rect">
              <a:avLst/>
            </a:prstGeom>
            <a:noFill/>
            <a:ln w="9525">
              <a:noFill/>
              <a:miter lim="800000"/>
              <a:headEnd/>
              <a:tailEnd/>
            </a:ln>
          </p:spPr>
          <p:txBody>
            <a:bodyPr anchor="ctr"/>
            <a:lstStyle/>
            <a:p>
              <a:pPr algn="r">
                <a:lnSpc>
                  <a:spcPct val="105000"/>
                </a:lnSpc>
                <a:spcBef>
                  <a:spcPct val="45000"/>
                </a:spcBef>
                <a:buClr>
                  <a:srgbClr val="00B85C"/>
                </a:buClr>
                <a:buSzPct val="120000"/>
                <a:buFont typeface="Wingdings" pitchFamily="2" charset="2"/>
                <a:buNone/>
              </a:pPr>
              <a:r>
                <a:rPr lang="en-US" sz="2200"/>
                <a:t>$15,000</a:t>
              </a:r>
            </a:p>
          </p:txBody>
        </p:sp>
        <p:sp>
          <p:nvSpPr>
            <p:cNvPr id="59432" name="Rectangle 6"/>
            <p:cNvSpPr>
              <a:spLocks noChangeArrowheads="1"/>
            </p:cNvSpPr>
            <p:nvPr/>
          </p:nvSpPr>
          <p:spPr bwMode="auto">
            <a:xfrm>
              <a:off x="983" y="750"/>
              <a:ext cx="1468" cy="435"/>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t>Regressive</a:t>
              </a:r>
            </a:p>
          </p:txBody>
        </p:sp>
      </p:grpSp>
      <p:sp>
        <p:nvSpPr>
          <p:cNvPr id="59409" name="Rectangle 5"/>
          <p:cNvSpPr>
            <a:spLocks noChangeArrowheads="1"/>
          </p:cNvSpPr>
          <p:nvPr/>
        </p:nvSpPr>
        <p:spPr bwMode="auto">
          <a:xfrm>
            <a:off x="327025" y="1190625"/>
            <a:ext cx="1233488" cy="69056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200"/>
          </a:p>
        </p:txBody>
      </p:sp>
      <p:sp>
        <p:nvSpPr>
          <p:cNvPr id="59410" name="Line 40"/>
          <p:cNvSpPr>
            <a:spLocks noChangeShapeType="1"/>
          </p:cNvSpPr>
          <p:nvPr/>
        </p:nvSpPr>
        <p:spPr bwMode="auto">
          <a:xfrm>
            <a:off x="327025" y="1190625"/>
            <a:ext cx="8496300" cy="0"/>
          </a:xfrm>
          <a:prstGeom prst="line">
            <a:avLst/>
          </a:prstGeom>
          <a:noFill/>
          <a:ln w="12700" cap="sq">
            <a:solidFill>
              <a:schemeClr val="tx1"/>
            </a:solidFill>
            <a:round/>
            <a:headEnd/>
            <a:tailEnd/>
          </a:ln>
        </p:spPr>
        <p:txBody>
          <a:bodyPr/>
          <a:lstStyle/>
          <a:p>
            <a:endParaRPr lang="en-US"/>
          </a:p>
        </p:txBody>
      </p:sp>
      <p:sp>
        <p:nvSpPr>
          <p:cNvPr id="59411" name="Line 41"/>
          <p:cNvSpPr>
            <a:spLocks noChangeShapeType="1"/>
          </p:cNvSpPr>
          <p:nvPr/>
        </p:nvSpPr>
        <p:spPr bwMode="auto">
          <a:xfrm>
            <a:off x="327025" y="1881188"/>
            <a:ext cx="8496300" cy="0"/>
          </a:xfrm>
          <a:prstGeom prst="line">
            <a:avLst/>
          </a:prstGeom>
          <a:noFill/>
          <a:ln w="12700">
            <a:solidFill>
              <a:schemeClr val="tx1"/>
            </a:solidFill>
            <a:round/>
            <a:headEnd/>
            <a:tailEnd/>
          </a:ln>
        </p:spPr>
        <p:txBody>
          <a:bodyPr/>
          <a:lstStyle/>
          <a:p>
            <a:endParaRPr lang="en-US"/>
          </a:p>
        </p:txBody>
      </p:sp>
      <p:sp>
        <p:nvSpPr>
          <p:cNvPr id="59412" name="Line 42"/>
          <p:cNvSpPr>
            <a:spLocks noChangeShapeType="1"/>
          </p:cNvSpPr>
          <p:nvPr/>
        </p:nvSpPr>
        <p:spPr bwMode="auto">
          <a:xfrm>
            <a:off x="327025" y="2752725"/>
            <a:ext cx="8496300" cy="0"/>
          </a:xfrm>
          <a:prstGeom prst="line">
            <a:avLst/>
          </a:prstGeom>
          <a:noFill/>
          <a:ln w="12700">
            <a:solidFill>
              <a:schemeClr val="tx1"/>
            </a:solidFill>
            <a:round/>
            <a:headEnd/>
            <a:tailEnd/>
          </a:ln>
        </p:spPr>
        <p:txBody>
          <a:bodyPr/>
          <a:lstStyle/>
          <a:p>
            <a:endParaRPr lang="en-US"/>
          </a:p>
        </p:txBody>
      </p:sp>
      <p:sp>
        <p:nvSpPr>
          <p:cNvPr id="59413" name="Line 43"/>
          <p:cNvSpPr>
            <a:spLocks noChangeShapeType="1"/>
          </p:cNvSpPr>
          <p:nvPr/>
        </p:nvSpPr>
        <p:spPr bwMode="auto">
          <a:xfrm>
            <a:off x="327025" y="3440113"/>
            <a:ext cx="8496300" cy="0"/>
          </a:xfrm>
          <a:prstGeom prst="line">
            <a:avLst/>
          </a:prstGeom>
          <a:noFill/>
          <a:ln w="12700">
            <a:solidFill>
              <a:schemeClr val="tx1"/>
            </a:solidFill>
            <a:round/>
            <a:headEnd/>
            <a:tailEnd/>
          </a:ln>
        </p:spPr>
        <p:txBody>
          <a:bodyPr/>
          <a:lstStyle/>
          <a:p>
            <a:endParaRPr lang="en-US"/>
          </a:p>
        </p:txBody>
      </p:sp>
      <p:sp>
        <p:nvSpPr>
          <p:cNvPr id="59414" name="Line 44"/>
          <p:cNvSpPr>
            <a:spLocks noChangeShapeType="1"/>
          </p:cNvSpPr>
          <p:nvPr/>
        </p:nvSpPr>
        <p:spPr bwMode="auto">
          <a:xfrm>
            <a:off x="327025" y="4129088"/>
            <a:ext cx="8496300" cy="0"/>
          </a:xfrm>
          <a:prstGeom prst="line">
            <a:avLst/>
          </a:prstGeom>
          <a:noFill/>
          <a:ln w="12700">
            <a:solidFill>
              <a:schemeClr val="tx1"/>
            </a:solidFill>
            <a:round/>
            <a:headEnd/>
            <a:tailEnd/>
          </a:ln>
        </p:spPr>
        <p:txBody>
          <a:bodyPr/>
          <a:lstStyle/>
          <a:p>
            <a:endParaRPr lang="en-US"/>
          </a:p>
        </p:txBody>
      </p:sp>
      <p:sp>
        <p:nvSpPr>
          <p:cNvPr id="59415" name="Line 45"/>
          <p:cNvSpPr>
            <a:spLocks noChangeShapeType="1"/>
          </p:cNvSpPr>
          <p:nvPr/>
        </p:nvSpPr>
        <p:spPr bwMode="auto">
          <a:xfrm>
            <a:off x="327025" y="4819650"/>
            <a:ext cx="8496300" cy="0"/>
          </a:xfrm>
          <a:prstGeom prst="line">
            <a:avLst/>
          </a:prstGeom>
          <a:noFill/>
          <a:ln w="12700" cap="sq">
            <a:solidFill>
              <a:schemeClr val="tx1"/>
            </a:solidFill>
            <a:round/>
            <a:headEnd/>
            <a:tailEnd/>
          </a:ln>
        </p:spPr>
        <p:txBody>
          <a:bodyPr/>
          <a:lstStyle/>
          <a:p>
            <a:endParaRPr lang="en-US"/>
          </a:p>
        </p:txBody>
      </p:sp>
      <p:sp>
        <p:nvSpPr>
          <p:cNvPr id="59416" name="Line 46"/>
          <p:cNvSpPr>
            <a:spLocks noChangeShapeType="1"/>
          </p:cNvSpPr>
          <p:nvPr/>
        </p:nvSpPr>
        <p:spPr bwMode="auto">
          <a:xfrm>
            <a:off x="327025" y="1190625"/>
            <a:ext cx="0" cy="3629025"/>
          </a:xfrm>
          <a:prstGeom prst="line">
            <a:avLst/>
          </a:prstGeom>
          <a:noFill/>
          <a:ln w="12700" cap="sq">
            <a:solidFill>
              <a:schemeClr val="tx1"/>
            </a:solidFill>
            <a:round/>
            <a:headEnd/>
            <a:tailEnd/>
          </a:ln>
        </p:spPr>
        <p:txBody>
          <a:bodyPr/>
          <a:lstStyle/>
          <a:p>
            <a:endParaRPr lang="en-US"/>
          </a:p>
        </p:txBody>
      </p:sp>
      <p:sp>
        <p:nvSpPr>
          <p:cNvPr id="59417" name="Line 47"/>
          <p:cNvSpPr>
            <a:spLocks noChangeShapeType="1"/>
          </p:cNvSpPr>
          <p:nvPr/>
        </p:nvSpPr>
        <p:spPr bwMode="auto">
          <a:xfrm>
            <a:off x="1560513" y="1190625"/>
            <a:ext cx="0" cy="3629025"/>
          </a:xfrm>
          <a:prstGeom prst="line">
            <a:avLst/>
          </a:prstGeom>
          <a:noFill/>
          <a:ln w="12700">
            <a:solidFill>
              <a:schemeClr val="tx1"/>
            </a:solidFill>
            <a:round/>
            <a:headEnd/>
            <a:tailEnd/>
          </a:ln>
        </p:spPr>
        <p:txBody>
          <a:bodyPr/>
          <a:lstStyle/>
          <a:p>
            <a:endParaRPr lang="en-US"/>
          </a:p>
        </p:txBody>
      </p:sp>
      <p:sp>
        <p:nvSpPr>
          <p:cNvPr id="59418" name="Line 49"/>
          <p:cNvSpPr>
            <a:spLocks noChangeShapeType="1"/>
          </p:cNvSpPr>
          <p:nvPr/>
        </p:nvSpPr>
        <p:spPr bwMode="auto">
          <a:xfrm>
            <a:off x="3890963" y="1190625"/>
            <a:ext cx="0" cy="3629025"/>
          </a:xfrm>
          <a:prstGeom prst="line">
            <a:avLst/>
          </a:prstGeom>
          <a:noFill/>
          <a:ln w="12700">
            <a:solidFill>
              <a:schemeClr val="tx1"/>
            </a:solidFill>
            <a:round/>
            <a:headEnd/>
            <a:tailEnd/>
          </a:ln>
        </p:spPr>
        <p:txBody>
          <a:bodyPr/>
          <a:lstStyle/>
          <a:p>
            <a:endParaRPr lang="en-US"/>
          </a:p>
        </p:txBody>
      </p:sp>
      <p:sp>
        <p:nvSpPr>
          <p:cNvPr id="59419" name="Line 51"/>
          <p:cNvSpPr>
            <a:spLocks noChangeShapeType="1"/>
          </p:cNvSpPr>
          <p:nvPr/>
        </p:nvSpPr>
        <p:spPr bwMode="auto">
          <a:xfrm>
            <a:off x="6386513" y="1190625"/>
            <a:ext cx="0" cy="3629025"/>
          </a:xfrm>
          <a:prstGeom prst="line">
            <a:avLst/>
          </a:prstGeom>
          <a:noFill/>
          <a:ln w="12700">
            <a:solidFill>
              <a:schemeClr val="tx1"/>
            </a:solidFill>
            <a:round/>
            <a:headEnd/>
            <a:tailEnd/>
          </a:ln>
        </p:spPr>
        <p:txBody>
          <a:bodyPr/>
          <a:lstStyle/>
          <a:p>
            <a:endParaRPr lang="en-US"/>
          </a:p>
        </p:txBody>
      </p:sp>
      <p:sp>
        <p:nvSpPr>
          <p:cNvPr id="59420" name="Line 53"/>
          <p:cNvSpPr>
            <a:spLocks noChangeShapeType="1"/>
          </p:cNvSpPr>
          <p:nvPr/>
        </p:nvSpPr>
        <p:spPr bwMode="auto">
          <a:xfrm>
            <a:off x="8823325" y="1190625"/>
            <a:ext cx="0" cy="3629025"/>
          </a:xfrm>
          <a:prstGeom prst="line">
            <a:avLst/>
          </a:prstGeom>
          <a:noFill/>
          <a:ln w="12700" cap="sq">
            <a:solidFill>
              <a:schemeClr val="tx1"/>
            </a:solidFill>
            <a:round/>
            <a:headEnd/>
            <a:tailEnd/>
          </a:ln>
        </p:spPr>
        <p:txBody>
          <a:bodyPr/>
          <a:lstStyle/>
          <a:p>
            <a:endParaRPr lang="en-US"/>
          </a:p>
        </p:txBody>
      </p:sp>
      <p:sp>
        <p:nvSpPr>
          <p:cNvPr id="59421" name="Line 57"/>
          <p:cNvSpPr>
            <a:spLocks noChangeShapeType="1"/>
          </p:cNvSpPr>
          <p:nvPr/>
        </p:nvSpPr>
        <p:spPr bwMode="auto">
          <a:xfrm>
            <a:off x="2794000" y="1881188"/>
            <a:ext cx="0" cy="2938462"/>
          </a:xfrm>
          <a:prstGeom prst="line">
            <a:avLst/>
          </a:prstGeom>
          <a:noFill/>
          <a:ln w="12700">
            <a:solidFill>
              <a:schemeClr val="tx1"/>
            </a:solidFill>
            <a:round/>
            <a:headEnd/>
            <a:tailEnd/>
          </a:ln>
        </p:spPr>
        <p:txBody>
          <a:bodyPr/>
          <a:lstStyle/>
          <a:p>
            <a:endParaRPr lang="en-US"/>
          </a:p>
        </p:txBody>
      </p:sp>
      <p:sp>
        <p:nvSpPr>
          <p:cNvPr id="59422" name="Line 59"/>
          <p:cNvSpPr>
            <a:spLocks noChangeShapeType="1"/>
          </p:cNvSpPr>
          <p:nvPr/>
        </p:nvSpPr>
        <p:spPr bwMode="auto">
          <a:xfrm>
            <a:off x="5257800" y="1881188"/>
            <a:ext cx="0" cy="2938462"/>
          </a:xfrm>
          <a:prstGeom prst="line">
            <a:avLst/>
          </a:prstGeom>
          <a:noFill/>
          <a:ln w="12700">
            <a:solidFill>
              <a:schemeClr val="tx1"/>
            </a:solidFill>
            <a:round/>
            <a:headEnd/>
            <a:tailEnd/>
          </a:ln>
        </p:spPr>
        <p:txBody>
          <a:bodyPr/>
          <a:lstStyle/>
          <a:p>
            <a:endParaRPr lang="en-US"/>
          </a:p>
        </p:txBody>
      </p:sp>
      <p:sp>
        <p:nvSpPr>
          <p:cNvPr id="59423" name="Line 61"/>
          <p:cNvSpPr>
            <a:spLocks noChangeShapeType="1"/>
          </p:cNvSpPr>
          <p:nvPr/>
        </p:nvSpPr>
        <p:spPr bwMode="auto">
          <a:xfrm>
            <a:off x="7724775" y="1881188"/>
            <a:ext cx="0" cy="2938462"/>
          </a:xfrm>
          <a:prstGeom prst="line">
            <a:avLst/>
          </a:prstGeom>
          <a:noFill/>
          <a:ln w="12700">
            <a:solidFill>
              <a:schemeClr val="tx1"/>
            </a:solidFill>
            <a:round/>
            <a:headEnd/>
            <a:tailEnd/>
          </a:ln>
        </p:spPr>
        <p:txBody>
          <a:bodyPr/>
          <a:lstStyle/>
          <a:p>
            <a:endParaRPr lang="en-US"/>
          </a:p>
        </p:txBody>
      </p:sp>
      <p:sp>
        <p:nvSpPr>
          <p:cNvPr id="59424" name="Rectangle 2"/>
          <p:cNvSpPr>
            <a:spLocks noGrp="1" noChangeArrowheads="1"/>
          </p:cNvSpPr>
          <p:nvPr>
            <p:ph type="title" idx="4294967295"/>
          </p:nvPr>
        </p:nvSpPr>
        <p:spPr>
          <a:xfrm>
            <a:off x="0" y="252413"/>
            <a:ext cx="9144000" cy="649287"/>
          </a:xfrm>
        </p:spPr>
        <p:txBody>
          <a:bodyPr/>
          <a:lstStyle/>
          <a:p>
            <a:pPr eaLnBrk="1" hangingPunct="1"/>
            <a:r>
              <a:rPr lang="en-US" sz="3600" smtClean="0"/>
              <a:t>Examples of the Three Tax Systems</a:t>
            </a:r>
          </a:p>
        </p:txBody>
      </p:sp>
      <p:sp>
        <p:nvSpPr>
          <p:cNvPr id="5942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61442" name="Slide Number Placeholder 2"/>
          <p:cNvSpPr>
            <a:spLocks noGrp="1"/>
          </p:cNvSpPr>
          <p:nvPr>
            <p:ph type="sldNum" sz="quarter" idx="11"/>
          </p:nvPr>
        </p:nvSpPr>
        <p:spPr>
          <a:noFill/>
        </p:spPr>
        <p:txBody>
          <a:bodyPr/>
          <a:lstStyle/>
          <a:p>
            <a:fld id="{CD2E74ED-61E6-42FF-97D5-1DF871913492}" type="slidenum">
              <a:rPr lang="en-US" smtClean="0">
                <a:cs typeface="Arial" charset="0"/>
              </a:rPr>
              <a:pPr/>
              <a:t>26</a:t>
            </a:fld>
            <a:endParaRPr lang="en-US" smtClean="0">
              <a:cs typeface="Arial" charset="0"/>
            </a:endParaRPr>
          </a:p>
        </p:txBody>
      </p:sp>
      <p:sp>
        <p:nvSpPr>
          <p:cNvPr id="61443" name="Rectangle 2"/>
          <p:cNvSpPr>
            <a:spLocks noGrp="1" noChangeArrowheads="1"/>
          </p:cNvSpPr>
          <p:nvPr>
            <p:ph type="title" idx="4294967295"/>
          </p:nvPr>
        </p:nvSpPr>
        <p:spPr>
          <a:xfrm>
            <a:off x="457200" y="196850"/>
            <a:ext cx="8229600" cy="649288"/>
          </a:xfrm>
        </p:spPr>
        <p:txBody>
          <a:bodyPr/>
          <a:lstStyle/>
          <a:p>
            <a:pPr eaLnBrk="1" hangingPunct="1"/>
            <a:r>
              <a:rPr lang="en-US" sz="3400" smtClean="0"/>
              <a:t>U.S. Federal Income Tax Rates:  2007</a:t>
            </a:r>
          </a:p>
        </p:txBody>
      </p:sp>
      <p:graphicFrame>
        <p:nvGraphicFramePr>
          <p:cNvPr id="189526" name="Group 86"/>
          <p:cNvGraphicFramePr>
            <a:graphicFrameLocks noGrp="1"/>
          </p:cNvGraphicFramePr>
          <p:nvPr>
            <p:ph idx="4294967295"/>
          </p:nvPr>
        </p:nvGraphicFramePr>
        <p:xfrm>
          <a:off x="3505200" y="1057275"/>
          <a:ext cx="5140325" cy="5049838"/>
        </p:xfrm>
        <a:graphic>
          <a:graphicData uri="http://schemas.openxmlformats.org/drawingml/2006/table">
            <a:tbl>
              <a:tblPr/>
              <a:tblGrid>
                <a:gridCol w="3184525"/>
                <a:gridCol w="1955800"/>
              </a:tblGrid>
              <a:tr h="9493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 taxable income…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the tax rate is…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42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 – $7,825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26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7,825 – 31,850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42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31,850 – 77,100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42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77,100 – 160,850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103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160,850 – 349,700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842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Over $349,700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61470" name="Text Box 84"/>
          <p:cNvSpPr txBox="1">
            <a:spLocks noChangeArrowheads="1"/>
          </p:cNvSpPr>
          <p:nvPr/>
        </p:nvSpPr>
        <p:spPr bwMode="auto">
          <a:xfrm>
            <a:off x="496888" y="1066800"/>
            <a:ext cx="2516187" cy="1344613"/>
          </a:xfrm>
          <a:prstGeom prst="rect">
            <a:avLst/>
          </a:prstGeom>
          <a:noFill/>
          <a:ln w="9525">
            <a:noFill/>
            <a:miter lim="800000"/>
            <a:headEnd/>
            <a:tailEnd/>
          </a:ln>
        </p:spPr>
        <p:txBody>
          <a:bodyPr>
            <a:spAutoFit/>
          </a:bodyPr>
          <a:lstStyle/>
          <a:p>
            <a:pPr>
              <a:lnSpc>
                <a:spcPct val="105000"/>
              </a:lnSpc>
              <a:spcBef>
                <a:spcPct val="50000"/>
              </a:spcBef>
            </a:pPr>
            <a:r>
              <a:rPr lang="en-US" sz="2600"/>
              <a:t>The U.S. has a progressive income tax.  </a:t>
            </a:r>
          </a:p>
        </p:txBody>
      </p:sp>
      <p:sp>
        <p:nvSpPr>
          <p:cNvPr id="614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63490" name="Slide Number Placeholder 2"/>
          <p:cNvSpPr>
            <a:spLocks noGrp="1"/>
          </p:cNvSpPr>
          <p:nvPr>
            <p:ph type="sldNum" sz="quarter" idx="11"/>
          </p:nvPr>
        </p:nvSpPr>
        <p:spPr>
          <a:noFill/>
        </p:spPr>
        <p:txBody>
          <a:bodyPr/>
          <a:lstStyle/>
          <a:p>
            <a:fld id="{8B215BCC-13A0-4A13-B193-9A4AB1B90263}" type="slidenum">
              <a:rPr lang="en-US" smtClean="0">
                <a:cs typeface="Arial" charset="0"/>
              </a:rPr>
              <a:pPr/>
              <a:t>27</a:t>
            </a:fld>
            <a:endParaRPr lang="en-US" smtClean="0">
              <a:cs typeface="Arial" charset="0"/>
            </a:endParaRPr>
          </a:p>
        </p:txBody>
      </p:sp>
      <p:sp>
        <p:nvSpPr>
          <p:cNvPr id="63491" name="Rectangle 2"/>
          <p:cNvSpPr>
            <a:spLocks noGrp="1" noChangeArrowheads="1"/>
          </p:cNvSpPr>
          <p:nvPr>
            <p:ph type="title" idx="4294967295"/>
          </p:nvPr>
        </p:nvSpPr>
        <p:spPr/>
        <p:txBody>
          <a:bodyPr/>
          <a:lstStyle/>
          <a:p>
            <a:pPr eaLnBrk="1" hangingPunct="1"/>
            <a:r>
              <a:rPr lang="en-US" smtClean="0"/>
              <a:t>Horizontal Equity</a:t>
            </a:r>
          </a:p>
        </p:txBody>
      </p:sp>
      <p:sp>
        <p:nvSpPr>
          <p:cNvPr id="63492" name="Rectangle 3"/>
          <p:cNvSpPr>
            <a:spLocks noGrp="1" noChangeArrowheads="1"/>
          </p:cNvSpPr>
          <p:nvPr>
            <p:ph type="body" idx="4294967295"/>
          </p:nvPr>
        </p:nvSpPr>
        <p:spPr/>
        <p:txBody>
          <a:bodyPr/>
          <a:lstStyle/>
          <a:p>
            <a:pPr eaLnBrk="1" hangingPunct="1"/>
            <a:r>
              <a:rPr lang="en-US" b="1" smtClean="0">
                <a:solidFill>
                  <a:srgbClr val="CC0000"/>
                </a:solidFill>
              </a:rPr>
              <a:t>Horizontal equity</a:t>
            </a:r>
            <a:r>
              <a:rPr lang="en-US" smtClean="0"/>
              <a:t>:  the idea that taxpayers with similar abilities to pay taxes should pay the same amount</a:t>
            </a:r>
          </a:p>
          <a:p>
            <a:pPr eaLnBrk="1" hangingPunct="1"/>
            <a:r>
              <a:rPr lang="en-US" smtClean="0"/>
              <a:t>Problem:  Difficult to agree on what factors, besides income, determine ability to pay.</a:t>
            </a:r>
          </a:p>
        </p:txBody>
      </p:sp>
      <p:sp>
        <p:nvSpPr>
          <p:cNvPr id="6349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animEffect transition="in" filter="wipe(left)">
                                      <p:cBhvr>
                                        <p:cTn id="7" dur="500"/>
                                        <p:tgtEl>
                                          <p:spTgt spid="634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2">
                                            <p:txEl>
                                              <p:pRg st="1" end="1"/>
                                            </p:txEl>
                                          </p:spTgt>
                                        </p:tgtEl>
                                        <p:attrNameLst>
                                          <p:attrName>style.visibility</p:attrName>
                                        </p:attrNameLst>
                                      </p:cBhvr>
                                      <p:to>
                                        <p:strVal val="visible"/>
                                      </p:to>
                                    </p:set>
                                    <p:animEffect transition="in" filter="wipe(left)">
                                      <p:cBhvr>
                                        <p:cTn id="12" dur="500"/>
                                        <p:tgtEl>
                                          <p:spTgt spid="634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574675" y="1470025"/>
            <a:ext cx="8218488" cy="4773613"/>
          </a:xfrm>
        </p:spPr>
        <p:txBody>
          <a:bodyPr/>
          <a:lstStyle/>
          <a:p>
            <a:pPr marL="0" indent="0" eaLnBrk="1" hangingPunct="1">
              <a:spcBef>
                <a:spcPct val="40000"/>
              </a:spcBef>
              <a:buClr>
                <a:srgbClr val="669900"/>
              </a:buClr>
              <a:buFont typeface="Wingdings" pitchFamily="2" charset="2"/>
              <a:buNone/>
            </a:pPr>
            <a:r>
              <a:rPr lang="en-US" smtClean="0"/>
              <a:t>The income tax rate is 25%.  The first $20,000 of income is excluded from taxation.  Tax law treats a married couple as a single taxpayer.  </a:t>
            </a:r>
          </a:p>
          <a:p>
            <a:pPr marL="0" indent="0" eaLnBrk="1" hangingPunct="1">
              <a:spcBef>
                <a:spcPct val="40000"/>
              </a:spcBef>
              <a:buClr>
                <a:srgbClr val="669900"/>
              </a:buClr>
              <a:buFont typeface="Wingdings" pitchFamily="2" charset="2"/>
              <a:buNone/>
            </a:pPr>
            <a:r>
              <a:rPr lang="en-US" smtClean="0"/>
              <a:t>Sam and Diane each earn $50,000.  </a:t>
            </a:r>
          </a:p>
          <a:p>
            <a:pPr marL="628650" lvl="1" indent="-398463" eaLnBrk="1" hangingPunct="1">
              <a:lnSpc>
                <a:spcPct val="105000"/>
              </a:lnSpc>
              <a:spcBef>
                <a:spcPct val="40000"/>
              </a:spcBef>
              <a:buClr>
                <a:srgbClr val="669900"/>
              </a:buClr>
              <a:buFont typeface="Wingdings" pitchFamily="2" charset="2"/>
              <a:buNone/>
            </a:pPr>
            <a:r>
              <a:rPr lang="en-US" b="1" i="1" smtClean="0">
                <a:solidFill>
                  <a:srgbClr val="669900"/>
                </a:solidFill>
              </a:rPr>
              <a:t>i</a:t>
            </a:r>
            <a:r>
              <a:rPr lang="en-US" b="1" smtClean="0">
                <a:solidFill>
                  <a:srgbClr val="669900"/>
                </a:solidFill>
              </a:rPr>
              <a:t>.</a:t>
            </a:r>
            <a:r>
              <a:rPr lang="en-US" smtClean="0"/>
              <a:t>	If Sam and Diane are living together unmarried, what is their combined tax bill?</a:t>
            </a:r>
          </a:p>
          <a:p>
            <a:pPr marL="628650" lvl="1" indent="-398463" eaLnBrk="1" hangingPunct="1">
              <a:lnSpc>
                <a:spcPct val="105000"/>
              </a:lnSpc>
              <a:spcBef>
                <a:spcPct val="40000"/>
              </a:spcBef>
              <a:buClr>
                <a:srgbClr val="669900"/>
              </a:buClr>
              <a:buFont typeface="Wingdings" pitchFamily="2" charset="2"/>
              <a:buNone/>
            </a:pPr>
            <a:r>
              <a:rPr lang="en-US" b="1" i="1" smtClean="0">
                <a:solidFill>
                  <a:srgbClr val="669900"/>
                </a:solidFill>
              </a:rPr>
              <a:t>ii</a:t>
            </a:r>
            <a:r>
              <a:rPr lang="en-US" b="1" smtClean="0">
                <a:solidFill>
                  <a:srgbClr val="669900"/>
                </a:solidFill>
              </a:rPr>
              <a:t>.</a:t>
            </a:r>
            <a:r>
              <a:rPr lang="en-US" smtClean="0"/>
              <a:t>	If Sam and Diane are married, what is their tax bill?</a:t>
            </a:r>
          </a:p>
          <a:p>
            <a:pPr marL="0" indent="0" eaLnBrk="1" hangingPunct="1">
              <a:buSzPct val="115000"/>
              <a:buFont typeface="Wingdings" pitchFamily="2" charset="2"/>
              <a:buNone/>
            </a:pPr>
            <a:endParaRPr lang="en-US" smtClean="0"/>
          </a:p>
        </p:txBody>
      </p:sp>
      <p:sp>
        <p:nvSpPr>
          <p:cNvPr id="65539"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p>
        </p:txBody>
      </p:sp>
      <p:sp>
        <p:nvSpPr>
          <p:cNvPr id="73732" name="Rectangle 4"/>
          <p:cNvSpPr>
            <a:spLocks noGrp="1" noChangeArrowheads="1"/>
          </p:cNvSpPr>
          <p:nvPr>
            <p:ph type="title"/>
          </p:nvPr>
        </p:nvSpPr>
        <p:spPr>
          <a:xfrm>
            <a:off x="587375" y="352425"/>
            <a:ext cx="8208963" cy="954088"/>
          </a:xfrm>
        </p:spPr>
        <p:txBody>
          <a:bodyPr tIns="0" bIns="0" anchor="t"/>
          <a:lstStyle/>
          <a:p>
            <a:pPr algn="l" eaLnBrk="1" hangingPunct="1">
              <a:defRPr/>
            </a:pPr>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Taxes and Marriage, part 1</a:t>
            </a:r>
          </a:p>
        </p:txBody>
      </p:sp>
      <p:grpSp>
        <p:nvGrpSpPr>
          <p:cNvPr id="65541" name="Group 11"/>
          <p:cNvGrpSpPr>
            <a:grpSpLocks/>
          </p:cNvGrpSpPr>
          <p:nvPr/>
        </p:nvGrpSpPr>
        <p:grpSpPr bwMode="auto">
          <a:xfrm>
            <a:off x="593725" y="290513"/>
            <a:ext cx="8210550" cy="1049337"/>
            <a:chOff x="374" y="183"/>
            <a:chExt cx="5000" cy="661"/>
          </a:xfrm>
        </p:grpSpPr>
        <p:sp>
          <p:nvSpPr>
            <p:cNvPr id="65543"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65544"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sp>
        <p:nvSpPr>
          <p:cNvPr id="65542" name="Rectangle 8"/>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4FD75671-97FD-4C48-B7D5-C2E853969DE6}" type="slidenum">
              <a:rPr lang="en-US" sz="1700">
                <a:solidFill>
                  <a:srgbClr val="777777"/>
                </a:solidFill>
                <a:latin typeface="Tahoma" pitchFamily="34" charset="0"/>
              </a:rPr>
              <a:pPr algn="r"/>
              <a:t>28</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18434" name="Slide Number Placeholder 2"/>
          <p:cNvSpPr>
            <a:spLocks noGrp="1"/>
          </p:cNvSpPr>
          <p:nvPr>
            <p:ph type="sldNum" sz="quarter" idx="11"/>
          </p:nvPr>
        </p:nvSpPr>
        <p:spPr>
          <a:noFill/>
        </p:spPr>
        <p:txBody>
          <a:bodyPr/>
          <a:lstStyle/>
          <a:p>
            <a:fld id="{81908411-651B-414D-AED7-566579E38F2C}" type="slidenum">
              <a:rPr lang="en-US" smtClean="0">
                <a:cs typeface="Arial" charset="0"/>
              </a:rPr>
              <a:pPr/>
              <a:t>2</a:t>
            </a:fld>
            <a:endParaRPr lang="en-US" smtClean="0">
              <a:cs typeface="Arial" charset="0"/>
            </a:endParaRPr>
          </a:p>
        </p:txBody>
      </p:sp>
      <p:sp>
        <p:nvSpPr>
          <p:cNvPr id="18435" name="Rectangle 2"/>
          <p:cNvSpPr>
            <a:spLocks noGrp="1" noChangeArrowheads="1"/>
          </p:cNvSpPr>
          <p:nvPr>
            <p:ph type="title" idx="4294967295"/>
          </p:nvPr>
        </p:nvSpPr>
        <p:spPr/>
        <p:txBody>
          <a:bodyPr/>
          <a:lstStyle/>
          <a:p>
            <a:pPr eaLnBrk="1" hangingPunct="1"/>
            <a:r>
              <a:rPr lang="en-US" smtClean="0"/>
              <a:t>Introduction</a:t>
            </a:r>
          </a:p>
        </p:txBody>
      </p:sp>
      <p:sp>
        <p:nvSpPr>
          <p:cNvPr id="166915" name="Rectangle 3"/>
          <p:cNvSpPr>
            <a:spLocks noGrp="1" noChangeArrowheads="1"/>
          </p:cNvSpPr>
          <p:nvPr>
            <p:ph type="body" idx="4294967295"/>
          </p:nvPr>
        </p:nvSpPr>
        <p:spPr/>
        <p:txBody>
          <a:bodyPr/>
          <a:lstStyle/>
          <a:p>
            <a:pPr eaLnBrk="1" hangingPunct="1"/>
            <a:r>
              <a:rPr lang="en-US" smtClean="0"/>
              <a:t>One of the Ten Principles from Chapter 1:  </a:t>
            </a:r>
            <a:br>
              <a:rPr lang="en-US" smtClean="0"/>
            </a:br>
            <a:r>
              <a:rPr lang="en-US" smtClean="0"/>
              <a:t>   </a:t>
            </a:r>
            <a:r>
              <a:rPr lang="en-US" b="1" i="1" smtClean="0">
                <a:solidFill>
                  <a:srgbClr val="996633"/>
                </a:solidFill>
              </a:rPr>
              <a:t>A government can sometimes </a:t>
            </a:r>
            <a:br>
              <a:rPr lang="en-US" b="1" i="1" smtClean="0">
                <a:solidFill>
                  <a:srgbClr val="996633"/>
                </a:solidFill>
              </a:rPr>
            </a:br>
            <a:r>
              <a:rPr lang="en-US" b="1" i="1" smtClean="0">
                <a:solidFill>
                  <a:srgbClr val="996633"/>
                </a:solidFill>
              </a:rPr>
              <a:t>   improve market outcomes.</a:t>
            </a:r>
          </a:p>
          <a:p>
            <a:pPr marL="1028700" lvl="1" eaLnBrk="1" hangingPunct="1">
              <a:lnSpc>
                <a:spcPct val="105000"/>
              </a:lnSpc>
            </a:pPr>
            <a:r>
              <a:rPr lang="en-US" smtClean="0"/>
              <a:t>Providing public goods</a:t>
            </a:r>
          </a:p>
          <a:p>
            <a:pPr marL="1028700" lvl="1" eaLnBrk="1" hangingPunct="1">
              <a:lnSpc>
                <a:spcPct val="105000"/>
              </a:lnSpc>
            </a:pPr>
            <a:r>
              <a:rPr lang="en-US" smtClean="0"/>
              <a:t>Regulating use of common resources</a:t>
            </a:r>
          </a:p>
          <a:p>
            <a:pPr marL="1028700" lvl="1" eaLnBrk="1" hangingPunct="1">
              <a:lnSpc>
                <a:spcPct val="105000"/>
              </a:lnSpc>
            </a:pPr>
            <a:r>
              <a:rPr lang="en-US" smtClean="0"/>
              <a:t>Remedying the effects of externalities</a:t>
            </a:r>
          </a:p>
          <a:p>
            <a:pPr eaLnBrk="1" hangingPunct="1"/>
            <a:r>
              <a:rPr lang="en-US" smtClean="0"/>
              <a:t>To perform its many functions, </a:t>
            </a:r>
            <a:br>
              <a:rPr lang="en-US" smtClean="0"/>
            </a:br>
            <a:r>
              <a:rPr lang="en-US" smtClean="0"/>
              <a:t>the govt raises revenue through taxation.  </a:t>
            </a:r>
          </a:p>
        </p:txBody>
      </p:sp>
      <p:sp>
        <p:nvSpPr>
          <p:cNvPr id="1843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5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wipe(left)">
                                      <p:cBhvr>
                                        <p:cTn id="12" dur="500"/>
                                        <p:tgtEl>
                                          <p:spTgt spid="16691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66915">
                                            <p:txEl>
                                              <p:pRg st="2" end="2"/>
                                            </p:txEl>
                                          </p:spTgt>
                                        </p:tgtEl>
                                        <p:attrNameLst>
                                          <p:attrName>style.visibility</p:attrName>
                                        </p:attrNameLst>
                                      </p:cBhvr>
                                      <p:to>
                                        <p:strVal val="visible"/>
                                      </p:to>
                                    </p:set>
                                    <p:animEffect transition="in" filter="wipe(left)">
                                      <p:cBhvr>
                                        <p:cTn id="15" dur="500"/>
                                        <p:tgtEl>
                                          <p:spTgt spid="16691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66915">
                                            <p:txEl>
                                              <p:pRg st="3" end="3"/>
                                            </p:txEl>
                                          </p:spTgt>
                                        </p:tgtEl>
                                        <p:attrNameLst>
                                          <p:attrName>style.visibility</p:attrName>
                                        </p:attrNameLst>
                                      </p:cBhvr>
                                      <p:to>
                                        <p:strVal val="visible"/>
                                      </p:to>
                                    </p:set>
                                    <p:animEffect transition="in" filter="wipe(left)">
                                      <p:cBhvr>
                                        <p:cTn id="18" dur="500"/>
                                        <p:tgtEl>
                                          <p:spTgt spid="16691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6915">
                                            <p:txEl>
                                              <p:pRg st="4" end="4"/>
                                            </p:txEl>
                                          </p:spTgt>
                                        </p:tgtEl>
                                        <p:attrNameLst>
                                          <p:attrName>style.visibility</p:attrName>
                                        </p:attrNameLst>
                                      </p:cBhvr>
                                      <p:to>
                                        <p:strVal val="visible"/>
                                      </p:to>
                                    </p:set>
                                    <p:animEffect transition="in" filter="wipe(left)">
                                      <p:cBhvr>
                                        <p:cTn id="23" dur="500"/>
                                        <p:tgtEl>
                                          <p:spTgt spid="166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574675" y="1470025"/>
            <a:ext cx="8218488" cy="4773613"/>
          </a:xfrm>
        </p:spPr>
        <p:txBody>
          <a:bodyPr/>
          <a:lstStyle/>
          <a:p>
            <a:pPr eaLnBrk="1" hangingPunct="1">
              <a:buClr>
                <a:srgbClr val="669900"/>
              </a:buClr>
              <a:buFont typeface="Wingdings" pitchFamily="2" charset="2"/>
              <a:buNone/>
            </a:pPr>
            <a:r>
              <a:rPr lang="en-US" smtClean="0"/>
              <a:t>If unmarried, Sam and Diane each pay  </a:t>
            </a:r>
            <a:br>
              <a:rPr lang="en-US" smtClean="0"/>
            </a:br>
            <a:r>
              <a:rPr lang="en-US" smtClean="0"/>
              <a:t>0.25 x ($50,000 – 20,000) = $7500</a:t>
            </a:r>
          </a:p>
          <a:p>
            <a:pPr eaLnBrk="1" hangingPunct="1">
              <a:buClr>
                <a:srgbClr val="669900"/>
              </a:buClr>
              <a:buFont typeface="Wingdings" pitchFamily="2" charset="2"/>
              <a:buNone/>
            </a:pPr>
            <a:r>
              <a:rPr lang="en-US" smtClean="0"/>
              <a:t>	Total taxes = $15,000 = 15% of their joint income.</a:t>
            </a:r>
          </a:p>
          <a:p>
            <a:pPr eaLnBrk="1" hangingPunct="1">
              <a:buClr>
                <a:srgbClr val="669900"/>
              </a:buClr>
              <a:buFont typeface="Wingdings" pitchFamily="2" charset="2"/>
              <a:buNone/>
            </a:pPr>
            <a:r>
              <a:rPr lang="en-US" smtClean="0"/>
              <a:t>If married, they pay </a:t>
            </a:r>
            <a:br>
              <a:rPr lang="en-US" smtClean="0"/>
            </a:br>
            <a:r>
              <a:rPr lang="en-US" smtClean="0"/>
              <a:t>0.25 x ($50,000 – 20,000) = $20,000</a:t>
            </a:r>
            <a:br>
              <a:rPr lang="en-US" smtClean="0"/>
            </a:br>
            <a:r>
              <a:rPr lang="en-US" smtClean="0"/>
              <a:t>or 20% of their joint income.  </a:t>
            </a:r>
          </a:p>
          <a:p>
            <a:pPr eaLnBrk="1" hangingPunct="1">
              <a:buClr>
                <a:srgbClr val="669900"/>
              </a:buClr>
              <a:buFont typeface="Wingdings" pitchFamily="2" charset="2"/>
              <a:buNone/>
            </a:pPr>
            <a:r>
              <a:rPr lang="en-US" smtClean="0"/>
              <a:t>The $5000 increase in the tax bill is called </a:t>
            </a:r>
            <a:br>
              <a:rPr lang="en-US" smtClean="0"/>
            </a:br>
            <a:r>
              <a:rPr lang="en-US" smtClean="0"/>
              <a:t>the “marriage tax” or “marriage penalty.”</a:t>
            </a:r>
          </a:p>
        </p:txBody>
      </p:sp>
      <p:sp>
        <p:nvSpPr>
          <p:cNvPr id="67587"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p>
        </p:txBody>
      </p:sp>
      <p:sp>
        <p:nvSpPr>
          <p:cNvPr id="73732" name="Rectangle 4"/>
          <p:cNvSpPr>
            <a:spLocks noGrp="1" noChangeArrowheads="1"/>
          </p:cNvSpPr>
          <p:nvPr>
            <p:ph type="title"/>
          </p:nvPr>
        </p:nvSpPr>
        <p:spPr>
          <a:xfrm>
            <a:off x="587375" y="352425"/>
            <a:ext cx="8208963" cy="954088"/>
          </a:xfrm>
        </p:spPr>
        <p:txBody>
          <a:bodyPr tIns="0" bIns="0" anchor="t"/>
          <a:lstStyle/>
          <a:p>
            <a:pPr algn="l" eaLnBrk="1" hangingPunct="1">
              <a:defRPr/>
            </a:pPr>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Answers</a:t>
            </a:r>
          </a:p>
        </p:txBody>
      </p:sp>
      <p:grpSp>
        <p:nvGrpSpPr>
          <p:cNvPr id="67589" name="Group 11"/>
          <p:cNvGrpSpPr>
            <a:grpSpLocks/>
          </p:cNvGrpSpPr>
          <p:nvPr/>
        </p:nvGrpSpPr>
        <p:grpSpPr bwMode="auto">
          <a:xfrm>
            <a:off x="593725" y="290513"/>
            <a:ext cx="8210550" cy="1049337"/>
            <a:chOff x="374" y="183"/>
            <a:chExt cx="5000" cy="661"/>
          </a:xfrm>
        </p:grpSpPr>
        <p:sp>
          <p:nvSpPr>
            <p:cNvPr id="67591"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67592"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sp>
        <p:nvSpPr>
          <p:cNvPr id="67590" name="Rectangle 8"/>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87762599-AEEC-4440-BC1C-309F448F7AB8}" type="slidenum">
              <a:rPr lang="en-US" sz="1700">
                <a:solidFill>
                  <a:srgbClr val="777777"/>
                </a:solidFill>
                <a:latin typeface="Tahoma" pitchFamily="34" charset="0"/>
              </a:rPr>
              <a:pPr algn="r"/>
              <a:t>29</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574675" y="1470025"/>
            <a:ext cx="8218488" cy="4773613"/>
          </a:xfrm>
        </p:spPr>
        <p:txBody>
          <a:bodyPr/>
          <a:lstStyle/>
          <a:p>
            <a:pPr marL="0" indent="0" eaLnBrk="1" hangingPunct="1">
              <a:spcBef>
                <a:spcPct val="40000"/>
              </a:spcBef>
              <a:buClr>
                <a:srgbClr val="669900"/>
              </a:buClr>
              <a:buFont typeface="Wingdings" pitchFamily="2" charset="2"/>
              <a:buNone/>
            </a:pPr>
            <a:r>
              <a:rPr lang="en-US" smtClean="0"/>
              <a:t>The income tax rate is 25%.  For singles, the first $20,000 of income is excluded from taxation. </a:t>
            </a:r>
            <a:br>
              <a:rPr lang="en-US" smtClean="0"/>
            </a:br>
            <a:r>
              <a:rPr lang="en-US" smtClean="0"/>
              <a:t>For married couples, the exclusion is $40,000.   </a:t>
            </a:r>
          </a:p>
          <a:p>
            <a:pPr marL="0" indent="0" eaLnBrk="1" hangingPunct="1">
              <a:spcBef>
                <a:spcPct val="40000"/>
              </a:spcBef>
              <a:buClr>
                <a:srgbClr val="669900"/>
              </a:buClr>
              <a:buFont typeface="Wingdings" pitchFamily="2" charset="2"/>
              <a:buNone/>
            </a:pPr>
            <a:r>
              <a:rPr lang="en-US" smtClean="0"/>
              <a:t>Harry earns $0.  Sally earns $100,000.   </a:t>
            </a:r>
          </a:p>
          <a:p>
            <a:pPr marL="688975" lvl="1" indent="-398463" eaLnBrk="1" hangingPunct="1">
              <a:spcBef>
                <a:spcPct val="40000"/>
              </a:spcBef>
              <a:buClr>
                <a:srgbClr val="669900"/>
              </a:buClr>
              <a:buFont typeface="Wingdings" pitchFamily="2" charset="2"/>
              <a:buNone/>
            </a:pPr>
            <a:r>
              <a:rPr lang="en-US" b="1" i="1" smtClean="0">
                <a:solidFill>
                  <a:srgbClr val="669900"/>
                </a:solidFill>
              </a:rPr>
              <a:t>i</a:t>
            </a:r>
            <a:r>
              <a:rPr lang="en-US" b="1" smtClean="0">
                <a:solidFill>
                  <a:srgbClr val="669900"/>
                </a:solidFill>
              </a:rPr>
              <a:t>.</a:t>
            </a:r>
            <a:r>
              <a:rPr lang="en-US" smtClean="0"/>
              <a:t>	If Harry and Sally are living together unmarried, what is their combined tax bill?</a:t>
            </a:r>
          </a:p>
          <a:p>
            <a:pPr marL="688975" lvl="1" indent="-398463" eaLnBrk="1" hangingPunct="1">
              <a:spcBef>
                <a:spcPct val="40000"/>
              </a:spcBef>
              <a:buClr>
                <a:srgbClr val="669900"/>
              </a:buClr>
              <a:buFont typeface="Wingdings" pitchFamily="2" charset="2"/>
              <a:buNone/>
            </a:pPr>
            <a:r>
              <a:rPr lang="en-US" b="1" i="1" smtClean="0">
                <a:solidFill>
                  <a:srgbClr val="669900"/>
                </a:solidFill>
              </a:rPr>
              <a:t>ii</a:t>
            </a:r>
            <a:r>
              <a:rPr lang="en-US" b="1" smtClean="0">
                <a:solidFill>
                  <a:srgbClr val="669900"/>
                </a:solidFill>
              </a:rPr>
              <a:t>.</a:t>
            </a:r>
            <a:r>
              <a:rPr lang="en-US" smtClean="0"/>
              <a:t>	If Harry and Sally are married, what is their tax bill?</a:t>
            </a:r>
          </a:p>
        </p:txBody>
      </p:sp>
      <p:sp>
        <p:nvSpPr>
          <p:cNvPr id="69635"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p>
        </p:txBody>
      </p:sp>
      <p:sp>
        <p:nvSpPr>
          <p:cNvPr id="73732" name="Rectangle 4"/>
          <p:cNvSpPr>
            <a:spLocks noGrp="1" noChangeArrowheads="1"/>
          </p:cNvSpPr>
          <p:nvPr>
            <p:ph type="title"/>
          </p:nvPr>
        </p:nvSpPr>
        <p:spPr>
          <a:xfrm>
            <a:off x="587375" y="352425"/>
            <a:ext cx="8208963" cy="954088"/>
          </a:xfrm>
        </p:spPr>
        <p:txBody>
          <a:bodyPr tIns="0" bIns="0" anchor="t"/>
          <a:lstStyle/>
          <a:p>
            <a:pPr algn="l" eaLnBrk="1" hangingPunct="1">
              <a:defRPr/>
            </a:pPr>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2</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Taxes and Marriage, part 2</a:t>
            </a:r>
          </a:p>
        </p:txBody>
      </p:sp>
      <p:grpSp>
        <p:nvGrpSpPr>
          <p:cNvPr id="69637" name="Group 11"/>
          <p:cNvGrpSpPr>
            <a:grpSpLocks/>
          </p:cNvGrpSpPr>
          <p:nvPr/>
        </p:nvGrpSpPr>
        <p:grpSpPr bwMode="auto">
          <a:xfrm>
            <a:off x="593725" y="290513"/>
            <a:ext cx="8210550" cy="1049337"/>
            <a:chOff x="374" y="183"/>
            <a:chExt cx="5000" cy="661"/>
          </a:xfrm>
        </p:grpSpPr>
        <p:sp>
          <p:nvSpPr>
            <p:cNvPr id="69639"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69640"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sp>
        <p:nvSpPr>
          <p:cNvPr id="69638" name="Rectangle 8"/>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7A96D481-AD69-41E8-AB53-F24E66A75F3F}" type="slidenum">
              <a:rPr lang="en-US" sz="1700">
                <a:solidFill>
                  <a:srgbClr val="777777"/>
                </a:solidFill>
                <a:latin typeface="Tahoma" pitchFamily="34" charset="0"/>
              </a:rPr>
              <a:pPr algn="r"/>
              <a:t>30</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574675" y="1470025"/>
            <a:ext cx="8218488" cy="4773613"/>
          </a:xfrm>
        </p:spPr>
        <p:txBody>
          <a:bodyPr/>
          <a:lstStyle/>
          <a:p>
            <a:pPr eaLnBrk="1" hangingPunct="1">
              <a:buClr>
                <a:srgbClr val="669900"/>
              </a:buClr>
              <a:buFont typeface="Wingdings" pitchFamily="2" charset="2"/>
              <a:buNone/>
            </a:pPr>
            <a:r>
              <a:rPr lang="en-US" smtClean="0"/>
              <a:t>If unmarried, Harry pays $0 in taxes.  Sally pays</a:t>
            </a:r>
            <a:br>
              <a:rPr lang="en-US" smtClean="0"/>
            </a:br>
            <a:r>
              <a:rPr lang="en-US" smtClean="0"/>
              <a:t>0.25 x ($100,000 – 20,000) = $20,000</a:t>
            </a:r>
          </a:p>
          <a:p>
            <a:pPr eaLnBrk="1" hangingPunct="1">
              <a:buClr>
                <a:srgbClr val="669900"/>
              </a:buClr>
              <a:buFont typeface="Wingdings" pitchFamily="2" charset="2"/>
              <a:buNone/>
            </a:pPr>
            <a:r>
              <a:rPr lang="en-US" smtClean="0"/>
              <a:t>	Total taxes = $20,000 = 20% of their joint income.</a:t>
            </a:r>
          </a:p>
          <a:p>
            <a:pPr eaLnBrk="1" hangingPunct="1">
              <a:buClr>
                <a:srgbClr val="669900"/>
              </a:buClr>
              <a:buFont typeface="Wingdings" pitchFamily="2" charset="2"/>
              <a:buNone/>
            </a:pPr>
            <a:r>
              <a:rPr lang="en-US" smtClean="0"/>
              <a:t>If married, they pay </a:t>
            </a:r>
            <a:br>
              <a:rPr lang="en-US" smtClean="0"/>
            </a:br>
            <a:r>
              <a:rPr lang="en-US" smtClean="0"/>
              <a:t>0.25 x ($100,000 – 40,000) = $15,000</a:t>
            </a:r>
            <a:br>
              <a:rPr lang="en-US" smtClean="0"/>
            </a:br>
            <a:r>
              <a:rPr lang="en-US" smtClean="0"/>
              <a:t>or 15% of their joint income.  </a:t>
            </a:r>
          </a:p>
          <a:p>
            <a:pPr eaLnBrk="1" hangingPunct="1">
              <a:buClr>
                <a:srgbClr val="669900"/>
              </a:buClr>
              <a:buFont typeface="Wingdings" pitchFamily="2" charset="2"/>
              <a:buNone/>
            </a:pPr>
            <a:r>
              <a:rPr lang="en-US" smtClean="0"/>
              <a:t>The $5000 decrease in the tax bill is called </a:t>
            </a:r>
            <a:br>
              <a:rPr lang="en-US" smtClean="0"/>
            </a:br>
            <a:r>
              <a:rPr lang="en-US" smtClean="0"/>
              <a:t>the “marriage subsidy.”</a:t>
            </a:r>
          </a:p>
        </p:txBody>
      </p:sp>
      <p:sp>
        <p:nvSpPr>
          <p:cNvPr id="71683"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p>
        </p:txBody>
      </p:sp>
      <p:sp>
        <p:nvSpPr>
          <p:cNvPr id="73732" name="Rectangle 4"/>
          <p:cNvSpPr>
            <a:spLocks noGrp="1" noChangeArrowheads="1"/>
          </p:cNvSpPr>
          <p:nvPr>
            <p:ph type="title"/>
          </p:nvPr>
        </p:nvSpPr>
        <p:spPr>
          <a:xfrm>
            <a:off x="587375" y="352425"/>
            <a:ext cx="8208963" cy="954088"/>
          </a:xfrm>
        </p:spPr>
        <p:txBody>
          <a:bodyPr tIns="0" bIns="0" anchor="t"/>
          <a:lstStyle/>
          <a:p>
            <a:pPr algn="l" eaLnBrk="1" hangingPunct="1">
              <a:defRPr/>
            </a:pPr>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2</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Answers</a:t>
            </a:r>
          </a:p>
        </p:txBody>
      </p:sp>
      <p:grpSp>
        <p:nvGrpSpPr>
          <p:cNvPr id="71685" name="Group 11"/>
          <p:cNvGrpSpPr>
            <a:grpSpLocks/>
          </p:cNvGrpSpPr>
          <p:nvPr/>
        </p:nvGrpSpPr>
        <p:grpSpPr bwMode="auto">
          <a:xfrm>
            <a:off x="593725" y="290513"/>
            <a:ext cx="8210550" cy="1049337"/>
            <a:chOff x="374" y="183"/>
            <a:chExt cx="5000" cy="661"/>
          </a:xfrm>
        </p:grpSpPr>
        <p:sp>
          <p:nvSpPr>
            <p:cNvPr id="71687"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71688"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sp>
        <p:nvSpPr>
          <p:cNvPr id="71686" name="Rectangle 8"/>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62D82F2E-3781-4C70-A9FA-17DAB90C3DD9}" type="slidenum">
              <a:rPr lang="en-US" sz="1700">
                <a:solidFill>
                  <a:srgbClr val="777777"/>
                </a:solidFill>
                <a:latin typeface="Tahoma" pitchFamily="34" charset="0"/>
              </a:rPr>
              <a:pPr algn="r"/>
              <a:t>31</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73730" name="Slide Number Placeholder 2"/>
          <p:cNvSpPr>
            <a:spLocks noGrp="1"/>
          </p:cNvSpPr>
          <p:nvPr>
            <p:ph type="sldNum" sz="quarter" idx="11"/>
          </p:nvPr>
        </p:nvSpPr>
        <p:spPr>
          <a:noFill/>
        </p:spPr>
        <p:txBody>
          <a:bodyPr/>
          <a:lstStyle/>
          <a:p>
            <a:fld id="{DBC0DBBF-60B4-4569-BD89-E9E166B5D055}" type="slidenum">
              <a:rPr lang="en-US" smtClean="0">
                <a:cs typeface="Arial" charset="0"/>
              </a:rPr>
              <a:pPr/>
              <a:t>32</a:t>
            </a:fld>
            <a:endParaRPr lang="en-US" smtClean="0">
              <a:cs typeface="Arial" charset="0"/>
            </a:endParaRPr>
          </a:p>
        </p:txBody>
      </p:sp>
      <p:sp>
        <p:nvSpPr>
          <p:cNvPr id="73731" name="Rectangle 2"/>
          <p:cNvSpPr>
            <a:spLocks noGrp="1" noChangeArrowheads="1"/>
          </p:cNvSpPr>
          <p:nvPr>
            <p:ph type="title" idx="4294967295"/>
          </p:nvPr>
        </p:nvSpPr>
        <p:spPr/>
        <p:txBody>
          <a:bodyPr/>
          <a:lstStyle/>
          <a:p>
            <a:pPr eaLnBrk="1" hangingPunct="1"/>
            <a:r>
              <a:rPr lang="en-US" smtClean="0"/>
              <a:t>Marriage Taxes and Subsidies</a:t>
            </a:r>
          </a:p>
        </p:txBody>
      </p:sp>
      <p:sp>
        <p:nvSpPr>
          <p:cNvPr id="73732" name="Rectangle 3"/>
          <p:cNvSpPr>
            <a:spLocks noGrp="1" noChangeArrowheads="1"/>
          </p:cNvSpPr>
          <p:nvPr>
            <p:ph type="body" idx="4294967295"/>
          </p:nvPr>
        </p:nvSpPr>
        <p:spPr/>
        <p:txBody>
          <a:bodyPr/>
          <a:lstStyle/>
          <a:p>
            <a:pPr eaLnBrk="1" hangingPunct="1"/>
            <a:r>
              <a:rPr lang="en-US" smtClean="0"/>
              <a:t>In current U.S. tax code, </a:t>
            </a:r>
          </a:p>
          <a:p>
            <a:pPr lvl="1" eaLnBrk="1" hangingPunct="1"/>
            <a:r>
              <a:rPr lang="en-US" smtClean="0"/>
              <a:t>couples with similar incomes are likely to pay a marriage tax</a:t>
            </a:r>
          </a:p>
          <a:p>
            <a:pPr lvl="1" eaLnBrk="1" hangingPunct="1"/>
            <a:r>
              <a:rPr lang="en-US" smtClean="0"/>
              <a:t>couples with very different incomes are likely to receive a marriage subsidy</a:t>
            </a:r>
          </a:p>
          <a:p>
            <a:pPr eaLnBrk="1" hangingPunct="1"/>
            <a:r>
              <a:rPr lang="en-US" smtClean="0"/>
              <a:t>Many have advocated reforming the tax system to be neutral with respect to marital status… </a:t>
            </a:r>
          </a:p>
        </p:txBody>
      </p:sp>
      <p:sp>
        <p:nvSpPr>
          <p:cNvPr id="7373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wipe(left)">
                                      <p:cBhvr>
                                        <p:cTn id="7" dur="500"/>
                                        <p:tgtEl>
                                          <p:spTgt spid="737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2">
                                            <p:txEl>
                                              <p:pRg st="1" end="1"/>
                                            </p:txEl>
                                          </p:spTgt>
                                        </p:tgtEl>
                                        <p:attrNameLst>
                                          <p:attrName>style.visibility</p:attrName>
                                        </p:attrNameLst>
                                      </p:cBhvr>
                                      <p:to>
                                        <p:strVal val="visible"/>
                                      </p:to>
                                    </p:set>
                                    <p:animEffect transition="in" filter="wipe(left)">
                                      <p:cBhvr>
                                        <p:cTn id="12" dur="500"/>
                                        <p:tgtEl>
                                          <p:spTgt spid="737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2">
                                            <p:txEl>
                                              <p:pRg st="2" end="2"/>
                                            </p:txEl>
                                          </p:spTgt>
                                        </p:tgtEl>
                                        <p:attrNameLst>
                                          <p:attrName>style.visibility</p:attrName>
                                        </p:attrNameLst>
                                      </p:cBhvr>
                                      <p:to>
                                        <p:strVal val="visible"/>
                                      </p:to>
                                    </p:set>
                                    <p:animEffect transition="in" filter="wipe(left)">
                                      <p:cBhvr>
                                        <p:cTn id="17" dur="500"/>
                                        <p:tgtEl>
                                          <p:spTgt spid="737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2">
                                            <p:txEl>
                                              <p:pRg st="3" end="3"/>
                                            </p:txEl>
                                          </p:spTgt>
                                        </p:tgtEl>
                                        <p:attrNameLst>
                                          <p:attrName>style.visibility</p:attrName>
                                        </p:attrNameLst>
                                      </p:cBhvr>
                                      <p:to>
                                        <p:strVal val="visible"/>
                                      </p:to>
                                    </p:set>
                                    <p:animEffect transition="in" filter="wipe(left)">
                                      <p:cBhvr>
                                        <p:cTn id="22" dur="500"/>
                                        <p:tgtEl>
                                          <p:spTgt spid="737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75778" name="Slide Number Placeholder 2"/>
          <p:cNvSpPr>
            <a:spLocks noGrp="1"/>
          </p:cNvSpPr>
          <p:nvPr>
            <p:ph type="sldNum" sz="quarter" idx="11"/>
          </p:nvPr>
        </p:nvSpPr>
        <p:spPr>
          <a:noFill/>
        </p:spPr>
        <p:txBody>
          <a:bodyPr/>
          <a:lstStyle/>
          <a:p>
            <a:fld id="{6E873D1D-E7E0-4553-8873-73E42222ADD8}" type="slidenum">
              <a:rPr lang="en-US" smtClean="0">
                <a:cs typeface="Arial" charset="0"/>
              </a:rPr>
              <a:pPr/>
              <a:t>33</a:t>
            </a:fld>
            <a:endParaRPr lang="en-US" smtClean="0">
              <a:cs typeface="Arial" charset="0"/>
            </a:endParaRPr>
          </a:p>
        </p:txBody>
      </p:sp>
      <p:sp>
        <p:nvSpPr>
          <p:cNvPr id="75779" name="Rectangle 2"/>
          <p:cNvSpPr>
            <a:spLocks noGrp="1" noChangeArrowheads="1"/>
          </p:cNvSpPr>
          <p:nvPr>
            <p:ph type="title" idx="4294967295"/>
          </p:nvPr>
        </p:nvSpPr>
        <p:spPr/>
        <p:txBody>
          <a:bodyPr/>
          <a:lstStyle/>
          <a:p>
            <a:pPr eaLnBrk="1" hangingPunct="1"/>
            <a:r>
              <a:rPr lang="en-US" smtClean="0"/>
              <a:t>Marriage Taxes and Subsidies</a:t>
            </a:r>
          </a:p>
        </p:txBody>
      </p:sp>
      <p:sp>
        <p:nvSpPr>
          <p:cNvPr id="75780" name="Rectangle 3"/>
          <p:cNvSpPr>
            <a:spLocks noGrp="1" noChangeArrowheads="1"/>
          </p:cNvSpPr>
          <p:nvPr>
            <p:ph type="body" idx="4294967295"/>
          </p:nvPr>
        </p:nvSpPr>
        <p:spPr>
          <a:xfrm>
            <a:off x="457200" y="1001713"/>
            <a:ext cx="8229600" cy="5314950"/>
          </a:xfrm>
        </p:spPr>
        <p:txBody>
          <a:bodyPr/>
          <a:lstStyle/>
          <a:p>
            <a:pPr marL="0" indent="0" eaLnBrk="1" hangingPunct="1">
              <a:spcBef>
                <a:spcPct val="25000"/>
              </a:spcBef>
              <a:buFont typeface="Wingdings" pitchFamily="2" charset="2"/>
              <a:buNone/>
            </a:pPr>
            <a:r>
              <a:rPr lang="en-US" smtClean="0"/>
              <a:t>The ideal tax system would have these properties:</a:t>
            </a:r>
          </a:p>
          <a:p>
            <a:pPr marL="400050" lvl="1" eaLnBrk="1" hangingPunct="1">
              <a:lnSpc>
                <a:spcPct val="105000"/>
              </a:lnSpc>
              <a:spcBef>
                <a:spcPct val="25000"/>
              </a:spcBef>
            </a:pPr>
            <a:r>
              <a:rPr lang="en-US" smtClean="0"/>
              <a:t>Two married couples with the same total income pay the same tax.</a:t>
            </a:r>
          </a:p>
          <a:p>
            <a:pPr marL="400050" lvl="1" eaLnBrk="1" hangingPunct="1">
              <a:lnSpc>
                <a:spcPct val="105000"/>
              </a:lnSpc>
              <a:spcBef>
                <a:spcPct val="25000"/>
              </a:spcBef>
            </a:pPr>
            <a:r>
              <a:rPr lang="en-US" smtClean="0"/>
              <a:t>Marital status does not affect a couple’s tax bill.</a:t>
            </a:r>
          </a:p>
          <a:p>
            <a:pPr marL="400050" lvl="1" eaLnBrk="1" hangingPunct="1">
              <a:lnSpc>
                <a:spcPct val="105000"/>
              </a:lnSpc>
              <a:spcBef>
                <a:spcPct val="25000"/>
              </a:spcBef>
            </a:pPr>
            <a:r>
              <a:rPr lang="en-US" smtClean="0"/>
              <a:t>A person/family with no income pays no taxes.</a:t>
            </a:r>
          </a:p>
          <a:p>
            <a:pPr marL="400050" lvl="1" eaLnBrk="1" hangingPunct="1">
              <a:lnSpc>
                <a:spcPct val="105000"/>
              </a:lnSpc>
              <a:spcBef>
                <a:spcPct val="25000"/>
              </a:spcBef>
            </a:pPr>
            <a:r>
              <a:rPr lang="en-US" smtClean="0"/>
              <a:t>High-income taxpayers pay a higher fraction of their incomes than low-income taxpayers.</a:t>
            </a:r>
          </a:p>
          <a:p>
            <a:pPr marL="0" indent="0" eaLnBrk="1" hangingPunct="1">
              <a:spcBef>
                <a:spcPct val="60000"/>
              </a:spcBef>
              <a:buFont typeface="Wingdings" pitchFamily="2" charset="2"/>
              <a:buNone/>
            </a:pPr>
            <a:r>
              <a:rPr lang="en-US" smtClean="0"/>
              <a:t>However, designing a tax system with all four of these properties is </a:t>
            </a:r>
            <a:r>
              <a:rPr lang="en-US" i="1" smtClean="0"/>
              <a:t>mathematically impossible</a:t>
            </a:r>
            <a:r>
              <a:rPr lang="en-US" smtClean="0"/>
              <a:t>.  </a:t>
            </a:r>
          </a:p>
        </p:txBody>
      </p:sp>
      <p:sp>
        <p:nvSpPr>
          <p:cNvPr id="7578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Effect transition="in" filter="wipe(left)">
                                      <p:cBhvr>
                                        <p:cTn id="7" dur="500"/>
                                        <p:tgtEl>
                                          <p:spTgt spid="757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80">
                                            <p:txEl>
                                              <p:pRg st="1" end="1"/>
                                            </p:txEl>
                                          </p:spTgt>
                                        </p:tgtEl>
                                        <p:attrNameLst>
                                          <p:attrName>style.visibility</p:attrName>
                                        </p:attrNameLst>
                                      </p:cBhvr>
                                      <p:to>
                                        <p:strVal val="visible"/>
                                      </p:to>
                                    </p:set>
                                    <p:animEffect transition="in" filter="wipe(left)">
                                      <p:cBhvr>
                                        <p:cTn id="12" dur="500"/>
                                        <p:tgtEl>
                                          <p:spTgt spid="757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80">
                                            <p:txEl>
                                              <p:pRg st="2" end="2"/>
                                            </p:txEl>
                                          </p:spTgt>
                                        </p:tgtEl>
                                        <p:attrNameLst>
                                          <p:attrName>style.visibility</p:attrName>
                                        </p:attrNameLst>
                                      </p:cBhvr>
                                      <p:to>
                                        <p:strVal val="visible"/>
                                      </p:to>
                                    </p:set>
                                    <p:animEffect transition="in" filter="wipe(left)">
                                      <p:cBhvr>
                                        <p:cTn id="17" dur="500"/>
                                        <p:tgtEl>
                                          <p:spTgt spid="757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780">
                                            <p:txEl>
                                              <p:pRg st="3" end="3"/>
                                            </p:txEl>
                                          </p:spTgt>
                                        </p:tgtEl>
                                        <p:attrNameLst>
                                          <p:attrName>style.visibility</p:attrName>
                                        </p:attrNameLst>
                                      </p:cBhvr>
                                      <p:to>
                                        <p:strVal val="visible"/>
                                      </p:to>
                                    </p:set>
                                    <p:animEffect transition="in" filter="wipe(left)">
                                      <p:cBhvr>
                                        <p:cTn id="22" dur="500"/>
                                        <p:tgtEl>
                                          <p:spTgt spid="757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780">
                                            <p:txEl>
                                              <p:pRg st="4" end="4"/>
                                            </p:txEl>
                                          </p:spTgt>
                                        </p:tgtEl>
                                        <p:attrNameLst>
                                          <p:attrName>style.visibility</p:attrName>
                                        </p:attrNameLst>
                                      </p:cBhvr>
                                      <p:to>
                                        <p:strVal val="visible"/>
                                      </p:to>
                                    </p:set>
                                    <p:animEffect transition="in" filter="wipe(left)">
                                      <p:cBhvr>
                                        <p:cTn id="27" dur="500"/>
                                        <p:tgtEl>
                                          <p:spTgt spid="7578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5780">
                                            <p:txEl>
                                              <p:pRg st="5" end="5"/>
                                            </p:txEl>
                                          </p:spTgt>
                                        </p:tgtEl>
                                        <p:attrNameLst>
                                          <p:attrName>style.visibility</p:attrName>
                                        </p:attrNameLst>
                                      </p:cBhvr>
                                      <p:to>
                                        <p:strVal val="visible"/>
                                      </p:to>
                                    </p:set>
                                    <p:animEffect transition="in" filter="wipe(left)">
                                      <p:cBhvr>
                                        <p:cTn id="32" dur="500"/>
                                        <p:tgtEl>
                                          <p:spTgt spid="757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77826" name="Slide Number Placeholder 2"/>
          <p:cNvSpPr>
            <a:spLocks noGrp="1"/>
          </p:cNvSpPr>
          <p:nvPr>
            <p:ph type="sldNum" sz="quarter" idx="11"/>
          </p:nvPr>
        </p:nvSpPr>
        <p:spPr>
          <a:noFill/>
        </p:spPr>
        <p:txBody>
          <a:bodyPr/>
          <a:lstStyle/>
          <a:p>
            <a:fld id="{A48A808E-A4C4-426E-ADCC-62381190E3D9}" type="slidenum">
              <a:rPr lang="en-US" smtClean="0">
                <a:cs typeface="Arial" charset="0"/>
              </a:rPr>
              <a:pPr/>
              <a:t>34</a:t>
            </a:fld>
            <a:endParaRPr lang="en-US" smtClean="0">
              <a:cs typeface="Arial" charset="0"/>
            </a:endParaRPr>
          </a:p>
        </p:txBody>
      </p:sp>
      <p:sp>
        <p:nvSpPr>
          <p:cNvPr id="77827" name="Rectangle 2"/>
          <p:cNvSpPr>
            <a:spLocks noGrp="1" noChangeArrowheads="1"/>
          </p:cNvSpPr>
          <p:nvPr>
            <p:ph type="title" idx="4294967295"/>
          </p:nvPr>
        </p:nvSpPr>
        <p:spPr/>
        <p:txBody>
          <a:bodyPr/>
          <a:lstStyle/>
          <a:p>
            <a:pPr eaLnBrk="1" hangingPunct="1"/>
            <a:r>
              <a:rPr lang="en-US" smtClean="0"/>
              <a:t>Tax Incidence and Tax Equity</a:t>
            </a:r>
          </a:p>
        </p:txBody>
      </p:sp>
      <p:sp>
        <p:nvSpPr>
          <p:cNvPr id="77828" name="Rectangle 3"/>
          <p:cNvSpPr>
            <a:spLocks noGrp="1" noChangeArrowheads="1"/>
          </p:cNvSpPr>
          <p:nvPr>
            <p:ph type="body" idx="4294967295"/>
          </p:nvPr>
        </p:nvSpPr>
        <p:spPr/>
        <p:txBody>
          <a:bodyPr/>
          <a:lstStyle/>
          <a:p>
            <a:pPr eaLnBrk="1" hangingPunct="1"/>
            <a:r>
              <a:rPr lang="en-US" sz="2700" smtClean="0"/>
              <a:t>Recall:  The person who bears the burden is not always the person who gets the tax bill.</a:t>
            </a:r>
          </a:p>
          <a:p>
            <a:pPr eaLnBrk="1" hangingPunct="1"/>
            <a:r>
              <a:rPr lang="en-US" sz="2700" smtClean="0"/>
              <a:t>Example:  A tax on fur coats</a:t>
            </a:r>
          </a:p>
          <a:p>
            <a:pPr lvl="1" eaLnBrk="1" hangingPunct="1">
              <a:lnSpc>
                <a:spcPct val="105000"/>
              </a:lnSpc>
            </a:pPr>
            <a:r>
              <a:rPr lang="en-US" smtClean="0"/>
              <a:t>May appear to be vertically equitable</a:t>
            </a:r>
          </a:p>
          <a:p>
            <a:pPr lvl="1" eaLnBrk="1" hangingPunct="1">
              <a:lnSpc>
                <a:spcPct val="105000"/>
              </a:lnSpc>
            </a:pPr>
            <a:r>
              <a:rPr lang="en-US" smtClean="0"/>
              <a:t>But furs are a luxury with very elastic demand</a:t>
            </a:r>
          </a:p>
          <a:p>
            <a:pPr lvl="1" eaLnBrk="1" hangingPunct="1">
              <a:lnSpc>
                <a:spcPct val="105000"/>
              </a:lnSpc>
            </a:pPr>
            <a:r>
              <a:rPr lang="en-US" smtClean="0"/>
              <a:t>The tax shifts demand away from furs, </a:t>
            </a:r>
            <a:br>
              <a:rPr lang="en-US" smtClean="0"/>
            </a:br>
            <a:r>
              <a:rPr lang="en-US" smtClean="0"/>
              <a:t>hurting the people who produce furs </a:t>
            </a:r>
            <a:br>
              <a:rPr lang="en-US" smtClean="0"/>
            </a:br>
            <a:r>
              <a:rPr lang="en-US" smtClean="0"/>
              <a:t>(who probably are </a:t>
            </a:r>
            <a:r>
              <a:rPr lang="en-US" u="sng" smtClean="0"/>
              <a:t>not</a:t>
            </a:r>
            <a:r>
              <a:rPr lang="en-US" smtClean="0"/>
              <a:t> rich) </a:t>
            </a:r>
          </a:p>
          <a:p>
            <a:pPr eaLnBrk="1" hangingPunct="1"/>
            <a:r>
              <a:rPr lang="en-US" sz="2700" smtClean="0"/>
              <a:t>Lesson:  When evaluating tax equity, must take tax incidence into account.  </a:t>
            </a:r>
          </a:p>
        </p:txBody>
      </p:sp>
      <p:sp>
        <p:nvSpPr>
          <p:cNvPr id="7782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wipe(left)">
                                      <p:cBhvr>
                                        <p:cTn id="7" dur="500"/>
                                        <p:tgtEl>
                                          <p:spTgt spid="778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8">
                                            <p:txEl>
                                              <p:pRg st="1" end="1"/>
                                            </p:txEl>
                                          </p:spTgt>
                                        </p:tgtEl>
                                        <p:attrNameLst>
                                          <p:attrName>style.visibility</p:attrName>
                                        </p:attrNameLst>
                                      </p:cBhvr>
                                      <p:to>
                                        <p:strVal val="visible"/>
                                      </p:to>
                                    </p:set>
                                    <p:animEffect transition="in" filter="wipe(left)">
                                      <p:cBhvr>
                                        <p:cTn id="12" dur="500"/>
                                        <p:tgtEl>
                                          <p:spTgt spid="778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8">
                                            <p:txEl>
                                              <p:pRg st="2" end="2"/>
                                            </p:txEl>
                                          </p:spTgt>
                                        </p:tgtEl>
                                        <p:attrNameLst>
                                          <p:attrName>style.visibility</p:attrName>
                                        </p:attrNameLst>
                                      </p:cBhvr>
                                      <p:to>
                                        <p:strVal val="visible"/>
                                      </p:to>
                                    </p:set>
                                    <p:animEffect transition="in" filter="wipe(left)">
                                      <p:cBhvr>
                                        <p:cTn id="17" dur="500"/>
                                        <p:tgtEl>
                                          <p:spTgt spid="778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8">
                                            <p:txEl>
                                              <p:pRg st="3" end="3"/>
                                            </p:txEl>
                                          </p:spTgt>
                                        </p:tgtEl>
                                        <p:attrNameLst>
                                          <p:attrName>style.visibility</p:attrName>
                                        </p:attrNameLst>
                                      </p:cBhvr>
                                      <p:to>
                                        <p:strVal val="visible"/>
                                      </p:to>
                                    </p:set>
                                    <p:animEffect transition="in" filter="wipe(left)">
                                      <p:cBhvr>
                                        <p:cTn id="22" dur="500"/>
                                        <p:tgtEl>
                                          <p:spTgt spid="778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8">
                                            <p:txEl>
                                              <p:pRg st="4" end="4"/>
                                            </p:txEl>
                                          </p:spTgt>
                                        </p:tgtEl>
                                        <p:attrNameLst>
                                          <p:attrName>style.visibility</p:attrName>
                                        </p:attrNameLst>
                                      </p:cBhvr>
                                      <p:to>
                                        <p:strVal val="visible"/>
                                      </p:to>
                                    </p:set>
                                    <p:animEffect transition="in" filter="wipe(left)">
                                      <p:cBhvr>
                                        <p:cTn id="27" dur="500"/>
                                        <p:tgtEl>
                                          <p:spTgt spid="7782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28">
                                            <p:txEl>
                                              <p:pRg st="5" end="5"/>
                                            </p:txEl>
                                          </p:spTgt>
                                        </p:tgtEl>
                                        <p:attrNameLst>
                                          <p:attrName>style.visibility</p:attrName>
                                        </p:attrNameLst>
                                      </p:cBhvr>
                                      <p:to>
                                        <p:strVal val="visible"/>
                                      </p:to>
                                    </p:set>
                                    <p:animEffect transition="in" filter="wipe(left)">
                                      <p:cBhvr>
                                        <p:cTn id="32" dur="500"/>
                                        <p:tgtEl>
                                          <p:spTgt spid="778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3"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79874" name="Slide Number Placeholder 2"/>
          <p:cNvSpPr>
            <a:spLocks noGrp="1"/>
          </p:cNvSpPr>
          <p:nvPr>
            <p:ph type="sldNum" sz="quarter" idx="11"/>
          </p:nvPr>
        </p:nvSpPr>
        <p:spPr>
          <a:noFill/>
        </p:spPr>
        <p:txBody>
          <a:bodyPr/>
          <a:lstStyle/>
          <a:p>
            <a:fld id="{0FCCCB18-CF0D-48AA-A7B5-BF13835596DE}" type="slidenum">
              <a:rPr lang="en-US" smtClean="0">
                <a:cs typeface="Arial" charset="0"/>
              </a:rPr>
              <a:pPr/>
              <a:t>35</a:t>
            </a:fld>
            <a:endParaRPr lang="en-US" smtClean="0">
              <a:cs typeface="Arial" charset="0"/>
            </a:endParaRPr>
          </a:p>
        </p:txBody>
      </p:sp>
      <p:sp>
        <p:nvSpPr>
          <p:cNvPr id="79875" name="Rectangle 2"/>
          <p:cNvSpPr>
            <a:spLocks noGrp="1" noChangeArrowheads="1"/>
          </p:cNvSpPr>
          <p:nvPr>
            <p:ph type="title" idx="4294967295"/>
          </p:nvPr>
        </p:nvSpPr>
        <p:spPr/>
        <p:txBody>
          <a:bodyPr/>
          <a:lstStyle/>
          <a:p>
            <a:pPr eaLnBrk="1" hangingPunct="1"/>
            <a:r>
              <a:rPr lang="en-US" sz="3600" smtClean="0"/>
              <a:t>Who Pays the Corporate Income Tax?</a:t>
            </a:r>
          </a:p>
        </p:txBody>
      </p:sp>
      <p:sp>
        <p:nvSpPr>
          <p:cNvPr id="79876" name="Rectangle 3"/>
          <p:cNvSpPr>
            <a:spLocks noGrp="1" noChangeArrowheads="1"/>
          </p:cNvSpPr>
          <p:nvPr>
            <p:ph type="body" idx="4294967295"/>
          </p:nvPr>
        </p:nvSpPr>
        <p:spPr>
          <a:xfrm>
            <a:off x="363538" y="942975"/>
            <a:ext cx="8453437" cy="5373688"/>
          </a:xfrm>
        </p:spPr>
        <p:txBody>
          <a:bodyPr/>
          <a:lstStyle/>
          <a:p>
            <a:pPr eaLnBrk="1" hangingPunct="1"/>
            <a:r>
              <a:rPr lang="en-US" sz="2700" smtClean="0"/>
              <a:t>When the govt levies a tax on a corporation, </a:t>
            </a:r>
            <a:br>
              <a:rPr lang="en-US" sz="2700" smtClean="0"/>
            </a:br>
            <a:r>
              <a:rPr lang="en-US" sz="2700" smtClean="0"/>
              <a:t>the corporation is more like a tax collector </a:t>
            </a:r>
            <a:br>
              <a:rPr lang="en-US" sz="2700" smtClean="0"/>
            </a:br>
            <a:r>
              <a:rPr lang="en-US" sz="2700" smtClean="0"/>
              <a:t>than a taxpayer.  </a:t>
            </a:r>
          </a:p>
          <a:p>
            <a:pPr eaLnBrk="1" hangingPunct="1">
              <a:spcBef>
                <a:spcPct val="40000"/>
              </a:spcBef>
            </a:pPr>
            <a:r>
              <a:rPr lang="en-US" sz="2700" smtClean="0"/>
              <a:t>The burden of the tax ultimately falls on people.</a:t>
            </a:r>
          </a:p>
          <a:p>
            <a:pPr eaLnBrk="1" hangingPunct="1">
              <a:spcBef>
                <a:spcPct val="40000"/>
              </a:spcBef>
            </a:pPr>
            <a:r>
              <a:rPr lang="en-US" sz="2700" smtClean="0"/>
              <a:t>Suppose govt levies a tax on automakers.</a:t>
            </a:r>
          </a:p>
          <a:p>
            <a:pPr lvl="1" eaLnBrk="1" hangingPunct="1">
              <a:lnSpc>
                <a:spcPct val="105000"/>
              </a:lnSpc>
            </a:pPr>
            <a:r>
              <a:rPr lang="en-US" sz="2600" smtClean="0"/>
              <a:t>Owners receive less profit, may respond over time by shifting their wealth out of the auto industry.</a:t>
            </a:r>
          </a:p>
          <a:p>
            <a:pPr lvl="1" eaLnBrk="1" hangingPunct="1">
              <a:lnSpc>
                <a:spcPct val="105000"/>
              </a:lnSpc>
            </a:pPr>
            <a:r>
              <a:rPr lang="en-US" sz="2600" smtClean="0"/>
              <a:t>The supply of cars falls, car prices rise, </a:t>
            </a:r>
            <a:br>
              <a:rPr lang="en-US" sz="2600" smtClean="0"/>
            </a:br>
            <a:r>
              <a:rPr lang="en-US" sz="2600" smtClean="0"/>
              <a:t>car buyers are worse off.</a:t>
            </a:r>
          </a:p>
          <a:p>
            <a:pPr lvl="1" eaLnBrk="1" hangingPunct="1">
              <a:lnSpc>
                <a:spcPct val="105000"/>
              </a:lnSpc>
            </a:pPr>
            <a:r>
              <a:rPr lang="en-US" sz="2600" smtClean="0"/>
              <a:t>Demand for auto workers falls, wages fall, </a:t>
            </a:r>
            <a:br>
              <a:rPr lang="en-US" sz="2600" smtClean="0"/>
            </a:br>
            <a:r>
              <a:rPr lang="en-US" sz="2600" smtClean="0"/>
              <a:t>workers are worse off.</a:t>
            </a:r>
          </a:p>
        </p:txBody>
      </p:sp>
      <p:sp>
        <p:nvSpPr>
          <p:cNvPr id="7987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wipe(left)">
                                      <p:cBhvr>
                                        <p:cTn id="7" dur="500"/>
                                        <p:tgtEl>
                                          <p:spTgt spid="798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6">
                                            <p:txEl>
                                              <p:pRg st="1" end="1"/>
                                            </p:txEl>
                                          </p:spTgt>
                                        </p:tgtEl>
                                        <p:attrNameLst>
                                          <p:attrName>style.visibility</p:attrName>
                                        </p:attrNameLst>
                                      </p:cBhvr>
                                      <p:to>
                                        <p:strVal val="visible"/>
                                      </p:to>
                                    </p:set>
                                    <p:animEffect transition="in" filter="wipe(left)">
                                      <p:cBhvr>
                                        <p:cTn id="12" dur="500"/>
                                        <p:tgtEl>
                                          <p:spTgt spid="798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6">
                                            <p:txEl>
                                              <p:pRg st="2" end="2"/>
                                            </p:txEl>
                                          </p:spTgt>
                                        </p:tgtEl>
                                        <p:attrNameLst>
                                          <p:attrName>style.visibility</p:attrName>
                                        </p:attrNameLst>
                                      </p:cBhvr>
                                      <p:to>
                                        <p:strVal val="visible"/>
                                      </p:to>
                                    </p:set>
                                    <p:animEffect transition="in" filter="wipe(left)">
                                      <p:cBhvr>
                                        <p:cTn id="17" dur="500"/>
                                        <p:tgtEl>
                                          <p:spTgt spid="798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6">
                                            <p:txEl>
                                              <p:pRg st="3" end="3"/>
                                            </p:txEl>
                                          </p:spTgt>
                                        </p:tgtEl>
                                        <p:attrNameLst>
                                          <p:attrName>style.visibility</p:attrName>
                                        </p:attrNameLst>
                                      </p:cBhvr>
                                      <p:to>
                                        <p:strVal val="visible"/>
                                      </p:to>
                                    </p:set>
                                    <p:animEffect transition="in" filter="wipe(left)">
                                      <p:cBhvr>
                                        <p:cTn id="22" dur="500"/>
                                        <p:tgtEl>
                                          <p:spTgt spid="798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6">
                                            <p:txEl>
                                              <p:pRg st="4" end="4"/>
                                            </p:txEl>
                                          </p:spTgt>
                                        </p:tgtEl>
                                        <p:attrNameLst>
                                          <p:attrName>style.visibility</p:attrName>
                                        </p:attrNameLst>
                                      </p:cBhvr>
                                      <p:to>
                                        <p:strVal val="visible"/>
                                      </p:to>
                                    </p:set>
                                    <p:animEffect transition="in" filter="wipe(left)">
                                      <p:cBhvr>
                                        <p:cTn id="27" dur="500"/>
                                        <p:tgtEl>
                                          <p:spTgt spid="7987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9876">
                                            <p:txEl>
                                              <p:pRg st="5" end="5"/>
                                            </p:txEl>
                                          </p:spTgt>
                                        </p:tgtEl>
                                        <p:attrNameLst>
                                          <p:attrName>style.visibility</p:attrName>
                                        </p:attrNameLst>
                                      </p:cBhvr>
                                      <p:to>
                                        <p:strVal val="visible"/>
                                      </p:to>
                                    </p:set>
                                    <p:animEffect transition="in" filter="wipe(left)">
                                      <p:cBhvr>
                                        <p:cTn id="32" dur="500"/>
                                        <p:tgtEl>
                                          <p:spTgt spid="798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81922" name="Slide Number Placeholder 2"/>
          <p:cNvSpPr>
            <a:spLocks noGrp="1"/>
          </p:cNvSpPr>
          <p:nvPr>
            <p:ph type="sldNum" sz="quarter" idx="11"/>
          </p:nvPr>
        </p:nvSpPr>
        <p:spPr>
          <a:noFill/>
        </p:spPr>
        <p:txBody>
          <a:bodyPr/>
          <a:lstStyle/>
          <a:p>
            <a:fld id="{9FFB99EA-51CC-4AFC-BEEC-CDBB0571F699}" type="slidenum">
              <a:rPr lang="en-US" smtClean="0">
                <a:cs typeface="Arial" charset="0"/>
              </a:rPr>
              <a:pPr/>
              <a:t>36</a:t>
            </a:fld>
            <a:endParaRPr lang="en-US" smtClean="0">
              <a:cs typeface="Arial" charset="0"/>
            </a:endParaRPr>
          </a:p>
        </p:txBody>
      </p:sp>
      <p:sp>
        <p:nvSpPr>
          <p:cNvPr id="81923" name="Rectangle 2"/>
          <p:cNvSpPr>
            <a:spLocks noGrp="1" noChangeArrowheads="1"/>
          </p:cNvSpPr>
          <p:nvPr>
            <p:ph type="title" idx="4294967295"/>
          </p:nvPr>
        </p:nvSpPr>
        <p:spPr>
          <a:xfrm>
            <a:off x="457200" y="152400"/>
            <a:ext cx="8229600" cy="649288"/>
          </a:xfrm>
        </p:spPr>
        <p:txBody>
          <a:bodyPr/>
          <a:lstStyle/>
          <a:p>
            <a:pPr eaLnBrk="1" hangingPunct="1"/>
            <a:r>
              <a:rPr lang="en-US" sz="3600" smtClean="0"/>
              <a:t>Flat Taxes</a:t>
            </a:r>
          </a:p>
        </p:txBody>
      </p:sp>
      <p:sp>
        <p:nvSpPr>
          <p:cNvPr id="187395" name="Rectangle 3"/>
          <p:cNvSpPr>
            <a:spLocks noGrp="1" noChangeArrowheads="1"/>
          </p:cNvSpPr>
          <p:nvPr>
            <p:ph type="body" idx="4294967295"/>
          </p:nvPr>
        </p:nvSpPr>
        <p:spPr>
          <a:xfrm>
            <a:off x="412750" y="746125"/>
            <a:ext cx="8372475" cy="5867400"/>
          </a:xfrm>
        </p:spPr>
        <p:txBody>
          <a:bodyPr/>
          <a:lstStyle/>
          <a:p>
            <a:pPr marL="0" indent="0" eaLnBrk="1" hangingPunct="1">
              <a:lnSpc>
                <a:spcPct val="100000"/>
              </a:lnSpc>
              <a:spcBef>
                <a:spcPct val="20000"/>
              </a:spcBef>
              <a:buFont typeface="Wingdings" pitchFamily="2" charset="2"/>
              <a:buNone/>
            </a:pPr>
            <a:r>
              <a:rPr lang="en-US" sz="2600" b="1" smtClean="0">
                <a:solidFill>
                  <a:srgbClr val="CC0000"/>
                </a:solidFill>
              </a:rPr>
              <a:t>Flat tax</a:t>
            </a:r>
            <a:r>
              <a:rPr lang="en-US" sz="2600" smtClean="0"/>
              <a:t>:  a tax system under which the marginal tax rate is the same for all taxpayers</a:t>
            </a:r>
          </a:p>
          <a:p>
            <a:pPr marL="463550" lvl="1" indent="-349250" eaLnBrk="1" hangingPunct="1">
              <a:buClr>
                <a:srgbClr val="339966"/>
              </a:buClr>
            </a:pPr>
            <a:r>
              <a:rPr lang="en-US" sz="2600" smtClean="0"/>
              <a:t>Typically, income above a certain threshold is taxed at a constant rate</a:t>
            </a:r>
          </a:p>
          <a:p>
            <a:pPr marL="463550" lvl="1" indent="-349250" eaLnBrk="1" hangingPunct="1">
              <a:buClr>
                <a:srgbClr val="339966"/>
              </a:buClr>
            </a:pPr>
            <a:r>
              <a:rPr lang="en-US" sz="2600" smtClean="0"/>
              <a:t>The higher the threshold, the more progressive </a:t>
            </a:r>
            <a:br>
              <a:rPr lang="en-US" sz="2600" smtClean="0"/>
            </a:br>
            <a:r>
              <a:rPr lang="en-US" sz="2600" smtClean="0"/>
              <a:t>the tax</a:t>
            </a:r>
          </a:p>
          <a:p>
            <a:pPr marL="463550" lvl="1" indent="-349250" eaLnBrk="1" hangingPunct="1">
              <a:buClr>
                <a:srgbClr val="339966"/>
              </a:buClr>
            </a:pPr>
            <a:r>
              <a:rPr lang="en-US" sz="2600" smtClean="0"/>
              <a:t>Radically reduces administrative burden</a:t>
            </a:r>
          </a:p>
          <a:p>
            <a:pPr marL="463550" lvl="1" indent="-349250" eaLnBrk="1" hangingPunct="1">
              <a:buClr>
                <a:srgbClr val="339966"/>
              </a:buClr>
            </a:pPr>
            <a:r>
              <a:rPr lang="en-US" sz="2600" smtClean="0"/>
              <a:t>Not popular with </a:t>
            </a:r>
          </a:p>
          <a:p>
            <a:pPr marL="914400" lvl="2" indent="-285750" eaLnBrk="1" hangingPunct="1">
              <a:buClr>
                <a:srgbClr val="996633"/>
              </a:buClr>
            </a:pPr>
            <a:r>
              <a:rPr lang="en-US" sz="2600" smtClean="0"/>
              <a:t>people who benefit from the complexity of the current system (accountants, lobbyists) </a:t>
            </a:r>
          </a:p>
          <a:p>
            <a:pPr marL="914400" lvl="2" indent="-285750" eaLnBrk="1" hangingPunct="1">
              <a:buClr>
                <a:srgbClr val="996633"/>
              </a:buClr>
            </a:pPr>
            <a:r>
              <a:rPr lang="en-US" sz="2600" smtClean="0"/>
              <a:t>people who can’t imagine life without their favorite deduction/loophole</a:t>
            </a:r>
          </a:p>
          <a:p>
            <a:pPr marL="463550" lvl="1" indent="-349250" eaLnBrk="1" hangingPunct="1">
              <a:buClr>
                <a:srgbClr val="339966"/>
              </a:buClr>
            </a:pPr>
            <a:r>
              <a:rPr lang="en-US" sz="2600" smtClean="0"/>
              <a:t>Used in some central/eastern European countries</a:t>
            </a:r>
          </a:p>
        </p:txBody>
      </p:sp>
      <p:sp>
        <p:nvSpPr>
          <p:cNvPr id="8192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wipe(left)">
                                      <p:cBhvr>
                                        <p:cTn id="7" dur="500"/>
                                        <p:tgtEl>
                                          <p:spTgt spid="187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wipe(left)">
                                      <p:cBhvr>
                                        <p:cTn id="12" dur="500"/>
                                        <p:tgtEl>
                                          <p:spTgt spid="187395">
                                            <p:txEl>
                                              <p:pRg st="1" end="1"/>
                                            </p:txEl>
                                          </p:spTgt>
                                        </p:tgtEl>
                                      </p:cBhvr>
                                    </p:animEffect>
                                  </p:childTnLst>
                                  <p:subTnLst>
                                    <p:animClr clrSpc="rgb" dir="cw">
                                      <p:cBhvr override="childStyle">
                                        <p:cTn dur="1" fill="hold" display="0" masterRel="nextClick" afterEffect="1"/>
                                        <p:tgtEl>
                                          <p:spTgt spid="187395">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7395">
                                            <p:txEl>
                                              <p:pRg st="2" end="2"/>
                                            </p:txEl>
                                          </p:spTgt>
                                        </p:tgtEl>
                                        <p:attrNameLst>
                                          <p:attrName>style.visibility</p:attrName>
                                        </p:attrNameLst>
                                      </p:cBhvr>
                                      <p:to>
                                        <p:strVal val="visible"/>
                                      </p:to>
                                    </p:set>
                                    <p:animEffect transition="in" filter="wipe(left)">
                                      <p:cBhvr>
                                        <p:cTn id="17" dur="500"/>
                                        <p:tgtEl>
                                          <p:spTgt spid="187395">
                                            <p:txEl>
                                              <p:pRg st="2" end="2"/>
                                            </p:txEl>
                                          </p:spTgt>
                                        </p:tgtEl>
                                      </p:cBhvr>
                                    </p:animEffect>
                                  </p:childTnLst>
                                  <p:subTnLst>
                                    <p:animClr clrSpc="rgb" dir="cw">
                                      <p:cBhvr override="childStyle">
                                        <p:cTn dur="1" fill="hold" display="0" masterRel="nextClick" afterEffect="1"/>
                                        <p:tgtEl>
                                          <p:spTgt spid="187395">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7395">
                                            <p:txEl>
                                              <p:pRg st="3" end="3"/>
                                            </p:txEl>
                                          </p:spTgt>
                                        </p:tgtEl>
                                        <p:attrNameLst>
                                          <p:attrName>style.visibility</p:attrName>
                                        </p:attrNameLst>
                                      </p:cBhvr>
                                      <p:to>
                                        <p:strVal val="visible"/>
                                      </p:to>
                                    </p:set>
                                    <p:animEffect transition="in" filter="wipe(left)">
                                      <p:cBhvr>
                                        <p:cTn id="22" dur="500"/>
                                        <p:tgtEl>
                                          <p:spTgt spid="187395">
                                            <p:txEl>
                                              <p:pRg st="3" end="3"/>
                                            </p:txEl>
                                          </p:spTgt>
                                        </p:tgtEl>
                                      </p:cBhvr>
                                    </p:animEffect>
                                  </p:childTnLst>
                                  <p:subTnLst>
                                    <p:animClr clrSpc="rgb" dir="cw">
                                      <p:cBhvr override="childStyle">
                                        <p:cTn dur="1" fill="hold" display="0" masterRel="nextClick" afterEffect="1"/>
                                        <p:tgtEl>
                                          <p:spTgt spid="187395">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7395">
                                            <p:txEl>
                                              <p:pRg st="4" end="4"/>
                                            </p:txEl>
                                          </p:spTgt>
                                        </p:tgtEl>
                                        <p:attrNameLst>
                                          <p:attrName>style.visibility</p:attrName>
                                        </p:attrNameLst>
                                      </p:cBhvr>
                                      <p:to>
                                        <p:strVal val="visible"/>
                                      </p:to>
                                    </p:set>
                                    <p:animEffect transition="in" filter="wipe(left)">
                                      <p:cBhvr>
                                        <p:cTn id="27" dur="500"/>
                                        <p:tgtEl>
                                          <p:spTgt spid="187395">
                                            <p:txEl>
                                              <p:pRg st="4" end="4"/>
                                            </p:txEl>
                                          </p:spTgt>
                                        </p:tgtEl>
                                      </p:cBhvr>
                                    </p:animEffect>
                                  </p:childTnLst>
                                  <p:subTnLst>
                                    <p:animClr clrSpc="rgb" dir="cw">
                                      <p:cBhvr override="childStyle">
                                        <p:cTn dur="1" fill="hold" display="0" masterRel="nextClick" afterEffect="1"/>
                                        <p:tgtEl>
                                          <p:spTgt spid="187395">
                                            <p:txEl>
                                              <p:pRg st="4" end="4"/>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7395">
                                            <p:txEl>
                                              <p:pRg st="5" end="5"/>
                                            </p:txEl>
                                          </p:spTgt>
                                        </p:tgtEl>
                                        <p:attrNameLst>
                                          <p:attrName>style.visibility</p:attrName>
                                        </p:attrNameLst>
                                      </p:cBhvr>
                                      <p:to>
                                        <p:strVal val="visible"/>
                                      </p:to>
                                    </p:set>
                                    <p:animEffect transition="in" filter="wipe(left)">
                                      <p:cBhvr>
                                        <p:cTn id="32" dur="500"/>
                                        <p:tgtEl>
                                          <p:spTgt spid="187395">
                                            <p:txEl>
                                              <p:pRg st="5" end="5"/>
                                            </p:txEl>
                                          </p:spTgt>
                                        </p:tgtEl>
                                      </p:cBhvr>
                                    </p:animEffect>
                                  </p:childTnLst>
                                  <p:subTnLst>
                                    <p:animClr clrSpc="rgb" dir="cw">
                                      <p:cBhvr override="childStyle">
                                        <p:cTn dur="1" fill="hold" display="0" masterRel="nextClick" afterEffect="1"/>
                                        <p:tgtEl>
                                          <p:spTgt spid="187395">
                                            <p:txEl>
                                              <p:pRg st="5" end="5"/>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7395">
                                            <p:txEl>
                                              <p:pRg st="6" end="6"/>
                                            </p:txEl>
                                          </p:spTgt>
                                        </p:tgtEl>
                                        <p:attrNameLst>
                                          <p:attrName>style.visibility</p:attrName>
                                        </p:attrNameLst>
                                      </p:cBhvr>
                                      <p:to>
                                        <p:strVal val="visible"/>
                                      </p:to>
                                    </p:set>
                                    <p:animEffect transition="in" filter="wipe(left)">
                                      <p:cBhvr>
                                        <p:cTn id="37" dur="500"/>
                                        <p:tgtEl>
                                          <p:spTgt spid="187395">
                                            <p:txEl>
                                              <p:pRg st="6" end="6"/>
                                            </p:txEl>
                                          </p:spTgt>
                                        </p:tgtEl>
                                      </p:cBhvr>
                                    </p:animEffect>
                                  </p:childTnLst>
                                  <p:subTnLst>
                                    <p:animClr clrSpc="rgb" dir="cw">
                                      <p:cBhvr override="childStyle">
                                        <p:cTn dur="1" fill="hold" display="0" masterRel="nextClick" afterEffect="1"/>
                                        <p:tgtEl>
                                          <p:spTgt spid="187395">
                                            <p:txEl>
                                              <p:pRg st="6" end="6"/>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7395">
                                            <p:txEl>
                                              <p:pRg st="7" end="7"/>
                                            </p:txEl>
                                          </p:spTgt>
                                        </p:tgtEl>
                                        <p:attrNameLst>
                                          <p:attrName>style.visibility</p:attrName>
                                        </p:attrNameLst>
                                      </p:cBhvr>
                                      <p:to>
                                        <p:strVal val="visible"/>
                                      </p:to>
                                    </p:set>
                                    <p:animEffect transition="in" filter="wipe(left)">
                                      <p:cBhvr>
                                        <p:cTn id="42" dur="500"/>
                                        <p:tgtEl>
                                          <p:spTgt spid="1873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5"/>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83970" name="Slide Number Placeholder 2"/>
          <p:cNvSpPr>
            <a:spLocks noGrp="1"/>
          </p:cNvSpPr>
          <p:nvPr>
            <p:ph type="sldNum" sz="quarter" idx="11"/>
          </p:nvPr>
        </p:nvSpPr>
        <p:spPr>
          <a:noFill/>
        </p:spPr>
        <p:txBody>
          <a:bodyPr/>
          <a:lstStyle/>
          <a:p>
            <a:fld id="{F2C2B7B4-73B6-4A09-9D1E-CE99133D52B1}" type="slidenum">
              <a:rPr lang="en-US" smtClean="0">
                <a:cs typeface="Arial" charset="0"/>
              </a:rPr>
              <a:pPr/>
              <a:t>37</a:t>
            </a:fld>
            <a:endParaRPr lang="en-US" smtClean="0">
              <a:cs typeface="Arial" charset="0"/>
            </a:endParaRPr>
          </a:p>
        </p:txBody>
      </p:sp>
      <p:sp>
        <p:nvSpPr>
          <p:cNvPr id="83971" name="Rectangle 2"/>
          <p:cNvSpPr>
            <a:spLocks noGrp="1" noChangeArrowheads="1"/>
          </p:cNvSpPr>
          <p:nvPr>
            <p:ph type="title" idx="4294967295"/>
          </p:nvPr>
        </p:nvSpPr>
        <p:spPr>
          <a:xfrm>
            <a:off x="457200" y="263525"/>
            <a:ext cx="8229600" cy="874713"/>
          </a:xfrm>
        </p:spPr>
        <p:txBody>
          <a:bodyPr/>
          <a:lstStyle/>
          <a:p>
            <a:pPr eaLnBrk="1" hangingPunct="1"/>
            <a:r>
              <a:rPr lang="en-US" sz="3300" smtClean="0"/>
              <a:t>CONCLUSION: </a:t>
            </a:r>
            <a:r>
              <a:rPr lang="en-US" sz="3500" smtClean="0"/>
              <a:t> The Trade-Off Between Efficiency and Equity</a:t>
            </a:r>
          </a:p>
        </p:txBody>
      </p:sp>
      <p:sp>
        <p:nvSpPr>
          <p:cNvPr id="83972" name="Rectangle 3"/>
          <p:cNvSpPr>
            <a:spLocks noGrp="1" noChangeArrowheads="1"/>
          </p:cNvSpPr>
          <p:nvPr>
            <p:ph type="body" idx="4294967295"/>
          </p:nvPr>
        </p:nvSpPr>
        <p:spPr>
          <a:xfrm>
            <a:off x="457200" y="1346200"/>
            <a:ext cx="8229600" cy="5135563"/>
          </a:xfrm>
        </p:spPr>
        <p:txBody>
          <a:bodyPr/>
          <a:lstStyle/>
          <a:p>
            <a:pPr eaLnBrk="1" hangingPunct="1"/>
            <a:r>
              <a:rPr lang="en-US" smtClean="0"/>
              <a:t>The goals of efficiency and equity often conflict:</a:t>
            </a:r>
          </a:p>
          <a:p>
            <a:pPr lvl="1" eaLnBrk="1" hangingPunct="1">
              <a:lnSpc>
                <a:spcPct val="105000"/>
              </a:lnSpc>
            </a:pPr>
            <a:r>
              <a:rPr lang="en-US" i="1" smtClean="0"/>
              <a:t>E.g</a:t>
            </a:r>
            <a:r>
              <a:rPr lang="en-US" smtClean="0"/>
              <a:t>., lump-sum tax is the least equitable but most efficient tax. </a:t>
            </a:r>
          </a:p>
          <a:p>
            <a:pPr eaLnBrk="1" hangingPunct="1"/>
            <a:r>
              <a:rPr lang="en-US" smtClean="0"/>
              <a:t>Political leaders differ in their views on this tradeoff.  </a:t>
            </a:r>
          </a:p>
          <a:p>
            <a:pPr eaLnBrk="1" hangingPunct="1"/>
            <a:r>
              <a:rPr lang="en-US" smtClean="0"/>
              <a:t>Economics</a:t>
            </a:r>
          </a:p>
          <a:p>
            <a:pPr lvl="1" eaLnBrk="1" hangingPunct="1">
              <a:lnSpc>
                <a:spcPct val="105000"/>
              </a:lnSpc>
            </a:pPr>
            <a:r>
              <a:rPr lang="en-US" smtClean="0"/>
              <a:t>can help us better understand the tradeoff</a:t>
            </a:r>
          </a:p>
          <a:p>
            <a:pPr lvl="1" eaLnBrk="1" hangingPunct="1">
              <a:lnSpc>
                <a:spcPct val="105000"/>
              </a:lnSpc>
            </a:pPr>
            <a:r>
              <a:rPr lang="en-US" smtClean="0"/>
              <a:t>can help us avoid policies that sacrifice efficiency without any increase in equity</a:t>
            </a:r>
          </a:p>
        </p:txBody>
      </p:sp>
      <p:sp>
        <p:nvSpPr>
          <p:cNvPr id="8397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2">
                                            <p:txEl>
                                              <p:pRg st="0" end="0"/>
                                            </p:txEl>
                                          </p:spTgt>
                                        </p:tgtEl>
                                        <p:attrNameLst>
                                          <p:attrName>style.visibility</p:attrName>
                                        </p:attrNameLst>
                                      </p:cBhvr>
                                      <p:to>
                                        <p:strVal val="visible"/>
                                      </p:to>
                                    </p:set>
                                    <p:animEffect transition="in" filter="wipe(left)">
                                      <p:cBhvr>
                                        <p:cTn id="7" dur="500"/>
                                        <p:tgtEl>
                                          <p:spTgt spid="839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2">
                                            <p:txEl>
                                              <p:pRg st="1" end="1"/>
                                            </p:txEl>
                                          </p:spTgt>
                                        </p:tgtEl>
                                        <p:attrNameLst>
                                          <p:attrName>style.visibility</p:attrName>
                                        </p:attrNameLst>
                                      </p:cBhvr>
                                      <p:to>
                                        <p:strVal val="visible"/>
                                      </p:to>
                                    </p:set>
                                    <p:animEffect transition="in" filter="wipe(left)">
                                      <p:cBhvr>
                                        <p:cTn id="12" dur="500"/>
                                        <p:tgtEl>
                                          <p:spTgt spid="839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2">
                                            <p:txEl>
                                              <p:pRg st="2" end="2"/>
                                            </p:txEl>
                                          </p:spTgt>
                                        </p:tgtEl>
                                        <p:attrNameLst>
                                          <p:attrName>style.visibility</p:attrName>
                                        </p:attrNameLst>
                                      </p:cBhvr>
                                      <p:to>
                                        <p:strVal val="visible"/>
                                      </p:to>
                                    </p:set>
                                    <p:animEffect transition="in" filter="wipe(left)">
                                      <p:cBhvr>
                                        <p:cTn id="17" dur="500"/>
                                        <p:tgtEl>
                                          <p:spTgt spid="839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2">
                                            <p:txEl>
                                              <p:pRg st="3" end="3"/>
                                            </p:txEl>
                                          </p:spTgt>
                                        </p:tgtEl>
                                        <p:attrNameLst>
                                          <p:attrName>style.visibility</p:attrName>
                                        </p:attrNameLst>
                                      </p:cBhvr>
                                      <p:to>
                                        <p:strVal val="visible"/>
                                      </p:to>
                                    </p:set>
                                    <p:animEffect transition="in" filter="wipe(left)">
                                      <p:cBhvr>
                                        <p:cTn id="22" dur="500"/>
                                        <p:tgtEl>
                                          <p:spTgt spid="839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3972">
                                            <p:txEl>
                                              <p:pRg st="4" end="4"/>
                                            </p:txEl>
                                          </p:spTgt>
                                        </p:tgtEl>
                                        <p:attrNameLst>
                                          <p:attrName>style.visibility</p:attrName>
                                        </p:attrNameLst>
                                      </p:cBhvr>
                                      <p:to>
                                        <p:strVal val="visible"/>
                                      </p:to>
                                    </p:set>
                                    <p:animEffect transition="in" filter="wipe(left)">
                                      <p:cBhvr>
                                        <p:cTn id="27" dur="500"/>
                                        <p:tgtEl>
                                          <p:spTgt spid="839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3972">
                                            <p:txEl>
                                              <p:pRg st="5" end="5"/>
                                            </p:txEl>
                                          </p:spTgt>
                                        </p:tgtEl>
                                        <p:attrNameLst>
                                          <p:attrName>style.visibility</p:attrName>
                                        </p:attrNameLst>
                                      </p:cBhvr>
                                      <p:to>
                                        <p:strVal val="visible"/>
                                      </p:to>
                                    </p:set>
                                    <p:animEffect transition="in" filter="wipe(left)">
                                      <p:cBhvr>
                                        <p:cTn id="32" dur="500"/>
                                        <p:tgtEl>
                                          <p:spTgt spid="839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6017"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38915"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86019" name="Rectangle 4"/>
          <p:cNvSpPr>
            <a:spLocks noGrp="1" noChangeArrowheads="1"/>
          </p:cNvSpPr>
          <p:nvPr>
            <p:ph type="body" idx="1"/>
          </p:nvPr>
        </p:nvSpPr>
        <p:spPr>
          <a:xfrm>
            <a:off x="373063" y="1863725"/>
            <a:ext cx="8313737" cy="4583113"/>
          </a:xfrm>
        </p:spPr>
        <p:txBody>
          <a:bodyPr/>
          <a:lstStyle/>
          <a:p>
            <a:pPr eaLnBrk="1" hangingPunct="1">
              <a:spcBef>
                <a:spcPct val="35000"/>
              </a:spcBef>
              <a:buClr>
                <a:srgbClr val="996633"/>
              </a:buClr>
            </a:pPr>
            <a:r>
              <a:rPr lang="en-US" sz="2700" smtClean="0"/>
              <a:t>In the U.S., the most important federal revenue sources are the personal income tax, social insurance payroll taxes, and the corporate income tax.  The most important state and local taxes are the sales tax and property tax. </a:t>
            </a:r>
          </a:p>
          <a:p>
            <a:pPr eaLnBrk="1" hangingPunct="1">
              <a:spcBef>
                <a:spcPct val="35000"/>
              </a:spcBef>
              <a:buClr>
                <a:srgbClr val="996633"/>
              </a:buClr>
            </a:pPr>
            <a:r>
              <a:rPr lang="en-US" sz="2700" smtClean="0"/>
              <a:t>The efficiency of a tax system refers to the costs it imposes on taxpayers beyond their tax payments.  One cost is the deadweight loss caused by the distortion of incentives from taxes.  Another is the administrative burden of complying with tax laws.</a:t>
            </a:r>
          </a:p>
        </p:txBody>
      </p:sp>
      <p:sp>
        <p:nvSpPr>
          <p:cNvPr id="86020" name="Rectangle 5"/>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2D1761F8-0D78-4D6A-BEEF-B7F0DB51FBD0}" type="slidenum">
              <a:rPr lang="en-US" sz="1700">
                <a:solidFill>
                  <a:srgbClr val="777777"/>
                </a:solidFill>
                <a:latin typeface="Tahoma" pitchFamily="34" charset="0"/>
              </a:rPr>
              <a:pPr algn="r"/>
              <a:t>38</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20482" name="Slide Number Placeholder 2"/>
          <p:cNvSpPr>
            <a:spLocks noGrp="1"/>
          </p:cNvSpPr>
          <p:nvPr>
            <p:ph type="sldNum" sz="quarter" idx="11"/>
          </p:nvPr>
        </p:nvSpPr>
        <p:spPr>
          <a:noFill/>
        </p:spPr>
        <p:txBody>
          <a:bodyPr/>
          <a:lstStyle/>
          <a:p>
            <a:fld id="{47B6A300-CFA7-413E-8BB0-8E9263A673A8}" type="slidenum">
              <a:rPr lang="en-US" smtClean="0">
                <a:cs typeface="Arial" charset="0"/>
              </a:rPr>
              <a:pPr/>
              <a:t>3</a:t>
            </a:fld>
            <a:endParaRPr lang="en-US" smtClean="0">
              <a:cs typeface="Arial" charset="0"/>
            </a:endParaRPr>
          </a:p>
        </p:txBody>
      </p:sp>
      <p:sp>
        <p:nvSpPr>
          <p:cNvPr id="20483" name="Rectangle 2"/>
          <p:cNvSpPr>
            <a:spLocks noGrp="1" noChangeArrowheads="1"/>
          </p:cNvSpPr>
          <p:nvPr>
            <p:ph type="title" idx="4294967295"/>
          </p:nvPr>
        </p:nvSpPr>
        <p:spPr/>
        <p:txBody>
          <a:bodyPr/>
          <a:lstStyle/>
          <a:p>
            <a:pPr eaLnBrk="1" hangingPunct="1"/>
            <a:r>
              <a:rPr lang="en-US" smtClean="0"/>
              <a:t>Introduction</a:t>
            </a:r>
          </a:p>
        </p:txBody>
      </p:sp>
      <p:sp>
        <p:nvSpPr>
          <p:cNvPr id="184323" name="Rectangle 3"/>
          <p:cNvSpPr>
            <a:spLocks noGrp="1" noChangeArrowheads="1"/>
          </p:cNvSpPr>
          <p:nvPr>
            <p:ph type="body" idx="4294967295"/>
          </p:nvPr>
        </p:nvSpPr>
        <p:spPr/>
        <p:txBody>
          <a:bodyPr/>
          <a:lstStyle/>
          <a:p>
            <a:pPr eaLnBrk="1" hangingPunct="1">
              <a:spcBef>
                <a:spcPct val="30000"/>
              </a:spcBef>
            </a:pPr>
            <a:r>
              <a:rPr lang="en-US" smtClean="0"/>
              <a:t>Lessons about taxes from earlier chapters:</a:t>
            </a:r>
          </a:p>
          <a:p>
            <a:pPr lvl="1" eaLnBrk="1" hangingPunct="1">
              <a:lnSpc>
                <a:spcPct val="105000"/>
              </a:lnSpc>
              <a:spcBef>
                <a:spcPct val="30000"/>
              </a:spcBef>
            </a:pPr>
            <a:r>
              <a:rPr lang="en-US" smtClean="0"/>
              <a:t>A tax on a good reduces the market quantity </a:t>
            </a:r>
            <a:br>
              <a:rPr lang="en-US" smtClean="0"/>
            </a:br>
            <a:r>
              <a:rPr lang="en-US" smtClean="0"/>
              <a:t>of that good.</a:t>
            </a:r>
          </a:p>
          <a:p>
            <a:pPr lvl="1" eaLnBrk="1" hangingPunct="1">
              <a:lnSpc>
                <a:spcPct val="105000"/>
              </a:lnSpc>
              <a:spcBef>
                <a:spcPct val="30000"/>
              </a:spcBef>
            </a:pPr>
            <a:r>
              <a:rPr lang="en-US" smtClean="0"/>
              <a:t>The burden of a tax is shared between buyers and sellers depending on the price elasticities </a:t>
            </a:r>
            <a:br>
              <a:rPr lang="en-US" smtClean="0"/>
            </a:br>
            <a:r>
              <a:rPr lang="en-US" smtClean="0"/>
              <a:t>of demand and supply.</a:t>
            </a:r>
          </a:p>
          <a:p>
            <a:pPr lvl="1" eaLnBrk="1" hangingPunct="1">
              <a:lnSpc>
                <a:spcPct val="105000"/>
              </a:lnSpc>
              <a:spcBef>
                <a:spcPct val="30000"/>
              </a:spcBef>
            </a:pPr>
            <a:r>
              <a:rPr lang="en-US" smtClean="0"/>
              <a:t>A tax causes a deadweight loss.</a:t>
            </a:r>
          </a:p>
        </p:txBody>
      </p:sp>
      <p:sp>
        <p:nvSpPr>
          <p:cNvPr id="2048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wipe(left)">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23">
                                            <p:txEl>
                                              <p:pRg st="1" end="1"/>
                                            </p:txEl>
                                          </p:spTgt>
                                        </p:tgtEl>
                                        <p:attrNameLst>
                                          <p:attrName>style.visibility</p:attrName>
                                        </p:attrNameLst>
                                      </p:cBhvr>
                                      <p:to>
                                        <p:strVal val="visible"/>
                                      </p:to>
                                    </p:set>
                                    <p:animEffect transition="in" filter="wipe(left)">
                                      <p:cBhvr>
                                        <p:cTn id="12" dur="500"/>
                                        <p:tgtEl>
                                          <p:spTgt spid="184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23">
                                            <p:txEl>
                                              <p:pRg st="2" end="2"/>
                                            </p:txEl>
                                          </p:spTgt>
                                        </p:tgtEl>
                                        <p:attrNameLst>
                                          <p:attrName>style.visibility</p:attrName>
                                        </p:attrNameLst>
                                      </p:cBhvr>
                                      <p:to>
                                        <p:strVal val="visible"/>
                                      </p:to>
                                    </p:set>
                                    <p:animEffect transition="in" filter="wipe(left)">
                                      <p:cBhvr>
                                        <p:cTn id="17" dur="500"/>
                                        <p:tgtEl>
                                          <p:spTgt spid="184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23">
                                            <p:txEl>
                                              <p:pRg st="3" end="3"/>
                                            </p:txEl>
                                          </p:spTgt>
                                        </p:tgtEl>
                                        <p:attrNameLst>
                                          <p:attrName>style.visibility</p:attrName>
                                        </p:attrNameLst>
                                      </p:cBhvr>
                                      <p:to>
                                        <p:strVal val="visible"/>
                                      </p:to>
                                    </p:set>
                                    <p:animEffect transition="in" filter="wipe(left)">
                                      <p:cBhvr>
                                        <p:cTn id="22" dur="500"/>
                                        <p:tgtEl>
                                          <p:spTgt spid="184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bldLvl="5"/>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8065"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129027"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88067" name="Rectangle 4"/>
          <p:cNvSpPr>
            <a:spLocks noGrp="1" noChangeArrowheads="1"/>
          </p:cNvSpPr>
          <p:nvPr>
            <p:ph type="body" idx="1"/>
          </p:nvPr>
        </p:nvSpPr>
        <p:spPr>
          <a:xfrm>
            <a:off x="373063" y="1885950"/>
            <a:ext cx="8432800" cy="4630738"/>
          </a:xfrm>
        </p:spPr>
        <p:txBody>
          <a:bodyPr/>
          <a:lstStyle/>
          <a:p>
            <a:pPr eaLnBrk="1" hangingPunct="1">
              <a:spcBef>
                <a:spcPct val="35000"/>
              </a:spcBef>
              <a:buClr>
                <a:srgbClr val="996633"/>
              </a:buClr>
            </a:pPr>
            <a:r>
              <a:rPr lang="en-US" sz="2700" smtClean="0"/>
              <a:t>The equity of a tax system refers to its fairness.  The benefits principle suggests that it is fair for people to be taxed based on the amount of government benefits they receive.  The ability-to-pay principle suggests that it is fair for people to pay taxes based on their ability to handle the burden.  </a:t>
            </a:r>
          </a:p>
          <a:p>
            <a:pPr eaLnBrk="1" hangingPunct="1">
              <a:spcBef>
                <a:spcPct val="35000"/>
              </a:spcBef>
              <a:buClr>
                <a:srgbClr val="996633"/>
              </a:buClr>
            </a:pPr>
            <a:r>
              <a:rPr lang="en-US" sz="2700" smtClean="0"/>
              <a:t>The U.S. has a progressive tax system, in which high income taxpayers face a higher average tax rate than low income taxpayers.</a:t>
            </a:r>
          </a:p>
        </p:txBody>
      </p:sp>
      <p:sp>
        <p:nvSpPr>
          <p:cNvPr id="88068" name="Rectangle 5"/>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7A76C4F8-A542-43EB-ACAB-5DB82B1DB0D7}" type="slidenum">
              <a:rPr lang="en-US" sz="1700">
                <a:solidFill>
                  <a:srgbClr val="777777"/>
                </a:solidFill>
                <a:latin typeface="Tahoma" pitchFamily="34" charset="0"/>
              </a:rPr>
              <a:pPr algn="r"/>
              <a:t>39</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0113"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133123"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90115" name="Rectangle 4"/>
          <p:cNvSpPr>
            <a:spLocks noGrp="1" noChangeArrowheads="1"/>
          </p:cNvSpPr>
          <p:nvPr>
            <p:ph type="body" idx="1"/>
          </p:nvPr>
        </p:nvSpPr>
        <p:spPr>
          <a:xfrm>
            <a:off x="373063" y="1930400"/>
            <a:ext cx="8313737" cy="4262438"/>
          </a:xfrm>
        </p:spPr>
        <p:txBody>
          <a:bodyPr/>
          <a:lstStyle/>
          <a:p>
            <a:pPr eaLnBrk="1" hangingPunct="1">
              <a:buClr>
                <a:srgbClr val="996633"/>
              </a:buClr>
            </a:pPr>
            <a:r>
              <a:rPr lang="en-US" sz="2700" smtClean="0"/>
              <a:t>When evaluating the equity of a tax system, </a:t>
            </a:r>
            <a:br>
              <a:rPr lang="en-US" sz="2700" smtClean="0"/>
            </a:br>
            <a:r>
              <a:rPr lang="en-US" sz="2700" smtClean="0"/>
              <a:t>it is important to consider tax incidence, as the distribution of tax burdens is not the same as the distribution of tax bills.  </a:t>
            </a:r>
          </a:p>
          <a:p>
            <a:pPr eaLnBrk="1" hangingPunct="1">
              <a:buClr>
                <a:srgbClr val="996633"/>
              </a:buClr>
            </a:pPr>
            <a:r>
              <a:rPr lang="en-US" sz="2700" smtClean="0"/>
              <a:t>Policymakers often face a tradeoff between the goals of efficiency and equity in the tax system.  Much of the debate over tax policy arises because people give different weights to these two goals.</a:t>
            </a:r>
          </a:p>
        </p:txBody>
      </p:sp>
      <p:sp>
        <p:nvSpPr>
          <p:cNvPr id="90116" name="Rectangle 5"/>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D7E77844-B48B-47C5-A0A0-7087A21BF49C}" type="slidenum">
              <a:rPr lang="en-US" sz="1700">
                <a:solidFill>
                  <a:srgbClr val="777777"/>
                </a:solidFill>
                <a:latin typeface="Tahoma" pitchFamily="34" charset="0"/>
              </a:rPr>
              <a:pPr algn="r"/>
              <a:t>40</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22530" name="Slide Number Placeholder 2"/>
          <p:cNvSpPr>
            <a:spLocks noGrp="1"/>
          </p:cNvSpPr>
          <p:nvPr>
            <p:ph type="sldNum" sz="quarter" idx="11"/>
          </p:nvPr>
        </p:nvSpPr>
        <p:spPr>
          <a:noFill/>
        </p:spPr>
        <p:txBody>
          <a:bodyPr/>
          <a:lstStyle/>
          <a:p>
            <a:fld id="{6299B248-FCDF-4BDD-9A3C-2F0468D17C74}" type="slidenum">
              <a:rPr lang="en-US" smtClean="0">
                <a:cs typeface="Arial" charset="0"/>
              </a:rPr>
              <a:pPr/>
              <a:t>4</a:t>
            </a:fld>
            <a:endParaRPr lang="en-US" smtClean="0">
              <a:cs typeface="Arial" charset="0"/>
            </a:endParaRPr>
          </a:p>
        </p:txBody>
      </p:sp>
      <p:sp>
        <p:nvSpPr>
          <p:cNvPr id="22531" name="Rectangle 2"/>
          <p:cNvSpPr>
            <a:spLocks noGrp="1" noChangeArrowheads="1"/>
          </p:cNvSpPr>
          <p:nvPr>
            <p:ph type="title" idx="4294967295"/>
          </p:nvPr>
        </p:nvSpPr>
        <p:spPr/>
        <p:txBody>
          <a:bodyPr/>
          <a:lstStyle/>
          <a:p>
            <a:pPr eaLnBrk="1" hangingPunct="1"/>
            <a:r>
              <a:rPr lang="en-US" smtClean="0"/>
              <a:t>A Look at Taxation in the U.S.</a:t>
            </a:r>
          </a:p>
        </p:txBody>
      </p:sp>
      <p:sp>
        <p:nvSpPr>
          <p:cNvPr id="185347" name="Rectangle 3"/>
          <p:cNvSpPr>
            <a:spLocks noGrp="1" noChangeArrowheads="1"/>
          </p:cNvSpPr>
          <p:nvPr>
            <p:ph type="body" idx="4294967295"/>
          </p:nvPr>
        </p:nvSpPr>
        <p:spPr/>
        <p:txBody>
          <a:bodyPr/>
          <a:lstStyle/>
          <a:p>
            <a:pPr eaLnBrk="1" hangingPunct="1">
              <a:buFont typeface="Wingdings" pitchFamily="2" charset="2"/>
              <a:buNone/>
            </a:pPr>
            <a:r>
              <a:rPr lang="en-US" smtClean="0"/>
              <a:t>First, we consider:</a:t>
            </a:r>
          </a:p>
          <a:p>
            <a:pPr eaLnBrk="1" hangingPunct="1"/>
            <a:r>
              <a:rPr lang="en-US" smtClean="0"/>
              <a:t>how tax revenue as a share of national income has changed over time</a:t>
            </a:r>
          </a:p>
          <a:p>
            <a:pPr eaLnBrk="1" hangingPunct="1"/>
            <a:r>
              <a:rPr lang="en-US" smtClean="0"/>
              <a:t>how the U.S. compares to other countries with respect to taxation</a:t>
            </a:r>
          </a:p>
          <a:p>
            <a:pPr eaLnBrk="1" hangingPunct="1"/>
            <a:r>
              <a:rPr lang="en-US" smtClean="0"/>
              <a:t>the most important revenue sources for federal, state &amp; local govt</a:t>
            </a:r>
          </a:p>
          <a:p>
            <a:pPr eaLnBrk="1" hangingPunct="1"/>
            <a:endParaRPr lang="en-US" smtClean="0"/>
          </a:p>
        </p:txBody>
      </p:sp>
      <p:sp>
        <p:nvSpPr>
          <p:cNvPr id="2253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1"/>
          <p:cNvSpPr>
            <a:spLocks noGrp="1"/>
          </p:cNvSpPr>
          <p:nvPr>
            <p:ph type="ftr" sz="quarter" idx="10"/>
          </p:nvPr>
        </p:nvSpPr>
        <p:spPr>
          <a:noFill/>
        </p:spPr>
        <p:txBody>
          <a:bodyPr/>
          <a:lstStyle/>
          <a:p>
            <a:r>
              <a:rPr lang="en-US" smtClean="0">
                <a:cs typeface="Arial" charset="0"/>
              </a:rPr>
              <a:t>THE DESIGN OF THE TAX SYSTEM</a:t>
            </a:r>
          </a:p>
        </p:txBody>
      </p:sp>
      <p:sp>
        <p:nvSpPr>
          <p:cNvPr id="24578" name="Slide Number Placeholder 2"/>
          <p:cNvSpPr>
            <a:spLocks noGrp="1"/>
          </p:cNvSpPr>
          <p:nvPr>
            <p:ph type="sldNum" sz="quarter" idx="11"/>
          </p:nvPr>
        </p:nvSpPr>
        <p:spPr>
          <a:noFill/>
        </p:spPr>
        <p:txBody>
          <a:bodyPr/>
          <a:lstStyle/>
          <a:p>
            <a:fld id="{CA3DB1B1-6FC5-483B-9C66-8D33C6D6F69F}" type="slidenum">
              <a:rPr lang="en-US" smtClean="0">
                <a:cs typeface="Arial" charset="0"/>
              </a:rPr>
              <a:pPr/>
              <a:t>5</a:t>
            </a:fld>
            <a:endParaRPr lang="en-US" smtClean="0">
              <a:cs typeface="Arial" charset="0"/>
            </a:endParaRPr>
          </a:p>
        </p:txBody>
      </p:sp>
      <p:sp>
        <p:nvSpPr>
          <p:cNvPr id="24579" name="Rectangle 4"/>
          <p:cNvSpPr>
            <a:spLocks noGrp="1" noChangeArrowheads="1"/>
          </p:cNvSpPr>
          <p:nvPr>
            <p:ph type="title" idx="4294967295"/>
          </p:nvPr>
        </p:nvSpPr>
        <p:spPr>
          <a:xfrm>
            <a:off x="457200" y="219075"/>
            <a:ext cx="8229600" cy="649288"/>
          </a:xfrm>
        </p:spPr>
        <p:txBody>
          <a:bodyPr/>
          <a:lstStyle/>
          <a:p>
            <a:pPr eaLnBrk="1" hangingPunct="1"/>
            <a:r>
              <a:rPr lang="en-US" sz="3400" smtClean="0"/>
              <a:t>U.S. Tax Revenue (% of GDP)</a:t>
            </a:r>
          </a:p>
        </p:txBody>
      </p:sp>
      <p:pic>
        <p:nvPicPr>
          <p:cNvPr id="24580" name="Picture 213" descr="chart1"/>
          <p:cNvPicPr>
            <a:picLocks noChangeAspect="1" noChangeArrowheads="1"/>
          </p:cNvPicPr>
          <p:nvPr/>
        </p:nvPicPr>
        <p:blipFill>
          <a:blip r:embed="rId3"/>
          <a:srcRect/>
          <a:stretch>
            <a:fillRect/>
          </a:stretch>
        </p:blipFill>
        <p:spPr bwMode="auto">
          <a:xfrm>
            <a:off x="296863" y="957263"/>
            <a:ext cx="8550275" cy="5453062"/>
          </a:xfrm>
          <a:prstGeom prst="rect">
            <a:avLst/>
          </a:prstGeom>
          <a:noFill/>
          <a:ln w="9525">
            <a:noFill/>
            <a:miter lim="800000"/>
            <a:headEnd/>
            <a:tailEnd/>
          </a:ln>
        </p:spPr>
      </p:pic>
      <p:sp>
        <p:nvSpPr>
          <p:cNvPr id="24581"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p:txBody>
          <a:bodyPr/>
          <a:lstStyle/>
          <a:p>
            <a:r>
              <a:rPr lang="en-US" smtClean="0"/>
              <a:t>Top Tax Brackets</a:t>
            </a:r>
          </a:p>
        </p:txBody>
      </p:sp>
      <p:pic>
        <p:nvPicPr>
          <p:cNvPr id="93187" name="Picture 2" descr="Let's begin with a look at the top income tax bracket since the federal income tax was started in 1913. As you can see, relative to history, it's currently VERY low."/>
          <p:cNvPicPr>
            <a:picLocks noGrp="1" noChangeAspect="1" noChangeArrowheads="1"/>
          </p:cNvPicPr>
          <p:nvPr>
            <p:ph idx="4294967295"/>
          </p:nvPr>
        </p:nvPicPr>
        <p:blipFill>
          <a:blip r:embed="rId2"/>
          <a:srcRect/>
          <a:stretch>
            <a:fillRect/>
          </a:stretch>
        </p:blipFill>
        <p:spPr>
          <a:xfrm>
            <a:off x="1482725" y="0"/>
            <a:ext cx="6178550" cy="690403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p:txBody>
          <a:bodyPr/>
          <a:lstStyle/>
          <a:p>
            <a:endParaRPr lang="en-US" smtClean="0"/>
          </a:p>
        </p:txBody>
      </p:sp>
      <p:sp>
        <p:nvSpPr>
          <p:cNvPr id="94211" name="Content Placeholder 2"/>
          <p:cNvSpPr>
            <a:spLocks noGrp="1"/>
          </p:cNvSpPr>
          <p:nvPr>
            <p:ph idx="4294967295"/>
          </p:nvPr>
        </p:nvSpPr>
        <p:spPr/>
        <p:txBody>
          <a:bodyPr/>
          <a:lstStyle/>
          <a:p>
            <a:pPr marL="228600" indent="-228600"/>
            <a:endParaRPr lang="en-US" smtClean="0"/>
          </a:p>
        </p:txBody>
      </p:sp>
      <p:pic>
        <p:nvPicPr>
          <p:cNvPr id="94212" name="Picture 2" descr="http://upload.wikimedia.org/wikipedia/en/thumb/f/f9/U.S._Federal_Receipts_-_FY_2007.png/800px-U.S._Federal_Receipts_-_FY_2007.png"/>
          <p:cNvPicPr>
            <a:picLocks noChangeAspect="1" noChangeArrowheads="1"/>
          </p:cNvPicPr>
          <p:nvPr/>
        </p:nvPicPr>
        <p:blipFill>
          <a:blip r:embed="rId2"/>
          <a:srcRect/>
          <a:stretch>
            <a:fillRect/>
          </a:stretch>
        </p:blipFill>
        <p:spPr bwMode="auto">
          <a:xfrm>
            <a:off x="1593850" y="-134938"/>
            <a:ext cx="6699250" cy="669925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http://upload.wikimedia.org/wikipedia/commons/c/cd/US_federal_effective_tax_rates_by_income_percentile_and_component.gif"/>
          <p:cNvPicPr>
            <a:picLocks noChangeAspect="1" noChangeArrowheads="1"/>
          </p:cNvPicPr>
          <p:nvPr/>
        </p:nvPicPr>
        <p:blipFill>
          <a:blip r:embed="rId2"/>
          <a:srcRect/>
          <a:stretch>
            <a:fillRect/>
          </a:stretch>
        </p:blipFill>
        <p:spPr bwMode="auto">
          <a:xfrm>
            <a:off x="0" y="0"/>
            <a:ext cx="9294813" cy="6334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3125</Words>
  <Application>Microsoft Office PowerPoint</Application>
  <PresentationFormat>On-screen Show (4:3)</PresentationFormat>
  <Paragraphs>523</Paragraphs>
  <Slides>41</Slides>
  <Notes>38</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41</vt:i4>
      </vt:variant>
    </vt:vector>
  </HeadingPairs>
  <TitlesOfParts>
    <vt:vector size="49" baseType="lpstr">
      <vt:lpstr>Arial</vt:lpstr>
      <vt:lpstr>Book Antiqua</vt:lpstr>
      <vt:lpstr>Wingdings</vt:lpstr>
      <vt:lpstr>Times New Roman</vt:lpstr>
      <vt:lpstr>Tahoma</vt:lpstr>
      <vt:lpstr>Arial Unicode MS</vt:lpstr>
      <vt:lpstr>Custom Design</vt:lpstr>
      <vt:lpstr>Custom Design</vt:lpstr>
      <vt:lpstr>The Design of the Tax System</vt:lpstr>
      <vt:lpstr>In this chapter,  look for the answers to these questions:</vt:lpstr>
      <vt:lpstr>Introduction</vt:lpstr>
      <vt:lpstr>Introduction</vt:lpstr>
      <vt:lpstr>A Look at Taxation in the U.S.</vt:lpstr>
      <vt:lpstr>U.S. Tax Revenue (% of GDP)</vt:lpstr>
      <vt:lpstr>Top Tax Brackets</vt:lpstr>
      <vt:lpstr>Slide 7</vt:lpstr>
      <vt:lpstr>Slide 8</vt:lpstr>
      <vt:lpstr>Total  Government  Revenue  (% of GDP)</vt:lpstr>
      <vt:lpstr>Receipts of the U.S. Federal Govt, 2007</vt:lpstr>
      <vt:lpstr>Receipts of State &amp; Local Govts, 2007</vt:lpstr>
      <vt:lpstr>Taxes and Efficiency</vt:lpstr>
      <vt:lpstr>Deadweight Losses</vt:lpstr>
      <vt:lpstr>Income vs. Consumption Tax</vt:lpstr>
      <vt:lpstr>Income vs. Consumption Tax</vt:lpstr>
      <vt:lpstr>Administrative Burden</vt:lpstr>
      <vt:lpstr>Marginal vs. Average Tax Rates</vt:lpstr>
      <vt:lpstr>Lump-Sum Taxes</vt:lpstr>
      <vt:lpstr>Lump-Sum Taxes</vt:lpstr>
      <vt:lpstr>Taxes and Equity</vt:lpstr>
      <vt:lpstr>The Benefits Principle</vt:lpstr>
      <vt:lpstr>The Ability-To-Pay Principle</vt:lpstr>
      <vt:lpstr>Vertical Equity</vt:lpstr>
      <vt:lpstr>Three Tax Systems</vt:lpstr>
      <vt:lpstr>Examples of the Three Tax Systems</vt:lpstr>
      <vt:lpstr>U.S. Federal Income Tax Rates:  2007</vt:lpstr>
      <vt:lpstr>Horizontal Equity</vt:lpstr>
      <vt:lpstr>A C T I V E  L E A R N I N G  1    Taxes and Marriage, part 1</vt:lpstr>
      <vt:lpstr>A C T I V E  L E A R N I N G  1    Answers</vt:lpstr>
      <vt:lpstr>A C T I V E  L E A R N I N G  2    Taxes and Marriage, part 2</vt:lpstr>
      <vt:lpstr>A C T I V E  L E A R N I N G  2    Answers</vt:lpstr>
      <vt:lpstr>Marriage Taxes and Subsidies</vt:lpstr>
      <vt:lpstr>Marriage Taxes and Subsidies</vt:lpstr>
      <vt:lpstr>Tax Incidence and Tax Equity</vt:lpstr>
      <vt:lpstr>Who Pays the Corporate Income Tax?</vt:lpstr>
      <vt:lpstr>Flat Taxes</vt:lpstr>
      <vt:lpstr>CONCLUSION:  The Trade-Off Between Efficiency and Equity</vt:lpstr>
      <vt:lpstr>CHAPTER SUMMARY</vt:lpstr>
      <vt:lpstr>CHAPTER SUMMARY</vt:lpstr>
      <vt:lpstr>CHAPTER SUMMARY</vt:lpstr>
    </vt:vector>
  </TitlesOfParts>
  <Company>UNLV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lastModifiedBy>darrell_daniels</cp:lastModifiedBy>
  <cp:revision>59</cp:revision>
  <dcterms:created xsi:type="dcterms:W3CDTF">2008-06-02T21:33:56Z</dcterms:created>
  <dcterms:modified xsi:type="dcterms:W3CDTF">2015-03-03T04:17:05Z</dcterms:modified>
</cp:coreProperties>
</file>